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Lst>
  <p:notesMasterIdLst>
    <p:notesMasterId r:id="rId26"/>
  </p:notesMasterIdLst>
  <p:handoutMasterIdLst>
    <p:handoutMasterId r:id="rId27"/>
  </p:handoutMasterIdLst>
  <p:sldIdLst>
    <p:sldId id="256" r:id="rId5"/>
    <p:sldId id="332" r:id="rId6"/>
    <p:sldId id="309" r:id="rId7"/>
    <p:sldId id="310" r:id="rId8"/>
    <p:sldId id="311" r:id="rId9"/>
    <p:sldId id="272" r:id="rId10"/>
    <p:sldId id="273" r:id="rId11"/>
    <p:sldId id="274" r:id="rId12"/>
    <p:sldId id="275" r:id="rId13"/>
    <p:sldId id="276" r:id="rId14"/>
    <p:sldId id="278" r:id="rId15"/>
    <p:sldId id="279" r:id="rId16"/>
    <p:sldId id="280" r:id="rId17"/>
    <p:sldId id="281" r:id="rId18"/>
    <p:sldId id="282" r:id="rId19"/>
    <p:sldId id="283" r:id="rId20"/>
    <p:sldId id="331" r:id="rId21"/>
    <p:sldId id="320" r:id="rId22"/>
    <p:sldId id="321" r:id="rId23"/>
    <p:sldId id="316" r:id="rId24"/>
    <p:sldId id="315"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63AFEDD-A696-4092-92BD-D4828AC4624C}" type="datetimeFigureOut">
              <a:rPr lang="en-US" smtClean="0"/>
              <a:t>4/7/2020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9ADB701-BE99-466F-8E0E-CCF4EB87F9B9}" type="slidenum">
              <a:rPr lang="en-US" smtClean="0"/>
              <a:t>‹#›</a:t>
            </a:fld>
            <a:endParaRPr lang="en-US"/>
          </a:p>
        </p:txBody>
      </p:sp>
    </p:spTree>
    <p:extLst>
      <p:ext uri="{BB962C8B-B14F-4D97-AF65-F5344CB8AC3E}">
        <p14:creationId xmlns:p14="http://schemas.microsoft.com/office/powerpoint/2010/main" val="1565854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94A9151-9997-4D63-8955-6FD39E18BDF5}" type="datetimeFigureOut">
              <a:rPr lang="en-US" smtClean="0"/>
              <a:t>4/7/2020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5AD5470-C5F4-4284-8139-F72EE8C33EFB}" type="slidenum">
              <a:rPr lang="en-US" smtClean="0"/>
              <a:t>‹#›</a:t>
            </a:fld>
            <a:endParaRPr lang="en-US"/>
          </a:p>
        </p:txBody>
      </p:sp>
    </p:spTree>
    <p:extLst>
      <p:ext uri="{BB962C8B-B14F-4D97-AF65-F5344CB8AC3E}">
        <p14:creationId xmlns:p14="http://schemas.microsoft.com/office/powerpoint/2010/main" val="1898249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body" idx="1"/>
          </p:nvPr>
        </p:nvSpPr>
        <p:spPr/>
        <p:txBody>
          <a:bodyPr/>
          <a:lstStyle/>
          <a:p>
            <a:endParaRPr lang="en-US" altLang="en-US"/>
          </a:p>
        </p:txBody>
      </p:sp>
      <p:sp>
        <p:nvSpPr>
          <p:cNvPr id="617475" name="Rectangle 3"/>
          <p:cNvSpPr>
            <a:spLocks noGrp="1" noRot="1" noChangeAspect="1" noChangeArrowheads="1" noTextEdit="1"/>
          </p:cNvSpPr>
          <p:nvPr>
            <p:ph type="sldImg"/>
          </p:nvPr>
        </p:nvSpPr>
        <p:spPr>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body" idx="1"/>
          </p:nvPr>
        </p:nvSpPr>
        <p:spPr/>
        <p:txBody>
          <a:bodyPr/>
          <a:lstStyle/>
          <a:p>
            <a:endParaRPr lang="en-US" altLang="en-US"/>
          </a:p>
        </p:txBody>
      </p:sp>
      <p:sp>
        <p:nvSpPr>
          <p:cNvPr id="619523" name="Rectangle 3"/>
          <p:cNvSpPr>
            <a:spLocks noGrp="1" noRot="1" noChangeAspect="1" noChangeArrowheads="1" noTextEdit="1"/>
          </p:cNvSpPr>
          <p:nvPr>
            <p:ph type="sldImg"/>
          </p:nvPr>
        </p:nvSpPr>
        <p:spPr>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body" idx="1"/>
          </p:nvPr>
        </p:nvSpPr>
        <p:spPr/>
        <p:txBody>
          <a:bodyPr/>
          <a:lstStyle/>
          <a:p>
            <a:endParaRPr lang="en-US" altLang="en-US"/>
          </a:p>
        </p:txBody>
      </p:sp>
      <p:sp>
        <p:nvSpPr>
          <p:cNvPr id="621571" name="Rectangle 3"/>
          <p:cNvSpPr>
            <a:spLocks noGrp="1" noRot="1" noChangeAspect="1" noChangeArrowheads="1" noTextEdit="1"/>
          </p:cNvSpPr>
          <p:nvPr>
            <p:ph type="sldImg"/>
          </p:nvPr>
        </p:nvSpPr>
        <p:spPr>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body" idx="1"/>
          </p:nvPr>
        </p:nvSpPr>
        <p:spPr/>
        <p:txBody>
          <a:bodyPr/>
          <a:lstStyle/>
          <a:p>
            <a:endParaRPr lang="en-US" altLang="en-US"/>
          </a:p>
        </p:txBody>
      </p:sp>
      <p:sp>
        <p:nvSpPr>
          <p:cNvPr id="621571" name="Rectangle 3"/>
          <p:cNvSpPr>
            <a:spLocks noGrp="1" noRot="1" noChangeAspect="1" noChangeArrowheads="1" noTextEdit="1"/>
          </p:cNvSpPr>
          <p:nvPr>
            <p:ph type="sldImg"/>
          </p:nvPr>
        </p:nvSpPr>
        <p:spPr>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body" idx="1"/>
          </p:nvPr>
        </p:nvSpPr>
        <p:spPr>
          <a:noFill/>
        </p:spPr>
        <p:txBody>
          <a:bodyPr/>
          <a:lstStyle/>
          <a:p>
            <a:r>
              <a:rPr lang="en-US" altLang="en-US"/>
              <a:t>page 470 of Elementary Statistics, 10th Edition</a:t>
            </a:r>
          </a:p>
        </p:txBody>
      </p:sp>
      <p:sp>
        <p:nvSpPr>
          <p:cNvPr id="601091"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body" idx="1"/>
          </p:nvPr>
        </p:nvSpPr>
        <p:spPr>
          <a:noFill/>
        </p:spPr>
        <p:txBody>
          <a:bodyPr/>
          <a:lstStyle/>
          <a:p>
            <a:r>
              <a:rPr lang="en-US" altLang="en-US"/>
              <a:t>page 470 of Elementary Statistics, 10th Edition</a:t>
            </a:r>
          </a:p>
        </p:txBody>
      </p:sp>
      <p:sp>
        <p:nvSpPr>
          <p:cNvPr id="603139"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body" idx="1"/>
          </p:nvPr>
        </p:nvSpPr>
        <p:spPr/>
        <p:txBody>
          <a:bodyPr/>
          <a:lstStyle/>
          <a:p>
            <a:endParaRPr lang="en-US" altLang="en-US"/>
          </a:p>
        </p:txBody>
      </p:sp>
      <p:sp>
        <p:nvSpPr>
          <p:cNvPr id="605187"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body" idx="1"/>
          </p:nvPr>
        </p:nvSpPr>
        <p:spPr/>
        <p:txBody>
          <a:bodyPr/>
          <a:lstStyle/>
          <a:p>
            <a:endParaRPr lang="en-US" altLang="en-US"/>
          </a:p>
        </p:txBody>
      </p:sp>
      <p:sp>
        <p:nvSpPr>
          <p:cNvPr id="607235"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body" idx="1"/>
          </p:nvPr>
        </p:nvSpPr>
        <p:spPr/>
        <p:txBody>
          <a:bodyPr/>
          <a:lstStyle/>
          <a:p>
            <a:endParaRPr lang="en-US" altLang="en-US"/>
          </a:p>
        </p:txBody>
      </p:sp>
      <p:sp>
        <p:nvSpPr>
          <p:cNvPr id="611331" name="Rectangle 3"/>
          <p:cNvSpPr>
            <a:spLocks noGrp="1" noRot="1" noChangeAspec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body" idx="1"/>
          </p:nvPr>
        </p:nvSpPr>
        <p:spPr/>
        <p:txBody>
          <a:bodyPr/>
          <a:lstStyle/>
          <a:p>
            <a:endParaRPr lang="en-US" altLang="en-US"/>
          </a:p>
        </p:txBody>
      </p:sp>
      <p:sp>
        <p:nvSpPr>
          <p:cNvPr id="613379" name="Rectangle 3"/>
          <p:cNvSpPr>
            <a:spLocks noGrp="1" noRot="1" noChangeAspec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body" idx="1"/>
          </p:nvPr>
        </p:nvSpPr>
        <p:spPr/>
        <p:txBody>
          <a:bodyPr/>
          <a:lstStyle/>
          <a:p>
            <a:endParaRPr lang="en-US" altLang="en-US"/>
          </a:p>
        </p:txBody>
      </p:sp>
      <p:sp>
        <p:nvSpPr>
          <p:cNvPr id="615427" name="Rectangle 3"/>
          <p:cNvSpPr>
            <a:spLocks noGrp="1" noRot="1" noChangeAspect="1" noChangeArrowheads="1" noTextEdit="1"/>
          </p:cNvSpPr>
          <p:nvPr>
            <p:ph type="sldImg"/>
          </p:nvPr>
        </p:nvSpPr>
        <p:spPr>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3668597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60904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4958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26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524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04927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91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318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07827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29525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15432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1598686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733634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0678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035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8107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82694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0921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979973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9548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27379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993380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143769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515208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30042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833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9433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3039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4240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342918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790171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860164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87709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26DC86D-7DCD-4F82-9191-301E1363DC2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187C527-044B-4681-82A8-139769701BDD}" type="datetimeFigureOut">
              <a:rPr lang="en-US" smtClean="0"/>
              <a:t>4/7/2020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26DC86D-7DCD-4F82-9191-301E1363DC29}"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187C527-044B-4681-82A8-139769701BDD}" type="datetimeFigureOut">
              <a:rPr lang="en-US" smtClean="0"/>
              <a:t>4/7/2020</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426DC86D-7DCD-4F82-9191-301E1363DC2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48540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79619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8AD9537-006A-4676-923B-EA9B529D69BC}" type="datetimeFigureOut">
              <a:rPr lang="en-US" smtClean="0">
                <a:solidFill>
                  <a:prstClr val="black">
                    <a:lumMod val="65000"/>
                    <a:lumOff val="35000"/>
                  </a:prstClr>
                </a:solidFill>
              </a:rPr>
              <a:pPr/>
              <a:t>4/7/2020</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0983348-90F7-4791-B2E5-C5BB53B77BC6}"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156228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wav"/><Relationship Id="rId7" Type="http://schemas.openxmlformats.org/officeDocument/2006/relationships/image" Target="../media/image8.wmf"/><Relationship Id="rId2" Type="http://schemas.microsoft.com/office/2007/relationships/media" Target="../media/media14.wav"/><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18.wav"/><Relationship Id="rId7" Type="http://schemas.openxmlformats.org/officeDocument/2006/relationships/image" Target="../media/image9.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slideLayout" Target="../slideLayouts/slideLayout40.xml"/><Relationship Id="rId10" Type="http://schemas.openxmlformats.org/officeDocument/2006/relationships/image" Target="../media/image3.png"/><Relationship Id="rId4" Type="http://schemas.openxmlformats.org/officeDocument/2006/relationships/audio" Target="../media/media18.wav"/><Relationship Id="rId9" Type="http://schemas.openxmlformats.org/officeDocument/2006/relationships/image" Target="../media/image10.wmf"/></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9.wav"/><Relationship Id="rId7" Type="http://schemas.openxmlformats.org/officeDocument/2006/relationships/image" Target="../media/image11.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slideLayout" Target="../slideLayouts/slideLayout40.xml"/><Relationship Id="rId4"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20.wav"/><Relationship Id="rId7" Type="http://schemas.openxmlformats.org/officeDocument/2006/relationships/image" Target="../media/image12.wmf"/><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audio" Target="../media/media20.wav"/><Relationship Id="rId9" Type="http://schemas.openxmlformats.org/officeDocument/2006/relationships/image" Target="../media/image13.wmf"/></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1.wav"/><Relationship Id="rId7" Type="http://schemas.openxmlformats.org/officeDocument/2006/relationships/image" Target="../media/image14.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slideLayout" Target="../slideLayouts/slideLayout18.xml"/><Relationship Id="rId4" Type="http://schemas.openxmlformats.org/officeDocument/2006/relationships/audio" Target="../media/media2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4.wmf"/><Relationship Id="rId3" Type="http://schemas.microsoft.com/office/2007/relationships/media" Target="../media/media7.wav"/><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notesSlide" Target="../notesSlides/notesSlide3.xml"/><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5.wmf"/><Relationship Id="rId4" Type="http://schemas.openxmlformats.org/officeDocument/2006/relationships/audio" Target="../media/media7.wav"/><Relationship Id="rId9"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wav"/><Relationship Id="rId7" Type="http://schemas.openxmlformats.org/officeDocument/2006/relationships/image" Target="../media/image6.wmf"/><Relationship Id="rId2" Type="http://schemas.microsoft.com/office/2007/relationships/media" Target="../media/media9.wav"/><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Section 9-3: Inferences About Two Means (Independent)</a:t>
            </a:r>
            <a:endParaRPr lang="en-US" dirty="0"/>
          </a:p>
        </p:txBody>
      </p:sp>
      <p:sp>
        <p:nvSpPr>
          <p:cNvPr id="3" name="Subtitle 2"/>
          <p:cNvSpPr>
            <a:spLocks noGrp="1"/>
          </p:cNvSpPr>
          <p:nvPr>
            <p:ph type="subTitle" idx="1"/>
          </p:nvPr>
        </p:nvSpPr>
        <p:spPr/>
        <p:txBody>
          <a:bodyPr/>
          <a:lstStyle/>
          <a:p>
            <a:r>
              <a:rPr lang="en-US" dirty="0" smtClean="0"/>
              <a:t>College Prep Stats</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2788874"/>
      </p:ext>
    </p:extLst>
  </p:cSld>
  <p:clrMapOvr>
    <a:masterClrMapping/>
  </p:clrMapOvr>
  <mc:AlternateContent xmlns:mc="http://schemas.openxmlformats.org/markup-compatibility/2006">
    <mc:Choice xmlns:p14="http://schemas.microsoft.com/office/powerpoint/2010/main" Requires="p14">
      <p:transition spd="slow" p14:dur="2000" advTm="20505"/>
    </mc:Choice>
    <mc:Fallback>
      <p:transition spd="slow" advTm="2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3" name="Rectangle 8"/>
          <p:cNvSpPr>
            <a:spLocks noGrp="1" noChangeArrowheads="1"/>
          </p:cNvSpPr>
          <p:nvPr>
            <p:ph type="title" idx="4294967295"/>
          </p:nvPr>
        </p:nvSpPr>
        <p:spPr>
          <a:xfrm>
            <a:off x="698500" y="152400"/>
            <a:ext cx="7772400" cy="652463"/>
          </a:xfrm>
          <a:noFill/>
        </p:spPr>
        <p:txBody>
          <a:bodyPr lIns="90488" tIns="44450" rIns="90488" bIns="44450"/>
          <a:lstStyle/>
          <a:p>
            <a:pPr algn="ctr"/>
            <a:r>
              <a:rPr lang="en-US" altLang="en-US" dirty="0">
                <a:solidFill>
                  <a:srgbClr val="00B050"/>
                </a:solidFill>
              </a:rPr>
              <a:t>Hypothesis Test - </a:t>
            </a:r>
            <a:r>
              <a:rPr lang="en-US" altLang="en-US" dirty="0" err="1">
                <a:solidFill>
                  <a:srgbClr val="00B050"/>
                </a:solidFill>
              </a:rPr>
              <a:t>cont</a:t>
            </a:r>
            <a:endParaRPr lang="en-US" altLang="en-US" dirty="0">
              <a:solidFill>
                <a:srgbClr val="00B050"/>
              </a:solidFill>
            </a:endParaRPr>
          </a:p>
        </p:txBody>
      </p:sp>
      <p:sp>
        <p:nvSpPr>
          <p:cNvPr id="6" name="TextBox 5"/>
          <p:cNvSpPr txBox="1"/>
          <p:nvPr/>
        </p:nvSpPr>
        <p:spPr>
          <a:xfrm>
            <a:off x="241300" y="914400"/>
            <a:ext cx="8597900" cy="3754874"/>
          </a:xfrm>
          <a:prstGeom prst="rect">
            <a:avLst/>
          </a:prstGeom>
          <a:noFill/>
        </p:spPr>
        <p:txBody>
          <a:bodyPr wrap="square" rtlCol="0">
            <a:spAutoFit/>
          </a:bodyPr>
          <a:lstStyle/>
          <a:p>
            <a:r>
              <a:rPr lang="en-US" sz="2000" b="1" dirty="0">
                <a:solidFill>
                  <a:srgbClr val="3399FF"/>
                </a:solidFill>
                <a:latin typeface="Times New Roman"/>
              </a:rPr>
              <a:t>Degrees of freedom: </a:t>
            </a:r>
            <a:r>
              <a:rPr lang="en-US" sz="2000" dirty="0">
                <a:solidFill>
                  <a:prstClr val="black"/>
                </a:solidFill>
                <a:latin typeface="Times New Roman"/>
              </a:rPr>
              <a:t>In this book we use this simple and conservative estimate: </a:t>
            </a:r>
            <a:endParaRPr lang="en-US" sz="2000" dirty="0" smtClean="0">
              <a:solidFill>
                <a:prstClr val="black"/>
              </a:solidFill>
              <a:latin typeface="Times New Roman"/>
            </a:endParaRPr>
          </a:p>
          <a:p>
            <a:r>
              <a:rPr lang="en-US" sz="2000" dirty="0">
                <a:solidFill>
                  <a:prstClr val="black"/>
                </a:solidFill>
                <a:latin typeface="Times New Roman"/>
              </a:rPr>
              <a:t>	</a:t>
            </a:r>
            <a:r>
              <a:rPr lang="en-US" sz="2000" b="1" dirty="0" err="1" smtClean="0">
                <a:solidFill>
                  <a:srgbClr val="FF0000"/>
                </a:solidFill>
                <a:latin typeface="Times New Roman"/>
              </a:rPr>
              <a:t>df</a:t>
            </a:r>
            <a:r>
              <a:rPr lang="en-US" sz="2000" b="1" i="1" dirty="0" smtClean="0">
                <a:solidFill>
                  <a:srgbClr val="FF0000"/>
                </a:solidFill>
                <a:latin typeface="Times New Roman"/>
              </a:rPr>
              <a:t> </a:t>
            </a:r>
            <a:r>
              <a:rPr lang="en-US" sz="2000" b="1" dirty="0">
                <a:solidFill>
                  <a:srgbClr val="FF0000"/>
                </a:solidFill>
                <a:latin typeface="Times New Roman"/>
              </a:rPr>
              <a:t>= the smaller of </a:t>
            </a:r>
            <a:r>
              <a:rPr lang="en-US" sz="2000" b="1" i="1" dirty="0">
                <a:solidFill>
                  <a:srgbClr val="FF0000"/>
                </a:solidFill>
                <a:latin typeface="Times New Roman"/>
              </a:rPr>
              <a:t>n</a:t>
            </a:r>
            <a:r>
              <a:rPr lang="en-US" sz="2000" b="1" baseline="-25000" dirty="0">
                <a:solidFill>
                  <a:srgbClr val="FF0000"/>
                </a:solidFill>
                <a:latin typeface="Times New Roman"/>
              </a:rPr>
              <a:t>1</a:t>
            </a:r>
            <a:r>
              <a:rPr lang="en-US" sz="2000" b="1" dirty="0">
                <a:solidFill>
                  <a:srgbClr val="FF0000"/>
                </a:solidFill>
                <a:latin typeface="Times New Roman"/>
              </a:rPr>
              <a:t> – 1 and </a:t>
            </a:r>
            <a:r>
              <a:rPr lang="en-US" sz="2000" b="1" i="1" dirty="0">
                <a:solidFill>
                  <a:srgbClr val="FF0000"/>
                </a:solidFill>
                <a:latin typeface="Times New Roman"/>
              </a:rPr>
              <a:t>n</a:t>
            </a:r>
            <a:r>
              <a:rPr lang="en-US" sz="2000" b="1" baseline="-25000" dirty="0">
                <a:solidFill>
                  <a:srgbClr val="FF0000"/>
                </a:solidFill>
                <a:latin typeface="Times New Roman"/>
              </a:rPr>
              <a:t>2</a:t>
            </a:r>
            <a:r>
              <a:rPr lang="en-US" sz="2000" b="1" dirty="0">
                <a:solidFill>
                  <a:srgbClr val="FF0000"/>
                </a:solidFill>
                <a:latin typeface="Times New Roman"/>
              </a:rPr>
              <a:t> – 1</a:t>
            </a:r>
            <a:r>
              <a:rPr lang="en-US" sz="2000" dirty="0">
                <a:solidFill>
                  <a:prstClr val="black"/>
                </a:solidFill>
                <a:latin typeface="Times New Roman"/>
              </a:rPr>
              <a:t>.</a:t>
            </a:r>
          </a:p>
          <a:p>
            <a:endParaRPr lang="en-US" sz="2000" b="1" dirty="0">
              <a:solidFill>
                <a:srgbClr val="3399FF"/>
              </a:solidFill>
              <a:latin typeface="Times New Roman"/>
            </a:endParaRPr>
          </a:p>
          <a:p>
            <a:r>
              <a:rPr lang="en-US" sz="2000" b="1" i="1" dirty="0" smtClean="0">
                <a:solidFill>
                  <a:srgbClr val="3399FF"/>
                </a:solidFill>
                <a:latin typeface="Times New Roman"/>
              </a:rPr>
              <a:t>P</a:t>
            </a:r>
            <a:r>
              <a:rPr lang="en-US" sz="2000" b="1" dirty="0" smtClean="0">
                <a:solidFill>
                  <a:srgbClr val="3399FF"/>
                </a:solidFill>
                <a:latin typeface="Times New Roman"/>
              </a:rPr>
              <a:t>-values</a:t>
            </a:r>
            <a:r>
              <a:rPr lang="en-US" sz="2000" b="1" dirty="0">
                <a:solidFill>
                  <a:srgbClr val="3399FF"/>
                </a:solidFill>
                <a:latin typeface="Times New Roman"/>
              </a:rPr>
              <a:t>:</a:t>
            </a:r>
            <a:r>
              <a:rPr lang="en-US" sz="2000" b="1" dirty="0">
                <a:solidFill>
                  <a:prstClr val="black"/>
                </a:solidFill>
                <a:latin typeface="Times New Roman"/>
              </a:rPr>
              <a:t> </a:t>
            </a:r>
            <a:r>
              <a:rPr lang="en-US" sz="2000" dirty="0">
                <a:solidFill>
                  <a:prstClr val="black"/>
                </a:solidFill>
                <a:latin typeface="Times New Roman"/>
              </a:rPr>
              <a:t>Use the </a:t>
            </a:r>
            <a:r>
              <a:rPr lang="en-US" sz="2000" b="1" dirty="0" err="1">
                <a:solidFill>
                  <a:prstClr val="black"/>
                </a:solidFill>
                <a:latin typeface="Times New Roman"/>
              </a:rPr>
              <a:t>tcdf</a:t>
            </a:r>
            <a:r>
              <a:rPr lang="en-US" sz="2000" dirty="0">
                <a:solidFill>
                  <a:prstClr val="black"/>
                </a:solidFill>
                <a:latin typeface="Times New Roman"/>
              </a:rPr>
              <a:t> feature on your calculator, with degrees of freedom </a:t>
            </a:r>
            <a:r>
              <a:rPr lang="en-US" sz="2000" b="1" dirty="0">
                <a:solidFill>
                  <a:srgbClr val="FF0000"/>
                </a:solidFill>
                <a:latin typeface="Times New Roman"/>
              </a:rPr>
              <a:t>(</a:t>
            </a:r>
            <a:r>
              <a:rPr lang="en-US" sz="2000" b="1" dirty="0" err="1">
                <a:solidFill>
                  <a:srgbClr val="FF0000"/>
                </a:solidFill>
                <a:latin typeface="Times New Roman"/>
              </a:rPr>
              <a:t>df</a:t>
            </a:r>
            <a:r>
              <a:rPr lang="en-US" sz="2000" b="1" dirty="0">
                <a:solidFill>
                  <a:srgbClr val="FF0000"/>
                </a:solidFill>
                <a:latin typeface="Times New Roman"/>
              </a:rPr>
              <a:t>) = the smaller of </a:t>
            </a:r>
            <a:r>
              <a:rPr lang="en-US" sz="2000" b="1" i="1" dirty="0">
                <a:solidFill>
                  <a:srgbClr val="FF0000"/>
                </a:solidFill>
                <a:latin typeface="Times New Roman"/>
              </a:rPr>
              <a:t>n</a:t>
            </a:r>
            <a:r>
              <a:rPr lang="en-US" sz="2000" b="1" baseline="-25000" dirty="0">
                <a:solidFill>
                  <a:srgbClr val="FF0000"/>
                </a:solidFill>
                <a:latin typeface="Times New Roman"/>
              </a:rPr>
              <a:t>1</a:t>
            </a:r>
            <a:r>
              <a:rPr lang="en-US" sz="2000" b="1" dirty="0">
                <a:solidFill>
                  <a:srgbClr val="FF0000"/>
                </a:solidFill>
                <a:latin typeface="Times New Roman"/>
              </a:rPr>
              <a:t> – 1 and </a:t>
            </a:r>
            <a:r>
              <a:rPr lang="en-US" sz="2000" b="1" i="1" dirty="0">
                <a:solidFill>
                  <a:srgbClr val="FF0000"/>
                </a:solidFill>
                <a:latin typeface="Times New Roman"/>
              </a:rPr>
              <a:t>n</a:t>
            </a:r>
            <a:r>
              <a:rPr lang="en-US" sz="2000" b="1" baseline="-25000" dirty="0">
                <a:solidFill>
                  <a:srgbClr val="FF0000"/>
                </a:solidFill>
                <a:latin typeface="Times New Roman"/>
              </a:rPr>
              <a:t>2</a:t>
            </a:r>
            <a:r>
              <a:rPr lang="en-US" sz="2000" b="1" dirty="0">
                <a:solidFill>
                  <a:srgbClr val="FF0000"/>
                </a:solidFill>
                <a:latin typeface="Times New Roman"/>
              </a:rPr>
              <a:t> – 1</a:t>
            </a:r>
            <a:r>
              <a:rPr lang="en-US" sz="2000" dirty="0">
                <a:solidFill>
                  <a:prstClr val="black"/>
                </a:solidFill>
                <a:latin typeface="Times New Roman"/>
              </a:rPr>
              <a:t>.</a:t>
            </a:r>
          </a:p>
          <a:p>
            <a:r>
              <a:rPr lang="en-US" sz="900" dirty="0">
                <a:solidFill>
                  <a:prstClr val="black"/>
                </a:solidFill>
                <a:latin typeface="Times New Roman"/>
              </a:rPr>
              <a:t>	</a:t>
            </a:r>
          </a:p>
          <a:p>
            <a:r>
              <a:rPr lang="en-US" sz="2000" dirty="0">
                <a:solidFill>
                  <a:prstClr val="black"/>
                </a:solidFill>
                <a:latin typeface="Times New Roman"/>
              </a:rPr>
              <a:t>	*For right-tailed tests: To find this probability in your calculator, type: </a:t>
            </a:r>
          </a:p>
          <a:p>
            <a:r>
              <a:rPr lang="en-US" sz="2000" b="1" dirty="0">
                <a:solidFill>
                  <a:prstClr val="black"/>
                </a:solidFill>
                <a:latin typeface="Times New Roman"/>
              </a:rPr>
              <a:t>		</a:t>
            </a:r>
            <a:r>
              <a:rPr lang="en-US" sz="2000" b="1" dirty="0" err="1">
                <a:solidFill>
                  <a:prstClr val="black"/>
                </a:solidFill>
                <a:latin typeface="Times New Roman"/>
              </a:rPr>
              <a:t>tcdf</a:t>
            </a:r>
            <a:r>
              <a:rPr lang="en-US" sz="2000" b="1" dirty="0">
                <a:solidFill>
                  <a:prstClr val="black"/>
                </a:solidFill>
                <a:latin typeface="Times New Roman"/>
              </a:rPr>
              <a:t>(</a:t>
            </a:r>
            <a:r>
              <a:rPr lang="en-US" sz="2000" b="1" i="1" dirty="0">
                <a:solidFill>
                  <a:prstClr val="black"/>
                </a:solidFill>
                <a:latin typeface="Times New Roman"/>
              </a:rPr>
              <a:t>t </a:t>
            </a:r>
            <a:r>
              <a:rPr lang="en-US" sz="2000" b="1" dirty="0">
                <a:solidFill>
                  <a:prstClr val="black"/>
                </a:solidFill>
                <a:latin typeface="Times New Roman"/>
              </a:rPr>
              <a:t>test statistic, </a:t>
            </a:r>
            <a:r>
              <a:rPr lang="en-US" sz="2000" b="1" dirty="0" smtClean="0">
                <a:solidFill>
                  <a:prstClr val="black"/>
                </a:solidFill>
                <a:latin typeface="Times New Roman"/>
              </a:rPr>
              <a:t>9999, </a:t>
            </a:r>
            <a:r>
              <a:rPr lang="en-US" sz="2000" b="1" dirty="0" err="1">
                <a:solidFill>
                  <a:prstClr val="black"/>
                </a:solidFill>
                <a:latin typeface="Times New Roman"/>
              </a:rPr>
              <a:t>df</a:t>
            </a:r>
            <a:r>
              <a:rPr lang="en-US" sz="2000" b="1" dirty="0">
                <a:solidFill>
                  <a:prstClr val="black"/>
                </a:solidFill>
                <a:latin typeface="Times New Roman"/>
              </a:rPr>
              <a:t>)</a:t>
            </a:r>
            <a:endParaRPr lang="en-US" sz="2000" dirty="0">
              <a:solidFill>
                <a:prstClr val="black"/>
              </a:solidFill>
              <a:latin typeface="Times New Roman"/>
            </a:endParaRPr>
          </a:p>
          <a:p>
            <a:r>
              <a:rPr lang="en-US" sz="2000" b="1" i="1" dirty="0">
                <a:solidFill>
                  <a:prstClr val="black"/>
                </a:solidFill>
                <a:latin typeface="Times New Roman"/>
              </a:rPr>
              <a:t> </a:t>
            </a:r>
            <a:endParaRPr lang="en-US" sz="900" dirty="0">
              <a:solidFill>
                <a:prstClr val="black"/>
              </a:solidFill>
              <a:latin typeface="Times New Roman"/>
            </a:endParaRPr>
          </a:p>
          <a:p>
            <a:r>
              <a:rPr lang="en-US" sz="2000" dirty="0">
                <a:solidFill>
                  <a:prstClr val="black"/>
                </a:solidFill>
                <a:latin typeface="Times New Roman"/>
              </a:rPr>
              <a:t>	*For left-tailed tests: To find this probability in your calculator, type: </a:t>
            </a:r>
          </a:p>
          <a:p>
            <a:r>
              <a:rPr lang="en-US" sz="2000" b="1" dirty="0">
                <a:solidFill>
                  <a:prstClr val="black"/>
                </a:solidFill>
                <a:latin typeface="Times New Roman"/>
              </a:rPr>
              <a:t>		</a:t>
            </a:r>
            <a:r>
              <a:rPr lang="en-US" sz="2000" b="1" dirty="0" err="1">
                <a:solidFill>
                  <a:prstClr val="black"/>
                </a:solidFill>
                <a:latin typeface="Times New Roman"/>
              </a:rPr>
              <a:t>tcdf</a:t>
            </a:r>
            <a:r>
              <a:rPr lang="en-US" sz="2000" b="1" dirty="0">
                <a:solidFill>
                  <a:prstClr val="black"/>
                </a:solidFill>
                <a:latin typeface="Times New Roman"/>
              </a:rPr>
              <a:t>(–</a:t>
            </a:r>
            <a:r>
              <a:rPr lang="en-US" sz="2000" b="1" dirty="0" smtClean="0">
                <a:solidFill>
                  <a:prstClr val="black"/>
                </a:solidFill>
                <a:latin typeface="Times New Roman"/>
              </a:rPr>
              <a:t>9999, </a:t>
            </a:r>
            <a:r>
              <a:rPr lang="en-US" sz="2000" b="1" dirty="0">
                <a:solidFill>
                  <a:prstClr val="black"/>
                </a:solidFill>
                <a:latin typeface="Times New Roman"/>
              </a:rPr>
              <a:t>–</a:t>
            </a:r>
            <a:r>
              <a:rPr lang="en-US" sz="2000" b="1" i="1" dirty="0">
                <a:solidFill>
                  <a:prstClr val="black"/>
                </a:solidFill>
                <a:latin typeface="Times New Roman"/>
              </a:rPr>
              <a:t>t </a:t>
            </a:r>
            <a:r>
              <a:rPr lang="en-US" sz="2000" b="1" dirty="0">
                <a:solidFill>
                  <a:prstClr val="black"/>
                </a:solidFill>
                <a:latin typeface="Times New Roman"/>
              </a:rPr>
              <a:t>test statistic, </a:t>
            </a:r>
            <a:r>
              <a:rPr lang="en-US" sz="2000" b="1" dirty="0" err="1">
                <a:solidFill>
                  <a:prstClr val="black"/>
                </a:solidFill>
                <a:latin typeface="Times New Roman"/>
              </a:rPr>
              <a:t>df</a:t>
            </a:r>
            <a:r>
              <a:rPr lang="en-US" sz="2000" b="1" dirty="0">
                <a:solidFill>
                  <a:prstClr val="black"/>
                </a:solidFill>
                <a:latin typeface="Times New Roman"/>
              </a:rPr>
              <a:t>)</a:t>
            </a:r>
            <a:endParaRPr lang="en-US" sz="2000" dirty="0">
              <a:solidFill>
                <a:prstClr val="black"/>
              </a:solidFill>
              <a:latin typeface="Times New Roman"/>
            </a:endParaRPr>
          </a:p>
          <a:p>
            <a:endParaRPr lang="en-US" sz="900" b="1" dirty="0">
              <a:solidFill>
                <a:prstClr val="black"/>
              </a:solidFill>
              <a:latin typeface="Times New Roman"/>
              <a:ea typeface="Calibri"/>
            </a:endParaRPr>
          </a:p>
          <a:p>
            <a:r>
              <a:rPr lang="en-US" sz="2000" b="1" u="sng" dirty="0">
                <a:solidFill>
                  <a:srgbClr val="FF0000"/>
                </a:solidFill>
                <a:latin typeface="Times New Roman"/>
                <a:ea typeface="Calibri"/>
              </a:rPr>
              <a:t>***Don’t forget if your test is two-sided, double your </a:t>
            </a:r>
            <a:r>
              <a:rPr lang="en-US" sz="2000" b="1" i="1" u="sng" dirty="0">
                <a:solidFill>
                  <a:srgbClr val="FF0000"/>
                </a:solidFill>
                <a:latin typeface="Times New Roman"/>
                <a:ea typeface="Calibri"/>
              </a:rPr>
              <a:t>P</a:t>
            </a:r>
            <a:r>
              <a:rPr lang="en-US" sz="2000" b="1" u="sng" dirty="0">
                <a:solidFill>
                  <a:srgbClr val="FF0000"/>
                </a:solidFill>
                <a:latin typeface="Times New Roman"/>
                <a:ea typeface="Calibri"/>
              </a:rPr>
              <a:t>-value.***</a:t>
            </a:r>
            <a:endParaRPr lang="en-US" sz="2000" b="1" u="sng" dirty="0">
              <a:solidFill>
                <a:srgbClr val="FF0000"/>
              </a:solidFill>
              <a:latin typeface="Times New Roman"/>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27207589"/>
      </p:ext>
    </p:extLst>
  </p:cSld>
  <p:clrMapOvr>
    <a:masterClrMapping/>
  </p:clrMapOvr>
  <mc:AlternateContent xmlns:mc="http://schemas.openxmlformats.org/markup-compatibility/2006">
    <mc:Choice xmlns:p14="http://schemas.microsoft.com/office/powerpoint/2010/main" Requires="p14">
      <p:transition spd="slow" p14:dur="2000" advTm="117211"/>
    </mc:Choice>
    <mc:Fallback>
      <p:transition spd="slow" advTm="11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1" dur="500"/>
                                        <p:tgtEl>
                                          <p:spTgt spid="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4" dur="500"/>
                                        <p:tgtEl>
                                          <p:spTgt spid="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0" dur="500"/>
                                        <p:tgtEl>
                                          <p:spTgt spid="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randombar(horizontal)">
                                      <p:cBhvr>
                                        <p:cTn id="33" dur="500"/>
                                        <p:tgtEl>
                                          <p:spTgt spid="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randombar(horizontal)">
                                      <p:cBhvr>
                                        <p:cTn id="36" dur="500"/>
                                        <p:tgtEl>
                                          <p:spTgt spid="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randombar(horizontal)">
                                      <p:cBhvr>
                                        <p:cTn id="39" dur="500"/>
                                        <p:tgtEl>
                                          <p:spTgt spid="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6">
                                            <p:txEl>
                                              <p:pRg st="11" end="11"/>
                                            </p:txEl>
                                          </p:spTgt>
                                        </p:tgtEl>
                                        <p:attrNameLst>
                                          <p:attrName>style.visibility</p:attrName>
                                        </p:attrNameLst>
                                      </p:cBhvr>
                                      <p:to>
                                        <p:strVal val="visible"/>
                                      </p:to>
                                    </p:set>
                                    <p:animEffect transition="in" filter="randombar(horizontal)">
                                      <p:cBhvr>
                                        <p:cTn id="42"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7" name="Rectangle 2"/>
          <p:cNvSpPr>
            <a:spLocks noGrp="1" noChangeArrowheads="1"/>
          </p:cNvSpPr>
          <p:nvPr>
            <p:ph type="title" idx="4294967295"/>
          </p:nvPr>
        </p:nvSpPr>
        <p:spPr>
          <a:xfrm>
            <a:off x="704850" y="298450"/>
            <a:ext cx="7772400" cy="531813"/>
          </a:xfrm>
          <a:noFill/>
        </p:spPr>
        <p:txBody>
          <a:bodyPr lIns="90488" tIns="44450" rIns="90488" bIns="44450">
            <a:normAutofit fontScale="90000"/>
          </a:bodyPr>
          <a:lstStyle/>
          <a:p>
            <a:pPr algn="ctr"/>
            <a:r>
              <a:rPr lang="en-US" altLang="en-US" dirty="0">
                <a:solidFill>
                  <a:srgbClr val="00B050"/>
                </a:solidFill>
              </a:rPr>
              <a:t>Caution</a:t>
            </a:r>
          </a:p>
        </p:txBody>
      </p:sp>
      <p:sp>
        <p:nvSpPr>
          <p:cNvPr id="610308" name="Rectangle 3"/>
          <p:cNvSpPr>
            <a:spLocks noGrp="1" noChangeArrowheads="1"/>
          </p:cNvSpPr>
          <p:nvPr>
            <p:ph type="body" idx="4294967295"/>
          </p:nvPr>
        </p:nvSpPr>
        <p:spPr bwMode="auto">
          <a:xfrm>
            <a:off x="666750" y="1449388"/>
            <a:ext cx="7772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0" indent="0">
              <a:buFontTx/>
              <a:buNone/>
            </a:pPr>
            <a:r>
              <a:rPr lang="en-US" altLang="en-US" b="1" dirty="0">
                <a:latin typeface="Arial" charset="0"/>
              </a:rPr>
              <a:t>Before conducting a hypothesis test, consider the context of the data, the source of the data, the sampling method, and explore the data with graphs and descriptive statistics. </a:t>
            </a:r>
            <a:r>
              <a:rPr lang="en-US" altLang="en-US" b="1" dirty="0" smtClean="0">
                <a:latin typeface="Arial" charset="0"/>
              </a:rPr>
              <a:t> Be </a:t>
            </a:r>
            <a:r>
              <a:rPr lang="en-US" altLang="en-US" b="1" dirty="0">
                <a:latin typeface="Arial" charset="0"/>
              </a:rPr>
              <a:t>sure to verify that the requirements are satisfied.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0295490"/>
      </p:ext>
    </p:extLst>
  </p:cSld>
  <p:clrMapOvr>
    <a:masterClrMapping/>
  </p:clrMapOvr>
  <mc:AlternateContent xmlns:mc="http://schemas.openxmlformats.org/markup-compatibility/2006">
    <mc:Choice xmlns:p14="http://schemas.microsoft.com/office/powerpoint/2010/main" Requires="p14">
      <p:transition spd="slow" p14:dur="2000" advTm="38287"/>
    </mc:Choice>
    <mc:Fallback>
      <p:transition spd="slow" advTm="38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altLang="en-US"/>
              <a:t>Copyright © 2010, 2007, 2004 Pearson Education, Inc. All Rights Reserved.</a:t>
            </a:r>
          </a:p>
        </p:txBody>
      </p:sp>
      <p:sp>
        <p:nvSpPr>
          <p:cNvPr id="612355" name="Rectangle 2"/>
          <p:cNvSpPr>
            <a:spLocks noGrp="1" noChangeArrowheads="1"/>
          </p:cNvSpPr>
          <p:nvPr>
            <p:ph type="title" idx="4294967295"/>
          </p:nvPr>
        </p:nvSpPr>
        <p:spPr>
          <a:xfrm>
            <a:off x="557213" y="174625"/>
            <a:ext cx="7772400" cy="531813"/>
          </a:xfrm>
          <a:noFill/>
        </p:spPr>
        <p:txBody>
          <a:bodyPr lIns="90488" tIns="44450" rIns="90488" bIns="44450" anchor="t">
            <a:normAutofit fontScale="90000"/>
          </a:bodyPr>
          <a:lstStyle/>
          <a:p>
            <a:pPr algn="l"/>
            <a:r>
              <a:rPr lang="en-US" altLang="en-US" sz="3200" dirty="0">
                <a:solidFill>
                  <a:srgbClr val="00B050"/>
                </a:solidFill>
              </a:rPr>
              <a:t>Example:</a:t>
            </a:r>
          </a:p>
        </p:txBody>
      </p:sp>
      <p:sp>
        <p:nvSpPr>
          <p:cNvPr id="612356" name="Rectangle 3"/>
          <p:cNvSpPr>
            <a:spLocks noGrp="1" noChangeArrowheads="1"/>
          </p:cNvSpPr>
          <p:nvPr>
            <p:ph type="body" idx="4294967295"/>
          </p:nvPr>
        </p:nvSpPr>
        <p:spPr bwMode="auto">
          <a:xfrm>
            <a:off x="666750" y="771525"/>
            <a:ext cx="8191500" cy="3559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0" indent="0">
              <a:lnSpc>
                <a:spcPct val="90000"/>
              </a:lnSpc>
              <a:buFontTx/>
              <a:buNone/>
            </a:pPr>
            <a:r>
              <a:rPr lang="en-US" altLang="en-US" sz="2800" b="1">
                <a:latin typeface="Arial" charset="0"/>
              </a:rPr>
              <a:t>A headline in </a:t>
            </a:r>
            <a:r>
              <a:rPr lang="en-US" altLang="en-US" sz="2800" b="1" i="1">
                <a:latin typeface="Arial" charset="0"/>
              </a:rPr>
              <a:t>USA Today</a:t>
            </a:r>
            <a:r>
              <a:rPr lang="en-US" altLang="en-US" sz="2800" b="1">
                <a:latin typeface="Arial" charset="0"/>
              </a:rPr>
              <a:t> proclaimed that </a:t>
            </a:r>
            <a:r>
              <a:rPr lang="en-US" altLang="en-US" sz="2800" b="1">
                <a:latin typeface="Arial" charset="0"/>
                <a:ea typeface="ヒラギノ角ゴ ProN W3" pitchFamily="1" charset="-128"/>
              </a:rPr>
              <a:t>“M</a:t>
            </a:r>
            <a:r>
              <a:rPr lang="en-US" altLang="en-US" sz="2800" b="1">
                <a:latin typeface="Arial" charset="0"/>
              </a:rPr>
              <a:t>en, women are equal talkers.” That headline referred to a study of the numbers of words that samples of men and women spoke in a day. Given below are the results from the study. Use a 0.05 significance level to test the claim that men and women speak the same mean number of words in a day. Does there appear to be a difference?</a:t>
            </a:r>
          </a:p>
        </p:txBody>
      </p:sp>
      <p:pic>
        <p:nvPicPr>
          <p:cNvPr id="612357" name="Picture 5" descr="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2475" y="4276725"/>
            <a:ext cx="53467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6263383"/>
      </p:ext>
    </p:extLst>
  </p:cSld>
  <p:clrMapOvr>
    <a:masterClrMapping/>
  </p:clrMapOvr>
  <mc:AlternateContent xmlns:mc="http://schemas.openxmlformats.org/markup-compatibility/2006">
    <mc:Choice xmlns:p14="http://schemas.microsoft.com/office/powerpoint/2010/main" Requires="p14">
      <p:transition spd="slow" p14:dur="2000" advTm="62517"/>
    </mc:Choice>
    <mc:Fallback>
      <p:transition spd="slow" advTm="6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3" name="Rectangle 2"/>
          <p:cNvSpPr>
            <a:spLocks noGrp="1" noChangeArrowheads="1"/>
          </p:cNvSpPr>
          <p:nvPr>
            <p:ph type="title" idx="4294967295"/>
          </p:nvPr>
        </p:nvSpPr>
        <p:spPr>
          <a:xfrm>
            <a:off x="557213" y="174625"/>
            <a:ext cx="7772400" cy="531813"/>
          </a:xfrm>
          <a:noFill/>
        </p:spPr>
        <p:txBody>
          <a:bodyPr lIns="90488" tIns="44450" rIns="90488" bIns="44450" anchor="t">
            <a:normAutofit fontScale="90000"/>
          </a:bodyPr>
          <a:lstStyle/>
          <a:p>
            <a:pPr algn="l"/>
            <a:r>
              <a:rPr lang="en-US" altLang="en-US" sz="3200" dirty="0">
                <a:solidFill>
                  <a:srgbClr val="00B050"/>
                </a:solidFill>
              </a:rPr>
              <a:t>Example:</a:t>
            </a:r>
          </a:p>
        </p:txBody>
      </p:sp>
      <p:sp>
        <p:nvSpPr>
          <p:cNvPr id="614404" name="Rectangle 3"/>
          <p:cNvSpPr>
            <a:spLocks noGrp="1" noChangeArrowheads="1"/>
          </p:cNvSpPr>
          <p:nvPr>
            <p:ph type="body" idx="4294967295"/>
          </p:nvPr>
        </p:nvSpPr>
        <p:spPr bwMode="auto">
          <a:xfrm>
            <a:off x="666750" y="771525"/>
            <a:ext cx="8191500" cy="20304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0" indent="0">
              <a:lnSpc>
                <a:spcPct val="90000"/>
              </a:lnSpc>
              <a:buFontTx/>
              <a:buNone/>
            </a:pPr>
            <a:r>
              <a:rPr lang="en-US" altLang="en-US" sz="2800" b="1" dirty="0" smtClean="0">
                <a:latin typeface="Arial" charset="0"/>
              </a:rPr>
              <a:t>Step 1:  Requirements </a:t>
            </a:r>
            <a:r>
              <a:rPr lang="en-US" altLang="en-US" sz="2800" b="1" dirty="0">
                <a:latin typeface="Arial" charset="0"/>
              </a:rPr>
              <a:t>are satisfied: two population standard deviations are not known and not assumed to be equal, independent samples, simple random samples, both samples are large.</a:t>
            </a:r>
          </a:p>
        </p:txBody>
      </p:sp>
      <p:sp>
        <p:nvSpPr>
          <p:cNvPr id="614407" name="Rectangle 8"/>
          <p:cNvSpPr>
            <a:spLocks noChangeArrowheads="1"/>
          </p:cNvSpPr>
          <p:nvPr/>
        </p:nvSpPr>
        <p:spPr bwMode="auto">
          <a:xfrm>
            <a:off x="647700" y="3094832"/>
            <a:ext cx="8191500" cy="12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1368425" indent="-1368425">
              <a:defRPr sz="2400">
                <a:solidFill>
                  <a:schemeClr val="tx1"/>
                </a:solidFill>
                <a:latin typeface="Times New Roman" pitchFamily="1" charset="0"/>
              </a:defRPr>
            </a:lvl1pPr>
            <a:lvl2pPr marL="742950" indent="-285750">
              <a:defRPr sz="2400">
                <a:solidFill>
                  <a:schemeClr val="tx1"/>
                </a:solidFill>
                <a:latin typeface="Times New Roman" pitchFamily="1" charset="0"/>
              </a:defRPr>
            </a:lvl2pPr>
            <a:lvl3pPr marL="1143000" indent="-228600">
              <a:defRPr sz="2400">
                <a:solidFill>
                  <a:schemeClr val="tx1"/>
                </a:solidFill>
                <a:latin typeface="Times New Roman" pitchFamily="1" charset="0"/>
              </a:defRPr>
            </a:lvl3pPr>
            <a:lvl4pPr marL="1600200" indent="-228600">
              <a:defRPr sz="2400">
                <a:solidFill>
                  <a:schemeClr val="tx1"/>
                </a:solidFill>
                <a:latin typeface="Times New Roman" pitchFamily="1" charset="0"/>
              </a:defRPr>
            </a:lvl4pPr>
            <a:lvl5pPr marL="2057400" indent="-228600">
              <a:defRPr sz="2400">
                <a:solidFill>
                  <a:schemeClr val="tx1"/>
                </a:solidFill>
                <a:latin typeface="Times New Roman" pitchFamily="1" charset="0"/>
              </a:defRPr>
            </a:lvl5pPr>
            <a:lvl6pPr marL="2514600" indent="-228600" eaLnBrk="0" fontAlgn="base" hangingPunct="0">
              <a:spcBef>
                <a:spcPct val="0"/>
              </a:spcBef>
              <a:spcAft>
                <a:spcPct val="0"/>
              </a:spcAft>
              <a:defRPr sz="2400">
                <a:solidFill>
                  <a:schemeClr val="tx1"/>
                </a:solidFill>
                <a:latin typeface="Times New Roman" pitchFamily="1" charset="0"/>
              </a:defRPr>
            </a:lvl6pPr>
            <a:lvl7pPr marL="2971800" indent="-228600" eaLnBrk="0" fontAlgn="base" hangingPunct="0">
              <a:spcBef>
                <a:spcPct val="0"/>
              </a:spcBef>
              <a:spcAft>
                <a:spcPct val="0"/>
              </a:spcAft>
              <a:defRPr sz="2400">
                <a:solidFill>
                  <a:schemeClr val="tx1"/>
                </a:solidFill>
                <a:latin typeface="Times New Roman" pitchFamily="1" charset="0"/>
              </a:defRPr>
            </a:lvl7pPr>
            <a:lvl8pPr marL="3429000" indent="-228600" eaLnBrk="0" fontAlgn="base" hangingPunct="0">
              <a:spcBef>
                <a:spcPct val="0"/>
              </a:spcBef>
              <a:spcAft>
                <a:spcPct val="0"/>
              </a:spcAft>
              <a:defRPr sz="2400">
                <a:solidFill>
                  <a:schemeClr val="tx1"/>
                </a:solidFill>
                <a:latin typeface="Times New Roman" pitchFamily="1" charset="0"/>
              </a:defRPr>
            </a:lvl8pPr>
            <a:lvl9pPr marL="3886200" indent="-228600" eaLnBrk="0" fontAlgn="base" hangingPunct="0">
              <a:spcBef>
                <a:spcPct val="0"/>
              </a:spcBef>
              <a:spcAft>
                <a:spcPct val="0"/>
              </a:spcAft>
              <a:defRPr sz="2400">
                <a:solidFill>
                  <a:schemeClr val="tx1"/>
                </a:solidFill>
                <a:latin typeface="Times New Roman" pitchFamily="1" charset="0"/>
              </a:defRPr>
            </a:lvl9pPr>
          </a:lstStyle>
          <a:p>
            <a:pPr>
              <a:lnSpc>
                <a:spcPct val="90000"/>
              </a:lnSpc>
              <a:spcBef>
                <a:spcPct val="20000"/>
              </a:spcBef>
              <a:buSzPct val="100000"/>
            </a:pPr>
            <a:r>
              <a:rPr lang="en-US" altLang="en-US" sz="2800" b="1" dirty="0">
                <a:latin typeface="Arial" charset="0"/>
              </a:rPr>
              <a:t>Step </a:t>
            </a:r>
            <a:r>
              <a:rPr lang="en-US" altLang="en-US" sz="2800" b="1" dirty="0" smtClean="0">
                <a:latin typeface="Arial" charset="0"/>
              </a:rPr>
              <a:t>2:</a:t>
            </a:r>
            <a:r>
              <a:rPr lang="en-US" altLang="en-US" sz="2800" b="1" dirty="0">
                <a:latin typeface="Arial" charset="0"/>
              </a:rPr>
              <a:t>	</a:t>
            </a:r>
            <a:br>
              <a:rPr lang="en-US" altLang="en-US" sz="2800" b="1" dirty="0">
                <a:latin typeface="Arial" charset="0"/>
              </a:rPr>
            </a:br>
            <a:endParaRPr lang="en-US" altLang="en-US" sz="900" b="1" dirty="0">
              <a:latin typeface="Arial" charset="0"/>
            </a:endParaRPr>
          </a:p>
          <a:p>
            <a:pPr>
              <a:lnSpc>
                <a:spcPct val="90000"/>
              </a:lnSpc>
              <a:spcBef>
                <a:spcPct val="20000"/>
              </a:spcBef>
              <a:buSzPct val="100000"/>
            </a:pPr>
            <a:r>
              <a:rPr lang="en-US" altLang="en-US" sz="2800" b="1" i="1" dirty="0">
                <a:latin typeface="Arial" charset="0"/>
              </a:rPr>
              <a:t>       H</a:t>
            </a:r>
            <a:r>
              <a:rPr lang="en-US" altLang="en-US" sz="2800" b="1" baseline="-25000" dirty="0">
                <a:latin typeface="Arial" charset="0"/>
              </a:rPr>
              <a:t>0</a:t>
            </a:r>
            <a:r>
              <a:rPr lang="en-US" altLang="en-US" sz="2800" b="1" dirty="0">
                <a:latin typeface="Arial" charset="0"/>
              </a:rPr>
              <a:t> : </a:t>
            </a:r>
            <a:r>
              <a:rPr lang="en-US" altLang="en-US" sz="2800" b="1" i="1" dirty="0">
                <a:latin typeface="Symbol" pitchFamily="1" charset="2"/>
                <a:sym typeface="Symbol" pitchFamily="1" charset="2"/>
              </a:rPr>
              <a:t></a:t>
            </a:r>
            <a:r>
              <a:rPr lang="en-US" altLang="en-US" sz="2800" b="1" baseline="-25000" dirty="0">
                <a:latin typeface="Arial" charset="0"/>
              </a:rPr>
              <a:t>1</a:t>
            </a:r>
            <a:r>
              <a:rPr lang="en-US" altLang="en-US" sz="2800" b="1" dirty="0">
                <a:latin typeface="Arial" charset="0"/>
              </a:rPr>
              <a:t> = </a:t>
            </a:r>
            <a:r>
              <a:rPr lang="en-US" altLang="en-US" sz="2800" b="1" i="1" dirty="0">
                <a:latin typeface="Symbol" pitchFamily="1" charset="2"/>
                <a:sym typeface="Symbol" pitchFamily="1" charset="2"/>
              </a:rPr>
              <a:t></a:t>
            </a:r>
            <a:r>
              <a:rPr lang="en-US" altLang="en-US" sz="2800" b="1" baseline="-25000" dirty="0">
                <a:latin typeface="Arial" charset="0"/>
              </a:rPr>
              <a:t>2</a:t>
            </a:r>
            <a:r>
              <a:rPr lang="en-US" altLang="en-US" sz="2800" b="1" dirty="0">
                <a:latin typeface="Arial" charset="0"/>
              </a:rPr>
              <a:t> (original claim)     </a:t>
            </a:r>
            <a:r>
              <a:rPr lang="en-US" altLang="en-US" sz="2800" b="1" i="1" dirty="0" smtClean="0">
                <a:latin typeface="Arial" charset="0"/>
              </a:rPr>
              <a:t>H</a:t>
            </a:r>
            <a:r>
              <a:rPr lang="en-US" altLang="en-US" sz="2800" b="1" baseline="-25000" dirty="0" smtClean="0">
                <a:latin typeface="Arial" charset="0"/>
              </a:rPr>
              <a:t>1</a:t>
            </a:r>
            <a:r>
              <a:rPr lang="en-US" altLang="en-US" sz="2800" b="1" dirty="0" smtClean="0">
                <a:latin typeface="Arial" charset="0"/>
              </a:rPr>
              <a:t> </a:t>
            </a:r>
            <a:r>
              <a:rPr lang="en-US" altLang="en-US" sz="2800" b="1" dirty="0">
                <a:latin typeface="Arial" charset="0"/>
              </a:rPr>
              <a:t>: </a:t>
            </a:r>
            <a:r>
              <a:rPr lang="en-US" altLang="en-US" sz="2800" b="1" i="1" dirty="0">
                <a:latin typeface="Symbol" pitchFamily="1" charset="2"/>
                <a:sym typeface="Symbol" pitchFamily="1" charset="2"/>
              </a:rPr>
              <a:t></a:t>
            </a:r>
            <a:r>
              <a:rPr lang="en-US" altLang="en-US" sz="2800" b="1" baseline="-25000" dirty="0">
                <a:latin typeface="Arial" charset="0"/>
              </a:rPr>
              <a:t>1</a:t>
            </a:r>
            <a:r>
              <a:rPr lang="en-US" altLang="en-US" sz="2800" b="1" dirty="0">
                <a:latin typeface="Arial" charset="0"/>
              </a:rPr>
              <a:t> ≠ </a:t>
            </a:r>
            <a:r>
              <a:rPr lang="en-US" altLang="en-US" sz="2800" b="1" i="1" dirty="0">
                <a:latin typeface="Symbol" pitchFamily="1" charset="2"/>
                <a:sym typeface="Symbol" pitchFamily="1" charset="2"/>
              </a:rPr>
              <a:t></a:t>
            </a:r>
            <a:r>
              <a:rPr lang="en-US" altLang="en-US" sz="2800" b="1" baseline="-25000" dirty="0">
                <a:latin typeface="Arial" charset="0"/>
              </a:rPr>
              <a:t>2</a:t>
            </a:r>
            <a:r>
              <a:rPr lang="en-US" altLang="en-US" sz="2800" b="1" dirty="0">
                <a:latin typeface="Arial" charset="0"/>
              </a:rPr>
              <a:t> </a:t>
            </a:r>
          </a:p>
        </p:txBody>
      </p:sp>
      <p:sp>
        <p:nvSpPr>
          <p:cNvPr id="7" name="Rectangle 3"/>
          <p:cNvSpPr txBox="1">
            <a:spLocks noChangeArrowheads="1"/>
          </p:cNvSpPr>
          <p:nvPr/>
        </p:nvSpPr>
        <p:spPr bwMode="auto">
          <a:xfrm>
            <a:off x="604838" y="4579937"/>
            <a:ext cx="8191500" cy="6016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0488" tIns="44450" rIns="90488" bIns="4445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368425" indent="-1368425">
              <a:lnSpc>
                <a:spcPct val="90000"/>
              </a:lnSpc>
              <a:buFontTx/>
              <a:buNone/>
            </a:pPr>
            <a:r>
              <a:rPr lang="en-US" altLang="en-US" b="1" dirty="0" smtClean="0">
                <a:latin typeface="Arial" charset="0"/>
              </a:rPr>
              <a:t>Step 3:	Significance level is 0.05</a:t>
            </a:r>
            <a:endParaRPr lang="en-US" altLang="en-US" b="1" dirty="0">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3129112"/>
      </p:ext>
    </p:extLst>
  </p:cSld>
  <p:clrMapOvr>
    <a:masterClrMapping/>
  </p:clrMapOvr>
  <mc:AlternateContent xmlns:mc="http://schemas.openxmlformats.org/markup-compatibility/2006">
    <mc:Choice xmlns:p14="http://schemas.microsoft.com/office/powerpoint/2010/main" Requires="p14">
      <p:transition spd="slow" p14:dur="2000" advTm="134067"/>
    </mc:Choice>
    <mc:Fallback>
      <p:transition spd="slow" advTm="13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1" name="Rectangle 2"/>
          <p:cNvSpPr>
            <a:spLocks noGrp="1" noChangeArrowheads="1"/>
          </p:cNvSpPr>
          <p:nvPr>
            <p:ph type="title" idx="4294967295"/>
          </p:nvPr>
        </p:nvSpPr>
        <p:spPr>
          <a:xfrm>
            <a:off x="557213" y="174625"/>
            <a:ext cx="7772400" cy="531813"/>
          </a:xfrm>
          <a:noFill/>
        </p:spPr>
        <p:txBody>
          <a:bodyPr lIns="90488" tIns="44450" rIns="90488" bIns="44450" anchor="t">
            <a:normAutofit fontScale="90000"/>
          </a:bodyPr>
          <a:lstStyle/>
          <a:p>
            <a:r>
              <a:rPr lang="en-US" altLang="en-US" sz="3200" dirty="0">
                <a:solidFill>
                  <a:srgbClr val="00B050"/>
                </a:solidFill>
              </a:rPr>
              <a:t>Example:</a:t>
            </a:r>
          </a:p>
        </p:txBody>
      </p:sp>
      <p:sp>
        <p:nvSpPr>
          <p:cNvPr id="616454" name="Rectangle 7"/>
          <p:cNvSpPr>
            <a:spLocks noChangeArrowheads="1"/>
          </p:cNvSpPr>
          <p:nvPr/>
        </p:nvSpPr>
        <p:spPr bwMode="auto">
          <a:xfrm>
            <a:off x="604838" y="914400"/>
            <a:ext cx="81915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1368425" indent="-1368425">
              <a:defRPr sz="2400">
                <a:solidFill>
                  <a:schemeClr val="tx1"/>
                </a:solidFill>
                <a:latin typeface="Times New Roman" pitchFamily="1" charset="0"/>
              </a:defRPr>
            </a:lvl1pPr>
            <a:lvl2pPr marL="742950" indent="-285750">
              <a:defRPr sz="2400">
                <a:solidFill>
                  <a:schemeClr val="tx1"/>
                </a:solidFill>
                <a:latin typeface="Times New Roman" pitchFamily="1" charset="0"/>
              </a:defRPr>
            </a:lvl2pPr>
            <a:lvl3pPr marL="1143000" indent="-228600">
              <a:defRPr sz="2400">
                <a:solidFill>
                  <a:schemeClr val="tx1"/>
                </a:solidFill>
                <a:latin typeface="Times New Roman" pitchFamily="1" charset="0"/>
              </a:defRPr>
            </a:lvl3pPr>
            <a:lvl4pPr marL="1600200" indent="-228600">
              <a:defRPr sz="2400">
                <a:solidFill>
                  <a:schemeClr val="tx1"/>
                </a:solidFill>
                <a:latin typeface="Times New Roman" pitchFamily="1" charset="0"/>
              </a:defRPr>
            </a:lvl4pPr>
            <a:lvl5pPr marL="2057400" indent="-228600">
              <a:defRPr sz="2400">
                <a:solidFill>
                  <a:schemeClr val="tx1"/>
                </a:solidFill>
                <a:latin typeface="Times New Roman" pitchFamily="1" charset="0"/>
              </a:defRPr>
            </a:lvl5pPr>
            <a:lvl6pPr marL="2514600" indent="-228600" eaLnBrk="0" fontAlgn="base" hangingPunct="0">
              <a:spcBef>
                <a:spcPct val="0"/>
              </a:spcBef>
              <a:spcAft>
                <a:spcPct val="0"/>
              </a:spcAft>
              <a:defRPr sz="2400">
                <a:solidFill>
                  <a:schemeClr val="tx1"/>
                </a:solidFill>
                <a:latin typeface="Times New Roman" pitchFamily="1" charset="0"/>
              </a:defRPr>
            </a:lvl6pPr>
            <a:lvl7pPr marL="2971800" indent="-228600" eaLnBrk="0" fontAlgn="base" hangingPunct="0">
              <a:spcBef>
                <a:spcPct val="0"/>
              </a:spcBef>
              <a:spcAft>
                <a:spcPct val="0"/>
              </a:spcAft>
              <a:defRPr sz="2400">
                <a:solidFill>
                  <a:schemeClr val="tx1"/>
                </a:solidFill>
                <a:latin typeface="Times New Roman" pitchFamily="1" charset="0"/>
              </a:defRPr>
            </a:lvl7pPr>
            <a:lvl8pPr marL="3429000" indent="-228600" eaLnBrk="0" fontAlgn="base" hangingPunct="0">
              <a:spcBef>
                <a:spcPct val="0"/>
              </a:spcBef>
              <a:spcAft>
                <a:spcPct val="0"/>
              </a:spcAft>
              <a:defRPr sz="2400">
                <a:solidFill>
                  <a:schemeClr val="tx1"/>
                </a:solidFill>
                <a:latin typeface="Times New Roman" pitchFamily="1" charset="0"/>
              </a:defRPr>
            </a:lvl8pPr>
            <a:lvl9pPr marL="3886200" indent="-228600" eaLnBrk="0" fontAlgn="base" hangingPunct="0">
              <a:spcBef>
                <a:spcPct val="0"/>
              </a:spcBef>
              <a:spcAft>
                <a:spcPct val="0"/>
              </a:spcAft>
              <a:defRPr sz="2400">
                <a:solidFill>
                  <a:schemeClr val="tx1"/>
                </a:solidFill>
                <a:latin typeface="Times New Roman" pitchFamily="1" charset="0"/>
              </a:defRPr>
            </a:lvl9pPr>
          </a:lstStyle>
          <a:p>
            <a:pPr>
              <a:lnSpc>
                <a:spcPct val="90000"/>
              </a:lnSpc>
              <a:spcBef>
                <a:spcPct val="20000"/>
              </a:spcBef>
              <a:buSzPct val="100000"/>
            </a:pPr>
            <a:r>
              <a:rPr lang="en-US" altLang="en-US" sz="2800" b="1" dirty="0">
                <a:latin typeface="Arial" charset="0"/>
              </a:rPr>
              <a:t>Step </a:t>
            </a:r>
            <a:r>
              <a:rPr lang="en-US" altLang="en-US" sz="2800" b="1" dirty="0" smtClean="0">
                <a:latin typeface="Arial" charset="0"/>
              </a:rPr>
              <a:t>4:</a:t>
            </a:r>
            <a:r>
              <a:rPr lang="en-US" altLang="en-US" sz="2800" b="1" dirty="0">
                <a:latin typeface="Arial" charset="0"/>
              </a:rPr>
              <a:t>	Calculate the test statistic </a:t>
            </a:r>
          </a:p>
        </p:txBody>
      </p:sp>
      <p:graphicFrame>
        <p:nvGraphicFramePr>
          <p:cNvPr id="616455" name="Object 8"/>
          <p:cNvGraphicFramePr>
            <a:graphicFrameLocks noChangeAspect="1"/>
          </p:cNvGraphicFramePr>
          <p:nvPr>
            <p:extLst>
              <p:ext uri="{D42A27DB-BD31-4B8C-83A1-F6EECF244321}">
                <p14:modId xmlns:p14="http://schemas.microsoft.com/office/powerpoint/2010/main" val="4105056464"/>
              </p:ext>
            </p:extLst>
          </p:nvPr>
        </p:nvGraphicFramePr>
        <p:xfrm>
          <a:off x="1970088" y="1778000"/>
          <a:ext cx="5462587" cy="3073400"/>
        </p:xfrm>
        <a:graphic>
          <a:graphicData uri="http://schemas.openxmlformats.org/presentationml/2006/ole">
            <mc:AlternateContent xmlns:mc="http://schemas.openxmlformats.org/markup-compatibility/2006">
              <mc:Choice xmlns:v="urn:schemas-microsoft-com:vml" Requires="v">
                <p:oleObj spid="_x0000_s3110" name="Equation" r:id="rId6" imgW="5460840" imgH="3073320" progId="Equation.DSMT4">
                  <p:embed/>
                </p:oleObj>
              </mc:Choice>
              <mc:Fallback>
                <p:oleObj name="Equation" r:id="rId6" imgW="5460840" imgH="3073320" progId="Equation.DSMT4">
                  <p:embed/>
                  <p:pic>
                    <p:nvPicPr>
                      <p:cNvPr id="0" name=""/>
                      <p:cNvPicPr>
                        <a:picLocks noChangeAspect="1" noChangeArrowheads="1"/>
                      </p:cNvPicPr>
                      <p:nvPr/>
                    </p:nvPicPr>
                    <p:blipFill>
                      <a:blip r:embed="rId7"/>
                      <a:srcRect/>
                      <a:stretch>
                        <a:fillRect/>
                      </a:stretch>
                    </p:blipFill>
                    <p:spPr bwMode="auto">
                      <a:xfrm>
                        <a:off x="1970088" y="1778000"/>
                        <a:ext cx="5462587" cy="30734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9922447"/>
      </p:ext>
    </p:extLst>
  </p:cSld>
  <p:clrMapOvr>
    <a:masterClrMapping/>
  </p:clrMapOvr>
  <mc:AlternateContent xmlns:mc="http://schemas.openxmlformats.org/markup-compatibility/2006">
    <mc:Choice xmlns:p14="http://schemas.microsoft.com/office/powerpoint/2010/main" Requires="p14">
      <p:transition spd="slow" p14:dur="2000" advTm="73857"/>
    </mc:Choice>
    <mc:Fallback>
      <p:transition spd="slow" advTm="73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9" name="Rectangle 2"/>
          <p:cNvSpPr>
            <a:spLocks noGrp="1" noChangeArrowheads="1"/>
          </p:cNvSpPr>
          <p:nvPr>
            <p:ph type="title" idx="4294967295"/>
          </p:nvPr>
        </p:nvSpPr>
        <p:spPr>
          <a:xfrm>
            <a:off x="557213" y="339725"/>
            <a:ext cx="7772400" cy="531813"/>
          </a:xfrm>
          <a:noFill/>
        </p:spPr>
        <p:txBody>
          <a:bodyPr lIns="90488" tIns="44450" rIns="90488" bIns="44450" anchor="t">
            <a:normAutofit fontScale="90000"/>
          </a:bodyPr>
          <a:lstStyle/>
          <a:p>
            <a:pPr algn="l"/>
            <a:r>
              <a:rPr lang="en-US" altLang="en-US" sz="3200" dirty="0">
                <a:solidFill>
                  <a:srgbClr val="00B050"/>
                </a:solidFill>
              </a:rPr>
              <a:t>Example:</a:t>
            </a:r>
          </a:p>
        </p:txBody>
      </p:sp>
      <p:sp>
        <p:nvSpPr>
          <p:cNvPr id="618500" name="Rectangle 3"/>
          <p:cNvSpPr>
            <a:spLocks noGrp="1" noChangeArrowheads="1"/>
          </p:cNvSpPr>
          <p:nvPr>
            <p:ph type="body" idx="4294967295"/>
          </p:nvPr>
        </p:nvSpPr>
        <p:spPr bwMode="auto">
          <a:xfrm>
            <a:off x="604838" y="936624"/>
            <a:ext cx="8364537" cy="27209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ormAutofit fontScale="92500" lnSpcReduction="10000"/>
          </a:bodyPr>
          <a:lstStyle/>
          <a:p>
            <a:pPr marL="0" indent="0">
              <a:lnSpc>
                <a:spcPct val="90000"/>
              </a:lnSpc>
              <a:buFontTx/>
              <a:buNone/>
            </a:pPr>
            <a:r>
              <a:rPr lang="en-US" altLang="en-US" sz="2800" b="1" dirty="0" smtClean="0">
                <a:latin typeface="Arial" charset="0"/>
              </a:rPr>
              <a:t>Step 5:  (</a:t>
            </a:r>
            <a:r>
              <a:rPr lang="en-US" altLang="en-US" sz="2800" b="1" i="1" dirty="0" smtClean="0">
                <a:solidFill>
                  <a:srgbClr val="FF0000"/>
                </a:solidFill>
                <a:latin typeface="Arial" charset="0"/>
              </a:rPr>
              <a:t>P</a:t>
            </a:r>
            <a:r>
              <a:rPr lang="en-US" altLang="en-US" sz="2800" b="1" dirty="0" smtClean="0">
                <a:solidFill>
                  <a:srgbClr val="FF0000"/>
                </a:solidFill>
                <a:latin typeface="Arial" charset="0"/>
              </a:rPr>
              <a:t>-Value </a:t>
            </a:r>
            <a:r>
              <a:rPr lang="en-US" altLang="en-US" b="1" dirty="0" smtClean="0">
                <a:solidFill>
                  <a:srgbClr val="FF0000"/>
                </a:solidFill>
                <a:latin typeface="Arial" charset="0"/>
              </a:rPr>
              <a:t>Method</a:t>
            </a:r>
            <a:r>
              <a:rPr lang="en-US" altLang="en-US" b="1" dirty="0" smtClean="0">
                <a:latin typeface="Arial" charset="0"/>
              </a:rPr>
              <a:t>) </a:t>
            </a:r>
            <a:r>
              <a:rPr lang="en-US" altLang="en-US" sz="2800" b="1" dirty="0" smtClean="0">
                <a:latin typeface="Arial" charset="0"/>
              </a:rPr>
              <a:t>Find the P-value in </a:t>
            </a:r>
            <a:r>
              <a:rPr lang="en-US" altLang="en-US" b="1" dirty="0">
                <a:latin typeface="Arial" charset="0"/>
              </a:rPr>
              <a:t>calculator with </a:t>
            </a:r>
            <a:r>
              <a:rPr lang="en-US" altLang="en-US" b="1" dirty="0" err="1">
                <a:latin typeface="Arial" charset="0"/>
              </a:rPr>
              <a:t>df</a:t>
            </a:r>
            <a:r>
              <a:rPr lang="en-US" altLang="en-US" b="1" dirty="0">
                <a:latin typeface="Arial" charset="0"/>
              </a:rPr>
              <a:t> = 185,  </a:t>
            </a:r>
            <a:endParaRPr lang="en-US" altLang="en-US" sz="2800" b="1" dirty="0" smtClean="0">
              <a:latin typeface="Arial" charset="0"/>
            </a:endParaRPr>
          </a:p>
          <a:p>
            <a:pPr marL="0" indent="0">
              <a:lnSpc>
                <a:spcPct val="90000"/>
              </a:lnSpc>
              <a:buFontTx/>
              <a:buNone/>
            </a:pPr>
            <a:endParaRPr lang="en-US" altLang="en-US" b="1" dirty="0" smtClean="0">
              <a:latin typeface="Arial" charset="0"/>
            </a:endParaRPr>
          </a:p>
          <a:p>
            <a:pPr marL="0" indent="0">
              <a:lnSpc>
                <a:spcPct val="90000"/>
              </a:lnSpc>
              <a:buFontTx/>
              <a:buNone/>
            </a:pPr>
            <a:r>
              <a:rPr lang="en-US" altLang="en-US" b="1" dirty="0" smtClean="0">
                <a:latin typeface="Arial" charset="0"/>
              </a:rPr>
              <a:t>P-value = 2 </a:t>
            </a:r>
            <a:r>
              <a:rPr lang="en-US" altLang="en-US" b="1" dirty="0" smtClean="0">
                <a:latin typeface="Arial" charset="0"/>
                <a:sym typeface="Symbol"/>
              </a:rPr>
              <a:t></a:t>
            </a:r>
            <a:r>
              <a:rPr lang="en-US" altLang="en-US" b="1" dirty="0" smtClean="0">
                <a:latin typeface="Arial" charset="0"/>
              </a:rPr>
              <a:t> </a:t>
            </a:r>
            <a:r>
              <a:rPr lang="en-US" altLang="en-US" b="1" dirty="0" err="1" smtClean="0">
                <a:latin typeface="Arial" charset="0"/>
              </a:rPr>
              <a:t>tcdf</a:t>
            </a:r>
            <a:r>
              <a:rPr lang="en-US" altLang="en-US" b="1" dirty="0" smtClean="0">
                <a:latin typeface="Arial" charset="0"/>
              </a:rPr>
              <a:t>(–9999, </a:t>
            </a:r>
            <a:r>
              <a:rPr lang="en-US" altLang="en-US" b="1" dirty="0">
                <a:latin typeface="Arial" charset="0"/>
              </a:rPr>
              <a:t>–</a:t>
            </a:r>
            <a:r>
              <a:rPr lang="en-US" altLang="en-US" b="1" dirty="0" smtClean="0">
                <a:latin typeface="Arial" charset="0"/>
              </a:rPr>
              <a:t>0.6755</a:t>
            </a:r>
            <a:r>
              <a:rPr lang="en-US" altLang="en-US" sz="2800" b="1" dirty="0" smtClean="0">
                <a:latin typeface="Arial" charset="0"/>
              </a:rPr>
              <a:t>, 185) = 2(0.2501)</a:t>
            </a:r>
          </a:p>
          <a:p>
            <a:pPr marL="0" indent="0">
              <a:lnSpc>
                <a:spcPct val="90000"/>
              </a:lnSpc>
              <a:buFontTx/>
              <a:buNone/>
            </a:pPr>
            <a:r>
              <a:rPr lang="en-US" altLang="en-US" b="1" dirty="0">
                <a:latin typeface="Arial" charset="0"/>
              </a:rPr>
              <a:t> </a:t>
            </a:r>
            <a:r>
              <a:rPr lang="en-US" altLang="en-US" b="1" dirty="0" smtClean="0">
                <a:latin typeface="Arial" charset="0"/>
              </a:rPr>
              <a:t>             = 0.5002</a:t>
            </a:r>
            <a:r>
              <a:rPr lang="en-US" altLang="en-US" sz="2800" b="1" dirty="0" smtClean="0">
                <a:latin typeface="Arial" charset="0"/>
              </a:rPr>
              <a:t> &gt; 0.05</a:t>
            </a:r>
          </a:p>
          <a:p>
            <a:pPr marL="0" indent="0">
              <a:lnSpc>
                <a:spcPct val="90000"/>
              </a:lnSpc>
              <a:buFontTx/>
              <a:buNone/>
            </a:pPr>
            <a:endParaRPr lang="en-US" altLang="en-US" b="1" dirty="0" smtClean="0">
              <a:latin typeface="Arial" charset="0"/>
            </a:endParaRPr>
          </a:p>
          <a:p>
            <a:pPr marL="0" indent="0">
              <a:lnSpc>
                <a:spcPct val="90000"/>
              </a:lnSpc>
              <a:buFontTx/>
              <a:buNone/>
            </a:pPr>
            <a:r>
              <a:rPr lang="en-US" altLang="en-US" b="1" dirty="0" smtClean="0">
                <a:latin typeface="Arial" charset="0"/>
              </a:rPr>
              <a:t>Fail to reject </a:t>
            </a:r>
            <a:r>
              <a:rPr lang="en-US" altLang="en-US" b="1" i="1" dirty="0">
                <a:latin typeface="Arial" charset="0"/>
              </a:rPr>
              <a:t>H</a:t>
            </a:r>
            <a:r>
              <a:rPr lang="en-US" altLang="en-US" b="1" baseline="-25000" dirty="0">
                <a:latin typeface="Arial" charset="0"/>
              </a:rPr>
              <a:t>0</a:t>
            </a:r>
            <a:r>
              <a:rPr lang="en-US" altLang="en-US" b="1" dirty="0">
                <a:latin typeface="Arial" charset="0"/>
              </a:rPr>
              <a:t> </a:t>
            </a:r>
            <a:r>
              <a:rPr lang="en-US" altLang="en-US" b="1" dirty="0" smtClean="0">
                <a:latin typeface="Arial" charset="0"/>
              </a:rPr>
              <a:t>.</a:t>
            </a:r>
            <a:endParaRPr lang="en-US" altLang="en-US" sz="2800" b="1" dirty="0" smtClean="0">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6769166"/>
      </p:ext>
    </p:extLst>
  </p:cSld>
  <p:clrMapOvr>
    <a:masterClrMapping/>
  </p:clrMapOvr>
  <mc:AlternateContent xmlns:mc="http://schemas.openxmlformats.org/markup-compatibility/2006">
    <mc:Choice xmlns:p14="http://schemas.microsoft.com/office/powerpoint/2010/main" Requires="p14">
      <p:transition spd="slow" p14:dur="2000" advTm="102574"/>
    </mc:Choice>
    <mc:Fallback>
      <p:transition spd="slow" advTm="10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7" name="Rectangle 2"/>
          <p:cNvSpPr>
            <a:spLocks noGrp="1" noChangeArrowheads="1"/>
          </p:cNvSpPr>
          <p:nvPr>
            <p:ph type="title" idx="4294967295"/>
          </p:nvPr>
        </p:nvSpPr>
        <p:spPr>
          <a:xfrm>
            <a:off x="557213" y="293687"/>
            <a:ext cx="7772400" cy="531813"/>
          </a:xfrm>
          <a:noFill/>
        </p:spPr>
        <p:txBody>
          <a:bodyPr lIns="90488" tIns="44450" rIns="90488" bIns="44450" anchor="t">
            <a:normAutofit fontScale="90000"/>
          </a:bodyPr>
          <a:lstStyle/>
          <a:p>
            <a:pPr algn="l"/>
            <a:r>
              <a:rPr lang="en-US" altLang="en-US" sz="3200" dirty="0">
                <a:solidFill>
                  <a:srgbClr val="00B050"/>
                </a:solidFill>
              </a:rPr>
              <a:t>Example:</a:t>
            </a:r>
          </a:p>
        </p:txBody>
      </p:sp>
      <p:sp>
        <p:nvSpPr>
          <p:cNvPr id="620549" name="Rectangle 4"/>
          <p:cNvSpPr>
            <a:spLocks noChangeArrowheads="1"/>
          </p:cNvSpPr>
          <p:nvPr/>
        </p:nvSpPr>
        <p:spPr bwMode="auto">
          <a:xfrm>
            <a:off x="615950" y="1066800"/>
            <a:ext cx="81915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defRPr sz="2400">
                <a:solidFill>
                  <a:schemeClr val="tx1"/>
                </a:solidFill>
                <a:latin typeface="Times New Roman" pitchFamily="1" charset="0"/>
              </a:defRPr>
            </a:lvl1pPr>
            <a:lvl2pPr marL="742950" indent="-285750">
              <a:defRPr sz="2400">
                <a:solidFill>
                  <a:schemeClr val="tx1"/>
                </a:solidFill>
                <a:latin typeface="Times New Roman" pitchFamily="1" charset="0"/>
              </a:defRPr>
            </a:lvl2pPr>
            <a:lvl3pPr marL="1143000" indent="-228600">
              <a:defRPr sz="2400">
                <a:solidFill>
                  <a:schemeClr val="tx1"/>
                </a:solidFill>
                <a:latin typeface="Times New Roman" pitchFamily="1" charset="0"/>
              </a:defRPr>
            </a:lvl3pPr>
            <a:lvl4pPr marL="1600200" indent="-228600">
              <a:defRPr sz="2400">
                <a:solidFill>
                  <a:schemeClr val="tx1"/>
                </a:solidFill>
                <a:latin typeface="Times New Roman" pitchFamily="1" charset="0"/>
              </a:defRPr>
            </a:lvl4pPr>
            <a:lvl5pPr marL="2057400" indent="-228600">
              <a:defRPr sz="2400">
                <a:solidFill>
                  <a:schemeClr val="tx1"/>
                </a:solidFill>
                <a:latin typeface="Times New Roman" pitchFamily="1" charset="0"/>
              </a:defRPr>
            </a:lvl5pPr>
            <a:lvl6pPr marL="2514600" indent="-228600" eaLnBrk="0" fontAlgn="base" hangingPunct="0">
              <a:spcBef>
                <a:spcPct val="0"/>
              </a:spcBef>
              <a:spcAft>
                <a:spcPct val="0"/>
              </a:spcAft>
              <a:defRPr sz="2400">
                <a:solidFill>
                  <a:schemeClr val="tx1"/>
                </a:solidFill>
                <a:latin typeface="Times New Roman" pitchFamily="1" charset="0"/>
              </a:defRPr>
            </a:lvl6pPr>
            <a:lvl7pPr marL="2971800" indent="-228600" eaLnBrk="0" fontAlgn="base" hangingPunct="0">
              <a:spcBef>
                <a:spcPct val="0"/>
              </a:spcBef>
              <a:spcAft>
                <a:spcPct val="0"/>
              </a:spcAft>
              <a:defRPr sz="2400">
                <a:solidFill>
                  <a:schemeClr val="tx1"/>
                </a:solidFill>
                <a:latin typeface="Times New Roman" pitchFamily="1" charset="0"/>
              </a:defRPr>
            </a:lvl7pPr>
            <a:lvl8pPr marL="3429000" indent="-228600" eaLnBrk="0" fontAlgn="base" hangingPunct="0">
              <a:spcBef>
                <a:spcPct val="0"/>
              </a:spcBef>
              <a:spcAft>
                <a:spcPct val="0"/>
              </a:spcAft>
              <a:defRPr sz="2400">
                <a:solidFill>
                  <a:schemeClr val="tx1"/>
                </a:solidFill>
                <a:latin typeface="Times New Roman" pitchFamily="1" charset="0"/>
              </a:defRPr>
            </a:lvl8pPr>
            <a:lvl9pPr marL="3886200" indent="-228600" eaLnBrk="0" fontAlgn="base" hangingPunct="0">
              <a:spcBef>
                <a:spcPct val="0"/>
              </a:spcBef>
              <a:spcAft>
                <a:spcPct val="0"/>
              </a:spcAft>
              <a:defRPr sz="2400">
                <a:solidFill>
                  <a:schemeClr val="tx1"/>
                </a:solidFill>
                <a:latin typeface="Times New Roman" pitchFamily="1" charset="0"/>
              </a:defRPr>
            </a:lvl9pPr>
          </a:lstStyle>
          <a:p>
            <a:pPr>
              <a:lnSpc>
                <a:spcPct val="90000"/>
              </a:lnSpc>
              <a:spcBef>
                <a:spcPct val="20000"/>
              </a:spcBef>
              <a:buSzPct val="100000"/>
            </a:pPr>
            <a:r>
              <a:rPr lang="en-US" altLang="en-US" sz="2800" b="1" dirty="0" smtClean="0">
                <a:latin typeface="Arial" charset="0"/>
              </a:rPr>
              <a:t>Step 6:  There </a:t>
            </a:r>
            <a:r>
              <a:rPr lang="en-US" altLang="en-US" sz="2800" b="1" dirty="0">
                <a:latin typeface="Arial" charset="0"/>
              </a:rPr>
              <a:t>is not sufficient evidence to warrant rejection of the claim that men and women speak the same mean number of words in a day. There does not appear to be a significant difference between the two means.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8142767"/>
      </p:ext>
    </p:extLst>
  </p:cSld>
  <p:clrMapOvr>
    <a:masterClrMapping/>
  </p:clrMapOvr>
  <mc:AlternateContent xmlns:mc="http://schemas.openxmlformats.org/markup-compatibility/2006">
    <mc:Choice xmlns:p14="http://schemas.microsoft.com/office/powerpoint/2010/main" Requires="p14">
      <p:transition spd="slow" p14:dur="2000" advTm="45599"/>
    </mc:Choice>
    <mc:Fallback>
      <p:transition spd="slow" advTm="45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7" name="Rectangle 2"/>
          <p:cNvSpPr>
            <a:spLocks noGrp="1" noChangeArrowheads="1"/>
          </p:cNvSpPr>
          <p:nvPr>
            <p:ph type="title" idx="4294967295"/>
          </p:nvPr>
        </p:nvSpPr>
        <p:spPr>
          <a:xfrm>
            <a:off x="557213" y="293687"/>
            <a:ext cx="7772400" cy="531813"/>
          </a:xfrm>
          <a:noFill/>
        </p:spPr>
        <p:txBody>
          <a:bodyPr lIns="90488" tIns="44450" rIns="90488" bIns="44450" anchor="t">
            <a:normAutofit fontScale="90000"/>
          </a:bodyPr>
          <a:lstStyle/>
          <a:p>
            <a:pPr algn="l"/>
            <a:r>
              <a:rPr lang="en-US" altLang="en-US" sz="3200" dirty="0" smtClean="0">
                <a:solidFill>
                  <a:srgbClr val="00B050"/>
                </a:solidFill>
              </a:rPr>
              <a:t>Short Cut:</a:t>
            </a:r>
            <a:endParaRPr lang="en-US" altLang="en-US" sz="3200" dirty="0">
              <a:solidFill>
                <a:srgbClr val="00B050"/>
              </a:solidFill>
            </a:endParaRPr>
          </a:p>
        </p:txBody>
      </p:sp>
      <p:sp>
        <p:nvSpPr>
          <p:cNvPr id="620548" name="Rectangle 3"/>
          <p:cNvSpPr>
            <a:spLocks noGrp="1" noChangeArrowheads="1"/>
          </p:cNvSpPr>
          <p:nvPr>
            <p:ph type="body" idx="4294967295"/>
          </p:nvPr>
        </p:nvSpPr>
        <p:spPr bwMode="auto">
          <a:xfrm>
            <a:off x="457200" y="990600"/>
            <a:ext cx="8382000" cy="2514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ormAutofit fontScale="92500" lnSpcReduction="20000"/>
          </a:bodyPr>
          <a:lstStyle/>
          <a:p>
            <a:pPr marL="1368425" indent="-1368425">
              <a:lnSpc>
                <a:spcPct val="90000"/>
              </a:lnSpc>
              <a:buFontTx/>
              <a:buNone/>
            </a:pPr>
            <a:r>
              <a:rPr lang="en-US" altLang="en-US" sz="2800" b="1" dirty="0" smtClean="0">
                <a:latin typeface="Arial" charset="0"/>
              </a:rPr>
              <a:t>Stat </a:t>
            </a:r>
            <a:r>
              <a:rPr lang="en-US" altLang="en-US" sz="2800" b="1" dirty="0" smtClean="0">
                <a:latin typeface="Arial" charset="0"/>
                <a:sym typeface="Wingdings" panose="05000000000000000000" pitchFamily="2" charset="2"/>
              </a:rPr>
              <a:t> Tests  2-SampTTest</a:t>
            </a:r>
          </a:p>
          <a:p>
            <a:pPr marL="1368425" indent="-1368425">
              <a:lnSpc>
                <a:spcPct val="90000"/>
              </a:lnSpc>
              <a:buFontTx/>
              <a:buNone/>
            </a:pPr>
            <a:endParaRPr lang="en-US" altLang="en-US" b="1" dirty="0">
              <a:latin typeface="Arial" charset="0"/>
              <a:sym typeface="Wingdings" panose="05000000000000000000" pitchFamily="2" charset="2"/>
            </a:endParaRPr>
          </a:p>
          <a:p>
            <a:pPr marL="1368425" indent="-1368425">
              <a:lnSpc>
                <a:spcPct val="90000"/>
              </a:lnSpc>
              <a:buFontTx/>
              <a:buNone/>
            </a:pPr>
            <a:r>
              <a:rPr lang="en-US" altLang="en-US" b="1" dirty="0" smtClean="0">
                <a:latin typeface="Arial" charset="0"/>
                <a:sym typeface="Wingdings" panose="05000000000000000000" pitchFamily="2" charset="2"/>
              </a:rPr>
              <a:t>Two different input modes:</a:t>
            </a:r>
          </a:p>
          <a:p>
            <a:pPr marL="1368425" indent="-1368425">
              <a:lnSpc>
                <a:spcPct val="90000"/>
              </a:lnSpc>
              <a:buFontTx/>
              <a:buNone/>
            </a:pPr>
            <a:endParaRPr lang="en-US" altLang="en-US" sz="2800" b="1" dirty="0">
              <a:latin typeface="Arial" charset="0"/>
              <a:sym typeface="Wingdings" panose="05000000000000000000" pitchFamily="2" charset="2"/>
            </a:endParaRPr>
          </a:p>
          <a:p>
            <a:pPr marL="1368425" indent="-1368425">
              <a:lnSpc>
                <a:spcPct val="90000"/>
              </a:lnSpc>
              <a:buFontTx/>
              <a:buNone/>
            </a:pPr>
            <a:r>
              <a:rPr lang="en-US" altLang="en-US" b="1" dirty="0" smtClean="0">
                <a:latin typeface="Arial" charset="0"/>
                <a:sym typeface="Wingdings" panose="05000000000000000000" pitchFamily="2" charset="2"/>
              </a:rPr>
              <a:t>Data:  If you have two sets of data values</a:t>
            </a:r>
          </a:p>
          <a:p>
            <a:pPr marL="1368425" indent="-1368425">
              <a:lnSpc>
                <a:spcPct val="90000"/>
              </a:lnSpc>
              <a:buFontTx/>
              <a:buNone/>
            </a:pPr>
            <a:endParaRPr lang="en-US" altLang="en-US" b="1" dirty="0" smtClean="0">
              <a:latin typeface="Arial" charset="0"/>
              <a:sym typeface="Wingdings" panose="05000000000000000000" pitchFamily="2" charset="2"/>
            </a:endParaRPr>
          </a:p>
          <a:p>
            <a:pPr marL="1368425" indent="-1368425">
              <a:lnSpc>
                <a:spcPct val="90000"/>
              </a:lnSpc>
              <a:buFontTx/>
              <a:buNone/>
            </a:pPr>
            <a:r>
              <a:rPr lang="en-US" altLang="en-US" sz="2800" b="1" dirty="0" smtClean="0">
                <a:latin typeface="Arial" charset="0"/>
                <a:sym typeface="Wingdings" panose="05000000000000000000" pitchFamily="2" charset="2"/>
              </a:rPr>
              <a:t>Stats:  If you have two sets of summary data values</a:t>
            </a:r>
            <a:endParaRPr lang="en-US" altLang="en-US" sz="2800" b="1" dirty="0">
              <a:latin typeface="Arial" charset="0"/>
            </a:endParaRPr>
          </a:p>
        </p:txBody>
      </p:sp>
      <mc:AlternateContent xmlns:mc="http://schemas.openxmlformats.org/markup-compatibility/2006" xmlns:a14="http://schemas.microsoft.com/office/drawing/2010/main">
        <mc:Choice Requires="a14">
          <p:sp>
            <p:nvSpPr>
              <p:cNvPr id="5" name="Rectangle 3"/>
              <p:cNvSpPr txBox="1">
                <a:spLocks noChangeArrowheads="1"/>
              </p:cNvSpPr>
              <p:nvPr/>
            </p:nvSpPr>
            <p:spPr bwMode="auto">
              <a:xfrm>
                <a:off x="420939" y="3505200"/>
                <a:ext cx="8382000" cy="2971800"/>
              </a:xfrm>
              <a:prstGeom prst="rect">
                <a:avLst/>
              </a:prstGeom>
              <a:noFill/>
              <a:ln/>
              <a:extLst>
                <a:ext uri="{909E8E84-426E-40DD-AFC4-6F175D3DCCD1}">
                  <a14:hiddenFill>
                    <a:solidFill>
                      <a:srgbClr val="FFFFFF"/>
                    </a:solidFill>
                  </a14:hiddenFill>
                </a:ext>
                <a:ext uri="{91240B29-F687-4F45-9708-019B960494DF}">
                  <a14:hiddenLine w="12700">
                    <a:solidFill>
                      <a:srgbClr val="000000"/>
                    </a:solidFill>
                    <a:miter lim="800000"/>
                    <a:headEnd/>
                    <a:tailEnd/>
                  </a14:hiddenLine>
                </a:ext>
              </a:extLst>
            </p:spPr>
            <p:txBody>
              <a:bodyPr vert="horz" lIns="90488" tIns="44450" rIns="90488" bIns="44450">
                <a:normAutofit fontScale="92500" lnSpcReduction="1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368425" indent="-1368425">
                  <a:lnSpc>
                    <a:spcPct val="90000"/>
                  </a:lnSpc>
                  <a:buFontTx/>
                  <a:buNone/>
                </a:pPr>
                <a:r>
                  <a:rPr lang="en-US" altLang="en-US" b="1" dirty="0" smtClean="0">
                    <a:latin typeface="Arial" charset="0"/>
                  </a:rPr>
                  <a:t>Set   	</a:t>
                </a:r>
                <a14:m>
                  <m:oMath xmlns:m="http://schemas.openxmlformats.org/officeDocument/2006/math">
                    <m:acc>
                      <m:accPr>
                        <m:chr m:val="̅"/>
                        <m:ctrlPr>
                          <a:rPr lang="en-US" altLang="en-US" b="1" i="1" smtClean="0">
                            <a:latin typeface="Cambria Math"/>
                          </a:rPr>
                        </m:ctrlPr>
                      </m:accPr>
                      <m:e>
                        <m:r>
                          <a:rPr lang="en-US" altLang="en-US" b="1" i="1" smtClean="0">
                            <a:latin typeface="Cambria Math"/>
                          </a:rPr>
                          <m:t>𝒙</m:t>
                        </m:r>
                      </m:e>
                    </m:acc>
                    <m:r>
                      <a:rPr lang="en-US" altLang="en-US" b="1" i="1" smtClean="0">
                        <a:latin typeface="Cambria Math"/>
                      </a:rPr>
                      <m:t>𝟏</m:t>
                    </m:r>
                    <m:r>
                      <a:rPr lang="en-US" altLang="en-US" b="1" i="1" smtClean="0">
                        <a:latin typeface="Cambria Math"/>
                      </a:rPr>
                      <m:t>:</m:t>
                    </m:r>
                  </m:oMath>
                </a14:m>
                <a:endParaRPr lang="en-US" altLang="en-US" b="1" dirty="0" smtClean="0">
                  <a:latin typeface="Arial" charset="0"/>
                </a:endParaRPr>
              </a:p>
              <a:p>
                <a:pPr marL="1368425" indent="-1368425">
                  <a:lnSpc>
                    <a:spcPct val="90000"/>
                  </a:lnSpc>
                  <a:buFontTx/>
                  <a:buNone/>
                </a:pPr>
                <a:r>
                  <a:rPr lang="en-US" altLang="en-US" b="1" dirty="0" smtClean="0">
                    <a:latin typeface="Arial" charset="0"/>
                  </a:rPr>
                  <a:t>	Sx1:</a:t>
                </a:r>
              </a:p>
              <a:p>
                <a:pPr marL="1368425" indent="-1368425">
                  <a:lnSpc>
                    <a:spcPct val="90000"/>
                  </a:lnSpc>
                  <a:buNone/>
                </a:pPr>
                <a:r>
                  <a:rPr lang="en-US" altLang="en-US" b="1" dirty="0">
                    <a:latin typeface="Arial" charset="0"/>
                  </a:rPr>
                  <a:t>	</a:t>
                </a:r>
                <a:r>
                  <a:rPr lang="en-US" altLang="en-US" b="1" dirty="0" smtClean="0">
                    <a:latin typeface="Arial" charset="0"/>
                  </a:rPr>
                  <a:t>n1</a:t>
                </a:r>
                <a:r>
                  <a:rPr lang="en-US" altLang="en-US" b="1" dirty="0">
                    <a:latin typeface="Arial" charset="0"/>
                  </a:rPr>
                  <a:t>:</a:t>
                </a:r>
              </a:p>
              <a:p>
                <a:pPr marL="1368425" indent="-1368425">
                  <a:lnSpc>
                    <a:spcPct val="90000"/>
                  </a:lnSpc>
                  <a:buNone/>
                </a:pPr>
                <a:r>
                  <a:rPr lang="en-US" altLang="en-US" b="1" dirty="0">
                    <a:latin typeface="Arial" charset="0"/>
                  </a:rPr>
                  <a:t>	</a:t>
                </a:r>
                <a14:m>
                  <m:oMath xmlns:m="http://schemas.openxmlformats.org/officeDocument/2006/math">
                    <m:acc>
                      <m:accPr>
                        <m:chr m:val="̅"/>
                        <m:ctrlPr>
                          <a:rPr lang="en-US" altLang="en-US" b="1" i="1">
                            <a:latin typeface="Cambria Math"/>
                          </a:rPr>
                        </m:ctrlPr>
                      </m:accPr>
                      <m:e>
                        <m:r>
                          <a:rPr lang="en-US" altLang="en-US" b="1" i="1">
                            <a:latin typeface="Cambria Math"/>
                          </a:rPr>
                          <m:t>𝒙</m:t>
                        </m:r>
                      </m:e>
                    </m:acc>
                    <m:r>
                      <a:rPr lang="en-US" altLang="en-US" b="1" i="1" smtClean="0">
                        <a:latin typeface="Cambria Math"/>
                      </a:rPr>
                      <m:t>𝟐</m:t>
                    </m:r>
                    <m:r>
                      <a:rPr lang="en-US" altLang="en-US" b="1" i="1">
                        <a:latin typeface="Cambria Math"/>
                      </a:rPr>
                      <m:t>:</m:t>
                    </m:r>
                  </m:oMath>
                </a14:m>
                <a:endParaRPr lang="en-US" altLang="en-US" b="1" dirty="0">
                  <a:latin typeface="Arial" charset="0"/>
                </a:endParaRPr>
              </a:p>
              <a:p>
                <a:pPr marL="1368425" indent="-1368425">
                  <a:lnSpc>
                    <a:spcPct val="90000"/>
                  </a:lnSpc>
                  <a:buNone/>
                </a:pPr>
                <a:r>
                  <a:rPr lang="en-US" altLang="en-US" b="1" dirty="0">
                    <a:latin typeface="Arial" charset="0"/>
                  </a:rPr>
                  <a:t>	</a:t>
                </a:r>
                <a:r>
                  <a:rPr lang="en-US" altLang="en-US" b="1" dirty="0" smtClean="0">
                    <a:latin typeface="Arial" charset="0"/>
                  </a:rPr>
                  <a:t>Sx2:</a:t>
                </a:r>
              </a:p>
              <a:p>
                <a:pPr marL="1368425" indent="-1368425">
                  <a:lnSpc>
                    <a:spcPct val="90000"/>
                  </a:lnSpc>
                  <a:buNone/>
                </a:pPr>
                <a:r>
                  <a:rPr lang="en-US" altLang="en-US" b="1" dirty="0">
                    <a:latin typeface="Arial" charset="0"/>
                  </a:rPr>
                  <a:t>	</a:t>
                </a:r>
                <a:r>
                  <a:rPr lang="en-US" altLang="en-US" b="1" dirty="0" smtClean="0">
                    <a:latin typeface="Arial" charset="0"/>
                  </a:rPr>
                  <a:t>n2:</a:t>
                </a:r>
              </a:p>
              <a:p>
                <a:pPr marL="1368425" indent="-1368425">
                  <a:lnSpc>
                    <a:spcPct val="90000"/>
                  </a:lnSpc>
                  <a:buNone/>
                </a:pPr>
                <a:r>
                  <a:rPr lang="en-US" altLang="en-US" b="1" dirty="0">
                    <a:latin typeface="Arial" charset="0"/>
                  </a:rPr>
                  <a:t>	</a:t>
                </a:r>
                <a:r>
                  <a:rPr lang="en-US" altLang="en-US" b="1" dirty="0" smtClean="0">
                    <a:latin typeface="Arial" charset="0"/>
                  </a:rPr>
                  <a:t>µ1: </a:t>
                </a:r>
                <a:r>
                  <a:rPr lang="en-US" altLang="en-US" b="1" dirty="0" smtClean="0">
                    <a:latin typeface="Arial" charset="0"/>
                    <a:sym typeface="Symbol"/>
                  </a:rPr>
                  <a:t> </a:t>
                </a:r>
                <a:r>
                  <a:rPr lang="en-US" altLang="en-US" b="1" dirty="0" smtClean="0">
                    <a:latin typeface="Arial" charset="0"/>
                  </a:rPr>
                  <a:t>µ2     &lt; µ2     &gt;</a:t>
                </a:r>
                <a:r>
                  <a:rPr lang="en-US" altLang="en-US" b="1" dirty="0">
                    <a:latin typeface="Arial" charset="0"/>
                  </a:rPr>
                  <a:t> </a:t>
                </a:r>
                <a:r>
                  <a:rPr lang="en-US" altLang="en-US" b="1" dirty="0" smtClean="0">
                    <a:latin typeface="Arial" charset="0"/>
                  </a:rPr>
                  <a:t>µ2</a:t>
                </a:r>
              </a:p>
              <a:p>
                <a:pPr marL="1368425" indent="-1368425">
                  <a:lnSpc>
                    <a:spcPct val="90000"/>
                  </a:lnSpc>
                  <a:buNone/>
                </a:pPr>
                <a:r>
                  <a:rPr lang="en-US" altLang="en-US" b="1" dirty="0">
                    <a:latin typeface="Arial" charset="0"/>
                  </a:rPr>
                  <a:t>	</a:t>
                </a:r>
                <a:r>
                  <a:rPr lang="en-US" altLang="en-US" b="1" dirty="0" smtClean="0">
                    <a:latin typeface="Arial" charset="0"/>
                  </a:rPr>
                  <a:t>Pooled:  </a:t>
                </a:r>
                <a:r>
                  <a:rPr lang="en-US" altLang="en-US" b="1" u="sng" dirty="0" smtClean="0">
                    <a:solidFill>
                      <a:srgbClr val="FF0000"/>
                    </a:solidFill>
                    <a:latin typeface="Arial" charset="0"/>
                  </a:rPr>
                  <a:t>No</a:t>
                </a:r>
                <a:r>
                  <a:rPr lang="en-US" altLang="en-US" b="1" dirty="0" smtClean="0">
                    <a:latin typeface="Arial" charset="0"/>
                  </a:rPr>
                  <a:t>   </a:t>
                </a:r>
                <a:r>
                  <a:rPr lang="en-US" altLang="en-US" b="1" dirty="0" smtClean="0">
                    <a:latin typeface="Arial" charset="0"/>
                    <a:sym typeface="Wingdings" panose="05000000000000000000" pitchFamily="2" charset="2"/>
                  </a:rPr>
                  <a:t>  </a:t>
                </a:r>
                <a:r>
                  <a:rPr lang="en-US" altLang="en-US" b="1" dirty="0" smtClean="0">
                    <a:solidFill>
                      <a:srgbClr val="FF0000"/>
                    </a:solidFill>
                    <a:latin typeface="Arial" charset="0"/>
                    <a:sym typeface="Wingdings" panose="05000000000000000000" pitchFamily="2" charset="2"/>
                  </a:rPr>
                  <a:t>Always choose “No”</a:t>
                </a:r>
                <a:endParaRPr lang="en-US" altLang="en-US" b="1" dirty="0">
                  <a:solidFill>
                    <a:srgbClr val="FF0000"/>
                  </a:solidFill>
                  <a:latin typeface="Arial" charset="0"/>
                </a:endParaRPr>
              </a:p>
              <a:p>
                <a:pPr marL="1368425" indent="-1368425">
                  <a:lnSpc>
                    <a:spcPct val="90000"/>
                  </a:lnSpc>
                  <a:buNone/>
                </a:pPr>
                <a:endParaRPr lang="en-US" altLang="en-US" b="1" dirty="0">
                  <a:latin typeface="Arial" charset="0"/>
                </a:endParaRPr>
              </a:p>
              <a:p>
                <a:pPr marL="1368425" indent="-1368425">
                  <a:lnSpc>
                    <a:spcPct val="90000"/>
                  </a:lnSpc>
                  <a:buFontTx/>
                  <a:buNone/>
                </a:pPr>
                <a:endParaRPr lang="en-US" altLang="en-US" b="1" dirty="0">
                  <a:latin typeface="Arial" charset="0"/>
                </a:endParaRPr>
              </a:p>
            </p:txBody>
          </p:sp>
        </mc:Choice>
        <mc:Fallback xmlns="">
          <p:sp>
            <p:nvSpPr>
              <p:cNvPr id="5" name="Rectangle 3"/>
              <p:cNvSpPr txBox="1">
                <a:spLocks noRot="1" noChangeAspect="1" noMove="1" noResize="1" noEditPoints="1" noAdjustHandles="1" noChangeArrowheads="1" noChangeShapeType="1" noTextEdit="1"/>
              </p:cNvSpPr>
              <p:nvPr/>
            </p:nvSpPr>
            <p:spPr bwMode="auto">
              <a:xfrm>
                <a:off x="420939" y="3505200"/>
                <a:ext cx="8382000" cy="2971800"/>
              </a:xfrm>
              <a:prstGeom prst="rect">
                <a:avLst/>
              </a:prstGeom>
              <a:blipFill rotWithShape="1">
                <a:blip r:embed="rId5"/>
                <a:stretch>
                  <a:fillRect l="-1309" t="-4508" b="-2254"/>
                </a:stretch>
              </a:blip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809846"/>
      </p:ext>
    </p:extLst>
  </p:cSld>
  <p:clrMapOvr>
    <a:masterClrMapping/>
  </p:clrMapOvr>
  <mc:AlternateContent xmlns:mc="http://schemas.openxmlformats.org/markup-compatibility/2006">
    <mc:Choice xmlns:p14="http://schemas.microsoft.com/office/powerpoint/2010/main" Requires="p14">
      <p:transition spd="slow" p14:dur="2000" advTm="144681"/>
    </mc:Choice>
    <mc:Fallback>
      <p:transition spd="slow" advTm="144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8545" y="228600"/>
            <a:ext cx="8797636" cy="63248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152400" y="228600"/>
            <a:ext cx="8686800" cy="6324808"/>
          </a:xfrm>
          <a:prstGeom prst="rect">
            <a:avLst/>
          </a:prstGeom>
        </p:spPr>
        <p:txBody>
          <a:bodyPr wrap="square">
            <a:spAutoFit/>
          </a:bodyPr>
          <a:lstStyle/>
          <a:p>
            <a:r>
              <a:rPr lang="en-US" sz="2200" b="1" dirty="0" smtClean="0">
                <a:solidFill>
                  <a:prstClr val="black"/>
                </a:solidFill>
              </a:rPr>
              <a:t>Your Turn : </a:t>
            </a:r>
          </a:p>
          <a:p>
            <a:endParaRPr lang="en-US" sz="2200" b="1" dirty="0">
              <a:solidFill>
                <a:prstClr val="black"/>
              </a:solidFill>
            </a:endParaRPr>
          </a:p>
          <a:p>
            <a:r>
              <a:rPr lang="en-US" sz="2200" dirty="0" smtClean="0">
                <a:solidFill>
                  <a:prstClr val="black"/>
                </a:solidFill>
              </a:rPr>
              <a:t>A </a:t>
            </a:r>
            <a:r>
              <a:rPr lang="en-US" sz="2200" dirty="0">
                <a:solidFill>
                  <a:prstClr val="black"/>
                </a:solidFill>
              </a:rPr>
              <a:t>researcher wishes to determine whether people with high blood pressure can reduce their blood pressure, measured in mm/Hg, by following a particular diet. Use a significance level of 0.01 to test the claim that the treatment group is from a population with a smaller mean than the control group. </a:t>
            </a: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r>
              <a:rPr lang="en-US" sz="2200" dirty="0">
                <a:solidFill>
                  <a:srgbClr val="0B0D0F"/>
                </a:solidFill>
              </a:rPr>
              <a:t>a) State the null hypothesis and the alternative hypothesis.</a:t>
            </a:r>
          </a:p>
          <a:p>
            <a:endParaRPr lang="en-US" sz="900" b="1" dirty="0">
              <a:solidFill>
                <a:srgbClr val="0070C0"/>
              </a:solidFill>
            </a:endParaRPr>
          </a:p>
          <a:p>
            <a:pPr>
              <a:buSzPct val="100000"/>
            </a:pPr>
            <a:r>
              <a:rPr lang="en-US" sz="2200" b="1" i="1" dirty="0">
                <a:solidFill>
                  <a:srgbClr val="0070C0"/>
                </a:solidFill>
              </a:rPr>
              <a:t>H</a:t>
            </a:r>
            <a:r>
              <a:rPr lang="en-US" sz="2200" b="1" baseline="-25000" dirty="0">
                <a:solidFill>
                  <a:srgbClr val="0070C0"/>
                </a:solidFill>
              </a:rPr>
              <a:t>0</a:t>
            </a:r>
            <a:r>
              <a:rPr lang="en-US" sz="2200" b="1" dirty="0">
                <a:solidFill>
                  <a:srgbClr val="0070C0"/>
                </a:solidFill>
              </a:rPr>
              <a:t>: </a:t>
            </a:r>
            <a:r>
              <a:rPr lang="en-US" sz="2200" b="1" i="1" dirty="0">
                <a:solidFill>
                  <a:srgbClr val="0070C0"/>
                </a:solidFill>
              </a:rPr>
              <a:t>μ</a:t>
            </a:r>
            <a:r>
              <a:rPr lang="en-US" sz="2200" b="1" baseline="-50000" dirty="0">
                <a:solidFill>
                  <a:srgbClr val="0070C0"/>
                </a:solidFill>
              </a:rPr>
              <a:t>1 </a:t>
            </a:r>
            <a:r>
              <a:rPr lang="en-US" sz="2200" b="1" dirty="0">
                <a:solidFill>
                  <a:srgbClr val="0070C0"/>
                </a:solidFill>
              </a:rPr>
              <a:t>= </a:t>
            </a:r>
            <a:r>
              <a:rPr lang="en-US" sz="2200" b="1" i="1" dirty="0">
                <a:solidFill>
                  <a:srgbClr val="0070C0"/>
                </a:solidFill>
              </a:rPr>
              <a:t>μ</a:t>
            </a:r>
            <a:r>
              <a:rPr lang="en-US" sz="2200" b="1" baseline="-50000" dirty="0">
                <a:solidFill>
                  <a:srgbClr val="0070C0"/>
                </a:solidFill>
              </a:rPr>
              <a:t>2 </a:t>
            </a:r>
          </a:p>
          <a:p>
            <a:pPr>
              <a:buSzPct val="100000"/>
            </a:pPr>
            <a:r>
              <a:rPr lang="en-US" sz="2200" b="1" i="1" dirty="0">
                <a:solidFill>
                  <a:srgbClr val="0070C0"/>
                </a:solidFill>
              </a:rPr>
              <a:t>H</a:t>
            </a:r>
            <a:r>
              <a:rPr lang="en-US" sz="2200" b="1" baseline="-25000" dirty="0">
                <a:solidFill>
                  <a:srgbClr val="0070C0"/>
                </a:solidFill>
              </a:rPr>
              <a:t>1</a:t>
            </a:r>
            <a:r>
              <a:rPr lang="en-US" sz="2200" b="1" dirty="0">
                <a:solidFill>
                  <a:srgbClr val="0070C0"/>
                </a:solidFill>
              </a:rPr>
              <a:t>: </a:t>
            </a:r>
            <a:r>
              <a:rPr lang="en-US" sz="2200" b="1" i="1" dirty="0">
                <a:solidFill>
                  <a:srgbClr val="0070C0"/>
                </a:solidFill>
              </a:rPr>
              <a:t>μ</a:t>
            </a:r>
            <a:r>
              <a:rPr lang="en-US" sz="2200" b="1" baseline="-50000" dirty="0">
                <a:solidFill>
                  <a:srgbClr val="0070C0"/>
                </a:solidFill>
              </a:rPr>
              <a:t>1 </a:t>
            </a:r>
            <a:r>
              <a:rPr lang="en-US" sz="2200" b="1" dirty="0">
                <a:solidFill>
                  <a:srgbClr val="0070C0"/>
                </a:solidFill>
              </a:rPr>
              <a:t>&lt; </a:t>
            </a:r>
            <a:r>
              <a:rPr lang="en-US" sz="2200" b="1" i="1" dirty="0">
                <a:solidFill>
                  <a:srgbClr val="0070C0"/>
                </a:solidFill>
              </a:rPr>
              <a:t>μ</a:t>
            </a:r>
            <a:r>
              <a:rPr lang="en-US" sz="2200" b="1" baseline="-50000" dirty="0">
                <a:solidFill>
                  <a:srgbClr val="0070C0"/>
                </a:solidFill>
              </a:rPr>
              <a:t>2 </a:t>
            </a:r>
            <a:endParaRPr lang="en-US" sz="2200" b="1" dirty="0">
              <a:solidFill>
                <a:srgbClr val="0070C0"/>
              </a:solidFill>
            </a:endParaRPr>
          </a:p>
          <a:p>
            <a:endParaRPr lang="en-US" sz="2200" dirty="0">
              <a:solidFill>
                <a:srgbClr val="0B0D0F"/>
              </a:solidFill>
            </a:endParaRPr>
          </a:p>
          <a:p>
            <a:r>
              <a:rPr lang="en-US" sz="2200" dirty="0">
                <a:solidFill>
                  <a:srgbClr val="0B0D0F"/>
                </a:solidFill>
              </a:rPr>
              <a:t>b) What is/are the critical value(s)?</a:t>
            </a:r>
          </a:p>
          <a:p>
            <a:endParaRPr lang="en-US" sz="900" dirty="0">
              <a:solidFill>
                <a:srgbClr val="0B0D0F"/>
              </a:solidFill>
            </a:endParaRPr>
          </a:p>
          <a:p>
            <a:r>
              <a:rPr lang="en-US" sz="2200" b="1" i="1" dirty="0">
                <a:solidFill>
                  <a:srgbClr val="0070C0"/>
                </a:solidFill>
              </a:rPr>
              <a:t>t</a:t>
            </a:r>
            <a:r>
              <a:rPr lang="en-US" sz="2200" b="1" dirty="0">
                <a:solidFill>
                  <a:srgbClr val="0070C0"/>
                </a:solidFill>
              </a:rPr>
              <a:t>* = </a:t>
            </a:r>
            <a:r>
              <a:rPr lang="en-US" sz="2200" b="1" dirty="0" err="1">
                <a:solidFill>
                  <a:srgbClr val="0070C0"/>
                </a:solidFill>
              </a:rPr>
              <a:t>invT</a:t>
            </a:r>
            <a:r>
              <a:rPr lang="en-US" sz="2200" b="1" dirty="0">
                <a:solidFill>
                  <a:srgbClr val="0070C0"/>
                </a:solidFill>
              </a:rPr>
              <a:t>(0.01, 99) = –2.364</a:t>
            </a:r>
            <a:endParaRPr lang="en-US" sz="2200" b="1" i="1" dirty="0">
              <a:solidFill>
                <a:srgbClr val="0070C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790783588"/>
              </p:ext>
            </p:extLst>
          </p:nvPr>
        </p:nvGraphicFramePr>
        <p:xfrm>
          <a:off x="1524000" y="2402840"/>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en-US" dirty="0"/>
                        <a:t>Treatment</a:t>
                      </a:r>
                      <a:r>
                        <a:rPr lang="en-US" baseline="0" dirty="0"/>
                        <a:t> Group</a:t>
                      </a:r>
                      <a:endParaRPr lang="en-US" dirty="0"/>
                    </a:p>
                  </a:txBody>
                  <a:tcPr/>
                </a:tc>
                <a:tc>
                  <a:txBody>
                    <a:bodyPr/>
                    <a:lstStyle/>
                    <a:p>
                      <a:r>
                        <a:rPr lang="en-US" dirty="0"/>
                        <a:t>Control Group</a:t>
                      </a:r>
                    </a:p>
                  </a:txBody>
                  <a:tcPr/>
                </a:tc>
                <a:extLst>
                  <a:ext uri="{0D108BD9-81ED-4DB2-BD59-A6C34878D82A}">
                    <a16:rowId xmlns="" xmlns:a16="http://schemas.microsoft.com/office/drawing/2014/main" val="10000"/>
                  </a:ext>
                </a:extLst>
              </a:tr>
              <a:tr h="370840">
                <a:tc>
                  <a:txBody>
                    <a:bodyPr/>
                    <a:lstStyle/>
                    <a:p>
                      <a:r>
                        <a:rPr lang="en-US" i="1" dirty="0"/>
                        <a:t>n</a:t>
                      </a:r>
                      <a:r>
                        <a:rPr lang="en-US" i="0" baseline="-25000" dirty="0"/>
                        <a:t>1 </a:t>
                      </a:r>
                      <a:r>
                        <a:rPr lang="en-US" i="1" baseline="0" dirty="0"/>
                        <a:t>= </a:t>
                      </a:r>
                      <a:r>
                        <a:rPr lang="en-US" i="0" baseline="0" dirty="0"/>
                        <a:t>101</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n</a:t>
                      </a:r>
                      <a:r>
                        <a:rPr lang="en-US" i="0" baseline="-25000" dirty="0"/>
                        <a:t>2 </a:t>
                      </a:r>
                      <a:r>
                        <a:rPr lang="en-US" i="1" baseline="0" dirty="0"/>
                        <a:t>= </a:t>
                      </a:r>
                      <a:r>
                        <a:rPr lang="en-US" i="0" baseline="0" dirty="0"/>
                        <a:t>105</a:t>
                      </a:r>
                      <a:endParaRPr lang="en-US" i="1" dirty="0"/>
                    </a:p>
                  </a:txBody>
                  <a:tcPr/>
                </a:tc>
                <a:extLst>
                  <a:ext uri="{0D108BD9-81ED-4DB2-BD59-A6C34878D82A}">
                    <a16:rowId xmlns="" xmlns:a16="http://schemas.microsoft.com/office/drawing/2014/main" val="10001"/>
                  </a:ext>
                </a:extLst>
              </a:tr>
              <a:tr h="370840">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370840">
                <a:tc>
                  <a:txBody>
                    <a:bodyPr/>
                    <a:lstStyle/>
                    <a:p>
                      <a:r>
                        <a:rPr lang="en-US" i="1" dirty="0"/>
                        <a:t>s</a:t>
                      </a:r>
                      <a:r>
                        <a:rPr lang="en-US" baseline="-25000" dirty="0"/>
                        <a:t>1</a:t>
                      </a:r>
                      <a:r>
                        <a:rPr lang="en-US" baseline="0" dirty="0"/>
                        <a:t> = 17.4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s</a:t>
                      </a:r>
                      <a:r>
                        <a:rPr lang="en-US" baseline="-25000" dirty="0"/>
                        <a:t>2</a:t>
                      </a:r>
                      <a:r>
                        <a:rPr lang="en-US" baseline="0" dirty="0"/>
                        <a:t> = 30.2</a:t>
                      </a:r>
                      <a:endParaRPr lang="en-US" dirty="0"/>
                    </a:p>
                  </a:txBody>
                  <a:tcPr/>
                </a:tc>
                <a:extLst>
                  <a:ext uri="{0D108BD9-81ED-4DB2-BD59-A6C34878D82A}">
                    <a16:rowId xmlns="" xmlns:a16="http://schemas.microsoft.com/office/drawing/2014/main" val="10003"/>
                  </a:ext>
                </a:extLst>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52621326"/>
              </p:ext>
            </p:extLst>
          </p:nvPr>
        </p:nvGraphicFramePr>
        <p:xfrm>
          <a:off x="1601355" y="3215640"/>
          <a:ext cx="927100" cy="292100"/>
        </p:xfrm>
        <a:graphic>
          <a:graphicData uri="http://schemas.openxmlformats.org/presentationml/2006/ole">
            <mc:AlternateContent xmlns:mc="http://schemas.openxmlformats.org/markup-compatibility/2006">
              <mc:Choice xmlns:v="urn:schemas-microsoft-com:vml" Requires="v">
                <p:oleObj spid="_x0000_s15410" name="Equation" r:id="rId6" imgW="927000" imgH="291960" progId="Equation.DSMT4">
                  <p:embed/>
                </p:oleObj>
              </mc:Choice>
              <mc:Fallback>
                <p:oleObj name="Equation" r:id="rId6" imgW="927000" imgH="291960" progId="Equation.DSMT4">
                  <p:embed/>
                  <p:pic>
                    <p:nvPicPr>
                      <p:cNvPr id="0" name=""/>
                      <p:cNvPicPr/>
                      <p:nvPr/>
                    </p:nvPicPr>
                    <p:blipFill>
                      <a:blip r:embed="rId7"/>
                      <a:stretch>
                        <a:fillRect/>
                      </a:stretch>
                    </p:blipFill>
                    <p:spPr>
                      <a:xfrm>
                        <a:off x="1601355" y="3215640"/>
                        <a:ext cx="927100" cy="292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88255813"/>
              </p:ext>
            </p:extLst>
          </p:nvPr>
        </p:nvGraphicFramePr>
        <p:xfrm>
          <a:off x="4635500" y="3199765"/>
          <a:ext cx="952500" cy="292100"/>
        </p:xfrm>
        <a:graphic>
          <a:graphicData uri="http://schemas.openxmlformats.org/presentationml/2006/ole">
            <mc:AlternateContent xmlns:mc="http://schemas.openxmlformats.org/markup-compatibility/2006">
              <mc:Choice xmlns:v="urn:schemas-microsoft-com:vml" Requires="v">
                <p:oleObj spid="_x0000_s15411" name="Equation" r:id="rId8" imgW="952200" imgH="291960" progId="Equation.DSMT4">
                  <p:embed/>
                </p:oleObj>
              </mc:Choice>
              <mc:Fallback>
                <p:oleObj name="Equation" r:id="rId8" imgW="952200" imgH="291960" progId="Equation.DSMT4">
                  <p:embed/>
                  <p:pic>
                    <p:nvPicPr>
                      <p:cNvPr id="0" name=""/>
                      <p:cNvPicPr>
                        <a:picLocks noChangeAspect="1" noChangeArrowheads="1"/>
                      </p:cNvPicPr>
                      <p:nvPr/>
                    </p:nvPicPr>
                    <p:blipFill>
                      <a:blip r:embed="rId9"/>
                      <a:srcRect/>
                      <a:stretch>
                        <a:fillRect/>
                      </a:stretch>
                    </p:blipFill>
                    <p:spPr bwMode="auto">
                      <a:xfrm>
                        <a:off x="4635500" y="3199765"/>
                        <a:ext cx="952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02424348"/>
      </p:ext>
    </p:extLst>
  </p:cSld>
  <p:clrMapOvr>
    <a:masterClrMapping/>
  </p:clrMapOvr>
  <mc:AlternateContent xmlns:mc="http://schemas.openxmlformats.org/markup-compatibility/2006">
    <mc:Choice xmlns:p14="http://schemas.microsoft.com/office/powerpoint/2010/main" Requires="p14">
      <p:transition spd="slow" p14:dur="2000" advTm="183659"/>
    </mc:Choice>
    <mc:Fallback>
      <p:transition spd="slow" advTm="18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anim calcmode="lin" valueType="num">
                                      <p:cBhvr additive="base">
                                        <p:cTn id="1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anim calcmode="lin" valueType="num">
                                      <p:cBhvr additive="base">
                                        <p:cTn id="1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anim calcmode="lin" valueType="num">
                                      <p:cBhvr additive="base">
                                        <p:cTn id="2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anim calcmode="lin" valueType="num">
                                      <p:cBhvr additive="base">
                                        <p:cTn id="2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962" y="200177"/>
            <a:ext cx="8797636" cy="61036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83335" y="309092"/>
            <a:ext cx="8422783" cy="5509200"/>
          </a:xfrm>
          <a:prstGeom prst="rect">
            <a:avLst/>
          </a:prstGeom>
        </p:spPr>
        <p:txBody>
          <a:bodyPr wrap="square">
            <a:spAutoFit/>
          </a:bodyPr>
          <a:lstStyle/>
          <a:p>
            <a:r>
              <a:rPr lang="en-US" sz="2200" dirty="0">
                <a:solidFill>
                  <a:prstClr val="black"/>
                </a:solidFill>
              </a:rPr>
              <a:t>c) Calculate the test statistic.</a:t>
            </a: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endParaRPr lang="en-US" sz="2200" dirty="0" smtClean="0">
              <a:solidFill>
                <a:prstClr val="black"/>
              </a:solidFill>
            </a:endParaRPr>
          </a:p>
          <a:p>
            <a:r>
              <a:rPr lang="en-US" sz="2200" dirty="0" smtClean="0">
                <a:solidFill>
                  <a:prstClr val="black"/>
                </a:solidFill>
              </a:rPr>
              <a:t>d</a:t>
            </a:r>
            <a:r>
              <a:rPr lang="en-US" sz="2200" dirty="0">
                <a:solidFill>
                  <a:prstClr val="black"/>
                </a:solidFill>
              </a:rPr>
              <a:t>) What is the </a:t>
            </a:r>
            <a:r>
              <a:rPr lang="en-US" sz="2200" i="1" dirty="0">
                <a:solidFill>
                  <a:prstClr val="black"/>
                </a:solidFill>
              </a:rPr>
              <a:t>P</a:t>
            </a:r>
            <a:r>
              <a:rPr lang="en-US" sz="2200" dirty="0">
                <a:solidFill>
                  <a:prstClr val="black"/>
                </a:solidFill>
              </a:rPr>
              <a:t>-value?</a:t>
            </a:r>
          </a:p>
          <a:p>
            <a:endParaRPr lang="en-US" sz="2200" dirty="0">
              <a:solidFill>
                <a:prstClr val="black"/>
              </a:solidFill>
            </a:endParaRPr>
          </a:p>
          <a:p>
            <a:r>
              <a:rPr lang="en-US" sz="2200" dirty="0" smtClean="0">
                <a:solidFill>
                  <a:srgbClr val="FF0000"/>
                </a:solidFill>
              </a:rPr>
              <a:t> </a:t>
            </a:r>
            <a:r>
              <a:rPr lang="en-US" sz="2200" b="1" i="1" dirty="0" smtClean="0">
                <a:solidFill>
                  <a:srgbClr val="0070C0"/>
                </a:solidFill>
              </a:rPr>
              <a:t>P</a:t>
            </a:r>
            <a:r>
              <a:rPr lang="en-US" sz="2200" b="1" dirty="0" smtClean="0">
                <a:solidFill>
                  <a:srgbClr val="0070C0"/>
                </a:solidFill>
              </a:rPr>
              <a:t>-value =</a:t>
            </a:r>
            <a:r>
              <a:rPr lang="en-US" sz="2200" dirty="0" smtClean="0">
                <a:solidFill>
                  <a:srgbClr val="FF0000"/>
                </a:solidFill>
              </a:rPr>
              <a:t> </a:t>
            </a:r>
            <a:r>
              <a:rPr lang="en-US" sz="2200" b="1" dirty="0" err="1" smtClean="0">
                <a:solidFill>
                  <a:srgbClr val="0070C0"/>
                </a:solidFill>
              </a:rPr>
              <a:t>tcdf</a:t>
            </a:r>
            <a:r>
              <a:rPr lang="en-US" sz="2200" b="1" dirty="0" smtClean="0">
                <a:solidFill>
                  <a:srgbClr val="0070C0"/>
                </a:solidFill>
              </a:rPr>
              <a:t> (–9999</a:t>
            </a:r>
            <a:r>
              <a:rPr lang="en-US" sz="2200" b="1" dirty="0">
                <a:solidFill>
                  <a:srgbClr val="0070C0"/>
                </a:solidFill>
              </a:rPr>
              <a:t>, –</a:t>
            </a:r>
            <a:r>
              <a:rPr lang="en-US" sz="2200" b="1" dirty="0" smtClean="0">
                <a:solidFill>
                  <a:srgbClr val="0070C0"/>
                </a:solidFill>
              </a:rPr>
              <a:t>8.4256, 100)  </a:t>
            </a:r>
            <a:r>
              <a:rPr lang="en-US" sz="2200" b="1" dirty="0">
                <a:solidFill>
                  <a:srgbClr val="0070C0"/>
                </a:solidFill>
              </a:rPr>
              <a:t>= </a:t>
            </a:r>
            <a:r>
              <a:rPr lang="en-US" sz="2200" b="1" dirty="0" smtClean="0">
                <a:solidFill>
                  <a:srgbClr val="0070C0"/>
                </a:solidFill>
              </a:rPr>
              <a:t>0 &lt; 0.01</a:t>
            </a:r>
          </a:p>
          <a:p>
            <a:r>
              <a:rPr lang="en-US" sz="2200" b="1" dirty="0" smtClean="0">
                <a:solidFill>
                  <a:srgbClr val="0070C0"/>
                </a:solidFill>
              </a:rPr>
              <a:t> Reject </a:t>
            </a:r>
            <a:r>
              <a:rPr lang="en-US" sz="2200" b="1" i="1" dirty="0">
                <a:solidFill>
                  <a:srgbClr val="0070C0"/>
                </a:solidFill>
              </a:rPr>
              <a:t>H</a:t>
            </a:r>
            <a:r>
              <a:rPr lang="en-US" sz="2200" b="1" baseline="-25000" dirty="0">
                <a:solidFill>
                  <a:srgbClr val="0070C0"/>
                </a:solidFill>
              </a:rPr>
              <a:t>0</a:t>
            </a:r>
            <a:r>
              <a:rPr lang="en-US" sz="2200" b="1" dirty="0">
                <a:solidFill>
                  <a:srgbClr val="0070C0"/>
                </a:solidFill>
              </a:rPr>
              <a:t>.</a:t>
            </a:r>
            <a:endParaRPr lang="en-US" sz="2200" b="1" i="1" dirty="0">
              <a:solidFill>
                <a:srgbClr val="0070C0"/>
              </a:solidFill>
            </a:endParaRPr>
          </a:p>
          <a:p>
            <a:endParaRPr lang="en-US" sz="2200" dirty="0">
              <a:solidFill>
                <a:prstClr val="black"/>
              </a:solidFill>
            </a:endParaRPr>
          </a:p>
          <a:p>
            <a:r>
              <a:rPr lang="en-US" sz="2200" dirty="0">
                <a:solidFill>
                  <a:prstClr val="black"/>
                </a:solidFill>
              </a:rPr>
              <a:t>e) What is the conclusion?  </a:t>
            </a:r>
          </a:p>
          <a:p>
            <a:endParaRPr lang="en-US" sz="2200" b="1" dirty="0">
              <a:solidFill>
                <a:srgbClr val="0070C0"/>
              </a:solidFill>
            </a:endParaRPr>
          </a:p>
          <a:p>
            <a:r>
              <a:rPr lang="en-US" sz="2200" b="1" dirty="0" smtClean="0">
                <a:solidFill>
                  <a:srgbClr val="0070C0"/>
                </a:solidFill>
              </a:rPr>
              <a:t>There </a:t>
            </a:r>
            <a:r>
              <a:rPr lang="en-US" sz="2200" b="1" dirty="0">
                <a:solidFill>
                  <a:srgbClr val="0070C0"/>
                </a:solidFill>
              </a:rPr>
              <a:t>is </a:t>
            </a:r>
            <a:r>
              <a:rPr lang="en-US" sz="2200" b="1" dirty="0" smtClean="0">
                <a:solidFill>
                  <a:srgbClr val="0070C0"/>
                </a:solidFill>
              </a:rPr>
              <a:t>sufficient evidence </a:t>
            </a:r>
            <a:r>
              <a:rPr lang="en-US" sz="2200" b="1" dirty="0">
                <a:solidFill>
                  <a:srgbClr val="0070C0"/>
                </a:solidFill>
              </a:rPr>
              <a:t>to </a:t>
            </a:r>
            <a:r>
              <a:rPr lang="en-US" sz="2200" b="1" dirty="0" smtClean="0">
                <a:solidFill>
                  <a:srgbClr val="0070C0"/>
                </a:solidFill>
              </a:rPr>
              <a:t>support the claim that </a:t>
            </a:r>
            <a:r>
              <a:rPr lang="en-US" sz="2200" b="1" dirty="0">
                <a:solidFill>
                  <a:srgbClr val="0070C0"/>
                </a:solidFill>
              </a:rPr>
              <a:t>the treatment group is from a population with a smaller mean than the control group. </a:t>
            </a:r>
          </a:p>
        </p:txBody>
      </p:sp>
      <p:graphicFrame>
        <p:nvGraphicFramePr>
          <p:cNvPr id="5" name="Object 4"/>
          <p:cNvGraphicFramePr>
            <a:graphicFrameLocks noChangeAspect="1"/>
          </p:cNvGraphicFramePr>
          <p:nvPr>
            <p:extLst>
              <p:ext uri="{D42A27DB-BD31-4B8C-83A1-F6EECF244321}">
                <p14:modId xmlns:p14="http://schemas.microsoft.com/office/powerpoint/2010/main" val="592302039"/>
              </p:ext>
            </p:extLst>
          </p:nvPr>
        </p:nvGraphicFramePr>
        <p:xfrm>
          <a:off x="715963" y="792163"/>
          <a:ext cx="3621087" cy="1220787"/>
        </p:xfrm>
        <a:graphic>
          <a:graphicData uri="http://schemas.openxmlformats.org/presentationml/2006/ole">
            <mc:AlternateContent xmlns:mc="http://schemas.openxmlformats.org/markup-compatibility/2006">
              <mc:Choice xmlns:v="urn:schemas-microsoft-com:vml" Requires="v">
                <p:oleObj spid="_x0000_s14366" name="Equation" r:id="rId6" imgW="3085920" imgH="1041120" progId="Equation.DSMT4">
                  <p:embed/>
                </p:oleObj>
              </mc:Choice>
              <mc:Fallback>
                <p:oleObj name="Equation" r:id="rId6" imgW="3085920" imgH="1041120" progId="Equation.DSMT4">
                  <p:embed/>
                  <p:pic>
                    <p:nvPicPr>
                      <p:cNvPr id="0" name="Object 2"/>
                      <p:cNvPicPr>
                        <a:picLocks noChangeAspect="1" noChangeArrowheads="1"/>
                      </p:cNvPicPr>
                      <p:nvPr/>
                    </p:nvPicPr>
                    <p:blipFill>
                      <a:blip r:embed="rId7"/>
                      <a:srcRect/>
                      <a:stretch>
                        <a:fillRect/>
                      </a:stretch>
                    </p:blipFill>
                    <p:spPr bwMode="auto">
                      <a:xfrm>
                        <a:off x="715963" y="792163"/>
                        <a:ext cx="3621087"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01681881"/>
      </p:ext>
    </p:extLst>
  </p:cSld>
  <p:clrMapOvr>
    <a:masterClrMapping/>
  </p:clrMapOvr>
  <mc:AlternateContent xmlns:mc="http://schemas.openxmlformats.org/markup-compatibility/2006">
    <mc:Choice xmlns:p14="http://schemas.microsoft.com/office/powerpoint/2010/main" Requires="p14">
      <p:transition spd="slow" p14:dur="2000" advTm="138302"/>
    </mc:Choice>
    <mc:Fallback>
      <p:transition spd="slow" advTm="13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 calcmode="lin" valueType="num">
                                      <p:cBhvr additive="base">
                                        <p:cTn id="1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 calcmode="lin" valueType="num">
                                      <p:cBhvr additive="base">
                                        <p:cTn id="22"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13" end="13"/>
                                            </p:txEl>
                                          </p:spTgt>
                                        </p:tgtEl>
                                        <p:attrNameLst>
                                          <p:attrName>style.visibility</p:attrName>
                                        </p:attrNameLst>
                                      </p:cBhvr>
                                      <p:to>
                                        <p:strVal val="visible"/>
                                      </p:to>
                                    </p:set>
                                    <p:anim calcmode="lin" valueType="num">
                                      <p:cBhvr additive="base">
                                        <p:cTn id="28"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447800" y="469900"/>
            <a:ext cx="5772150" cy="825500"/>
          </a:xfrm>
          <a:prstGeom prst="rect">
            <a:avLst/>
          </a:prstGeom>
          <a:noFill/>
        </p:spPr>
        <p:txBody>
          <a:bodyPr vert="horz" lIns="90488" tIns="44450" rIns="90488" bIns="44450" rtlCol="0" anchor="b">
            <a:norm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rgbClr val="2F5897"/>
                </a:solidFill>
                <a:effectLst>
                  <a:outerShdw blurRad="63500" dist="38100" dir="5400000" algn="t" rotWithShape="0">
                    <a:prstClr val="black">
                      <a:alpha val="25000"/>
                    </a:prstClr>
                  </a:outerShdw>
                </a:effectLst>
                <a:uLnTx/>
                <a:uFillTx/>
                <a:latin typeface="Times New Roman"/>
                <a:ea typeface="+mj-ea"/>
                <a:cs typeface="+mj-cs"/>
              </a:rPr>
              <a:t>Learning Targets</a:t>
            </a:r>
            <a:endParaRPr kumimoji="0" lang="en-US" sz="5400" b="0" i="0"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a:ea typeface="+mj-ea"/>
              <a:cs typeface="+mj-cs"/>
            </a:endParaRPr>
          </a:p>
        </p:txBody>
      </p:sp>
      <p:sp>
        <p:nvSpPr>
          <p:cNvPr id="5" name="Text Box 5"/>
          <p:cNvSpPr txBox="1">
            <a:spLocks noChangeArrowheads="1"/>
          </p:cNvSpPr>
          <p:nvPr/>
        </p:nvSpPr>
        <p:spPr bwMode="auto">
          <a:xfrm>
            <a:off x="644525" y="1909763"/>
            <a:ext cx="802481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 charset="0"/>
              </a:defRPr>
            </a:lvl1pPr>
            <a:lvl2pPr marL="742950" indent="-285750">
              <a:defRPr sz="2400">
                <a:solidFill>
                  <a:schemeClr val="tx1"/>
                </a:solidFill>
                <a:latin typeface="Times New Roman" pitchFamily="1" charset="0"/>
              </a:defRPr>
            </a:lvl2pPr>
            <a:lvl3pPr marL="1143000" indent="-228600">
              <a:defRPr sz="2400">
                <a:solidFill>
                  <a:schemeClr val="tx1"/>
                </a:solidFill>
                <a:latin typeface="Times New Roman" pitchFamily="1" charset="0"/>
              </a:defRPr>
            </a:lvl3pPr>
            <a:lvl4pPr marL="1600200" indent="-228600">
              <a:defRPr sz="2400">
                <a:solidFill>
                  <a:schemeClr val="tx1"/>
                </a:solidFill>
                <a:latin typeface="Times New Roman" pitchFamily="1" charset="0"/>
              </a:defRPr>
            </a:lvl4pPr>
            <a:lvl5pPr marL="2057400" indent="-228600">
              <a:defRPr sz="2400">
                <a:solidFill>
                  <a:schemeClr val="tx1"/>
                </a:solidFill>
                <a:latin typeface="Times New Roman" pitchFamily="1" charset="0"/>
              </a:defRPr>
            </a:lvl5pPr>
            <a:lvl6pPr marL="2514600" indent="-228600" eaLnBrk="0" fontAlgn="base" hangingPunct="0">
              <a:spcBef>
                <a:spcPct val="0"/>
              </a:spcBef>
              <a:spcAft>
                <a:spcPct val="0"/>
              </a:spcAft>
              <a:defRPr sz="2400">
                <a:solidFill>
                  <a:schemeClr val="tx1"/>
                </a:solidFill>
                <a:latin typeface="Times New Roman" pitchFamily="1" charset="0"/>
              </a:defRPr>
            </a:lvl6pPr>
            <a:lvl7pPr marL="2971800" indent="-228600" eaLnBrk="0" fontAlgn="base" hangingPunct="0">
              <a:spcBef>
                <a:spcPct val="0"/>
              </a:spcBef>
              <a:spcAft>
                <a:spcPct val="0"/>
              </a:spcAft>
              <a:defRPr sz="2400">
                <a:solidFill>
                  <a:schemeClr val="tx1"/>
                </a:solidFill>
                <a:latin typeface="Times New Roman" pitchFamily="1" charset="0"/>
              </a:defRPr>
            </a:lvl7pPr>
            <a:lvl8pPr marL="3429000" indent="-228600" eaLnBrk="0" fontAlgn="base" hangingPunct="0">
              <a:spcBef>
                <a:spcPct val="0"/>
              </a:spcBef>
              <a:spcAft>
                <a:spcPct val="0"/>
              </a:spcAft>
              <a:defRPr sz="2400">
                <a:solidFill>
                  <a:schemeClr val="tx1"/>
                </a:solidFill>
                <a:latin typeface="Times New Roman" pitchFamily="1" charset="0"/>
              </a:defRPr>
            </a:lvl8pPr>
            <a:lvl9pPr marL="3886200" indent="-228600" eaLnBrk="0" fontAlgn="base" hangingPunct="0">
              <a:spcBef>
                <a:spcPct val="0"/>
              </a:spcBef>
              <a:spcAft>
                <a:spcPct val="0"/>
              </a:spcAft>
              <a:defRPr sz="2400">
                <a:solidFill>
                  <a:schemeClr val="tx1"/>
                </a:solidFill>
                <a:latin typeface="Times New Roman" pitchFamily="1" charset="0"/>
              </a:defRPr>
            </a:lvl9pPr>
          </a:lstStyle>
          <a:p>
            <a:pPr>
              <a:spcBef>
                <a:spcPct val="50000"/>
              </a:spcBef>
            </a:pPr>
            <a:r>
              <a:rPr lang="en-US" sz="2800" dirty="0">
                <a:solidFill>
                  <a:prstClr val="black"/>
                </a:solidFill>
                <a:latin typeface="Times New Roman"/>
              </a:rPr>
              <a:t>This section presents methods for using sample data from </a:t>
            </a:r>
            <a:r>
              <a:rPr lang="en-US" sz="2800" b="1" u="sng" dirty="0">
                <a:solidFill>
                  <a:srgbClr val="FF0000"/>
                </a:solidFill>
                <a:latin typeface="Times New Roman"/>
              </a:rPr>
              <a:t>two</a:t>
            </a:r>
            <a:r>
              <a:rPr lang="en-US" sz="2800" dirty="0">
                <a:solidFill>
                  <a:prstClr val="black"/>
                </a:solidFill>
                <a:latin typeface="Times New Roman"/>
              </a:rPr>
              <a:t> independent samples to test hypotheses made about </a:t>
            </a:r>
            <a:r>
              <a:rPr lang="en-US" sz="2800" b="1" u="sng" dirty="0">
                <a:solidFill>
                  <a:srgbClr val="FF0000"/>
                </a:solidFill>
                <a:latin typeface="Times New Roman"/>
              </a:rPr>
              <a:t>two population means </a:t>
            </a:r>
            <a:r>
              <a:rPr lang="en-US" sz="2800" dirty="0">
                <a:solidFill>
                  <a:prstClr val="black"/>
                </a:solidFill>
                <a:latin typeface="Times New Roman"/>
              </a:rPr>
              <a:t>or to construct confidence interval estimates of the difference between two population means.</a:t>
            </a:r>
          </a:p>
        </p:txBody>
      </p:sp>
      <p:sp>
        <p:nvSpPr>
          <p:cNvPr id="6" name="Text Box 3"/>
          <p:cNvSpPr txBox="1">
            <a:spLocks noChangeArrowheads="1"/>
          </p:cNvSpPr>
          <p:nvPr/>
        </p:nvSpPr>
        <p:spPr bwMode="auto">
          <a:xfrm>
            <a:off x="639270" y="4572000"/>
            <a:ext cx="81359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 charset="0"/>
              </a:defRPr>
            </a:lvl1pPr>
            <a:lvl2pPr marL="742950" indent="-285750">
              <a:defRPr sz="2400">
                <a:solidFill>
                  <a:schemeClr val="tx1"/>
                </a:solidFill>
                <a:latin typeface="Times New Roman" pitchFamily="1" charset="0"/>
              </a:defRPr>
            </a:lvl2pPr>
            <a:lvl3pPr marL="1143000" indent="-228600">
              <a:defRPr sz="2400">
                <a:solidFill>
                  <a:schemeClr val="tx1"/>
                </a:solidFill>
                <a:latin typeface="Times New Roman" pitchFamily="1" charset="0"/>
              </a:defRPr>
            </a:lvl3pPr>
            <a:lvl4pPr marL="1600200" indent="-228600">
              <a:defRPr sz="2400">
                <a:solidFill>
                  <a:schemeClr val="tx1"/>
                </a:solidFill>
                <a:latin typeface="Times New Roman" pitchFamily="1" charset="0"/>
              </a:defRPr>
            </a:lvl4pPr>
            <a:lvl5pPr marL="2057400" indent="-228600">
              <a:defRPr sz="2400">
                <a:solidFill>
                  <a:schemeClr val="tx1"/>
                </a:solidFill>
                <a:latin typeface="Times New Roman" pitchFamily="1" charset="0"/>
              </a:defRPr>
            </a:lvl5pPr>
            <a:lvl6pPr marL="2514600" indent="-228600" eaLnBrk="0" fontAlgn="base" hangingPunct="0">
              <a:spcBef>
                <a:spcPct val="0"/>
              </a:spcBef>
              <a:spcAft>
                <a:spcPct val="0"/>
              </a:spcAft>
              <a:defRPr sz="2400">
                <a:solidFill>
                  <a:schemeClr val="tx1"/>
                </a:solidFill>
                <a:latin typeface="Times New Roman" pitchFamily="1" charset="0"/>
              </a:defRPr>
            </a:lvl6pPr>
            <a:lvl7pPr marL="2971800" indent="-228600" eaLnBrk="0" fontAlgn="base" hangingPunct="0">
              <a:spcBef>
                <a:spcPct val="0"/>
              </a:spcBef>
              <a:spcAft>
                <a:spcPct val="0"/>
              </a:spcAft>
              <a:defRPr sz="2400">
                <a:solidFill>
                  <a:schemeClr val="tx1"/>
                </a:solidFill>
                <a:latin typeface="Times New Roman" pitchFamily="1" charset="0"/>
              </a:defRPr>
            </a:lvl7pPr>
            <a:lvl8pPr marL="3429000" indent="-228600" eaLnBrk="0" fontAlgn="base" hangingPunct="0">
              <a:spcBef>
                <a:spcPct val="0"/>
              </a:spcBef>
              <a:spcAft>
                <a:spcPct val="0"/>
              </a:spcAft>
              <a:defRPr sz="2400">
                <a:solidFill>
                  <a:schemeClr val="tx1"/>
                </a:solidFill>
                <a:latin typeface="Times New Roman" pitchFamily="1" charset="0"/>
              </a:defRPr>
            </a:lvl8pPr>
            <a:lvl9pPr marL="3886200" indent="-228600" eaLnBrk="0" fontAlgn="base" hangingPunct="0">
              <a:spcBef>
                <a:spcPct val="0"/>
              </a:spcBef>
              <a:spcAft>
                <a:spcPct val="0"/>
              </a:spcAft>
              <a:defRPr sz="2400">
                <a:solidFill>
                  <a:schemeClr val="tx1"/>
                </a:solidFill>
                <a:latin typeface="Times New Roman" pitchFamily="1" charset="0"/>
              </a:defRPr>
            </a:lvl9pPr>
          </a:lstStyle>
          <a:p>
            <a:pPr>
              <a:spcBef>
                <a:spcPct val="50000"/>
              </a:spcBef>
            </a:pPr>
            <a:r>
              <a:rPr lang="en-US" altLang="en-US" sz="2800" dirty="0" smtClean="0">
                <a:latin typeface="Times New Roman" panose="02020603050405020304" pitchFamily="18" charset="0"/>
                <a:cs typeface="Times New Roman" panose="02020603050405020304" pitchFamily="18" charset="0"/>
              </a:rPr>
              <a:t>We </a:t>
            </a:r>
            <a:r>
              <a:rPr lang="en-US" altLang="en-US" sz="2800" dirty="0">
                <a:latin typeface="Times New Roman" panose="02020603050405020304" pitchFamily="18" charset="0"/>
                <a:cs typeface="Times New Roman" panose="02020603050405020304" pitchFamily="18" charset="0"/>
              </a:rPr>
              <a:t>discuss </a:t>
            </a:r>
            <a:r>
              <a:rPr lang="en-US" altLang="en-US" sz="2800" dirty="0" smtClean="0">
                <a:latin typeface="Times New Roman" panose="02020603050405020304" pitchFamily="18" charset="0"/>
                <a:cs typeface="Times New Roman" panose="02020603050405020304" pitchFamily="18" charset="0"/>
              </a:rPr>
              <a:t>situation </a:t>
            </a:r>
            <a:r>
              <a:rPr lang="en-US" altLang="en-US" sz="2800" dirty="0">
                <a:latin typeface="Times New Roman" panose="02020603050405020304" pitchFamily="18" charset="0"/>
                <a:cs typeface="Times New Roman" panose="02020603050405020304" pitchFamily="18" charset="0"/>
              </a:rPr>
              <a:t>in which the standard deviations of the two populations are unknown and are not assumed to be equal. </a:t>
            </a:r>
            <a:endParaRPr lang="en-US" altLang="en-US" sz="2800" dirty="0" smtClean="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2660601"/>
      </p:ext>
    </p:extLst>
  </p:cSld>
  <p:clrMapOvr>
    <a:masterClrMapping/>
  </p:clrMapOvr>
  <mc:AlternateContent xmlns:mc="http://schemas.openxmlformats.org/markup-compatibility/2006">
    <mc:Choice xmlns:p14="http://schemas.microsoft.com/office/powerpoint/2010/main" Requires="p14">
      <p:transition spd="slow" p14:dur="2000" advTm="46253"/>
    </mc:Choice>
    <mc:Fallback>
      <p:transition spd="slow" advTm="46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3962" y="200177"/>
            <a:ext cx="8797636" cy="64292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28600" y="228600"/>
            <a:ext cx="8763000" cy="6186309"/>
          </a:xfrm>
          <a:prstGeom prst="rect">
            <a:avLst/>
          </a:prstGeom>
        </p:spPr>
        <p:txBody>
          <a:bodyPr wrap="square">
            <a:spAutoFit/>
          </a:bodyPr>
          <a:lstStyle/>
          <a:p>
            <a:r>
              <a:rPr lang="en-US" b="1" dirty="0" smtClean="0">
                <a:solidFill>
                  <a:prstClr val="black"/>
                </a:solidFill>
              </a:rPr>
              <a:t>Your Turn: </a:t>
            </a:r>
            <a:r>
              <a:rPr lang="en-US" dirty="0">
                <a:solidFill>
                  <a:prstClr val="black"/>
                </a:solidFill>
              </a:rPr>
              <a:t>A researcher was interested in comparing the resting pulse rates of people who exercise regularly and of those who do not exercise regularly. Independent simple random samples of 16 people who do not exercise regularly and 12 people who exercise regularly were selected, and the resting pulse rates (in beats per minute) were recorded. The summary statistics are as follows.</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smtClean="0">
                <a:solidFill>
                  <a:prstClr val="black"/>
                </a:solidFill>
              </a:rPr>
              <a:t>Assume that human’s pulse rates are normally distributed.  Use </a:t>
            </a:r>
            <a:r>
              <a:rPr lang="en-US" dirty="0">
                <a:solidFill>
                  <a:prstClr val="black"/>
                </a:solidFill>
              </a:rPr>
              <a:t>a </a:t>
            </a:r>
            <a:r>
              <a:rPr lang="en-US" dirty="0" smtClean="0">
                <a:solidFill>
                  <a:prstClr val="black"/>
                </a:solidFill>
              </a:rPr>
              <a:t>0.05 </a:t>
            </a:r>
            <a:r>
              <a:rPr lang="en-US" dirty="0">
                <a:solidFill>
                  <a:prstClr val="black"/>
                </a:solidFill>
              </a:rPr>
              <a:t>significance level to test the claim that the mean resting pulse rate of people who do not exercise regularly is larger than the mean resting pulse rate of people who exercise regularly. </a:t>
            </a:r>
          </a:p>
          <a:p>
            <a:endParaRPr lang="en-US" dirty="0">
              <a:solidFill>
                <a:prstClr val="black"/>
              </a:solidFill>
            </a:endParaRPr>
          </a:p>
          <a:p>
            <a:r>
              <a:rPr lang="en-US" dirty="0">
                <a:solidFill>
                  <a:srgbClr val="0B0D0F"/>
                </a:solidFill>
              </a:rPr>
              <a:t>a) State the null hypothesis and the alternative hypothesis.</a:t>
            </a:r>
          </a:p>
          <a:p>
            <a:pPr>
              <a:buSzPct val="100000"/>
            </a:pPr>
            <a:endParaRPr lang="en-US" i="1" dirty="0">
              <a:solidFill>
                <a:srgbClr val="FF0000"/>
              </a:solidFill>
            </a:endParaRPr>
          </a:p>
          <a:p>
            <a:pPr>
              <a:buSzPct val="100000"/>
            </a:pPr>
            <a:r>
              <a:rPr lang="en-US" b="1" i="1" dirty="0">
                <a:solidFill>
                  <a:srgbClr val="0070C0"/>
                </a:solidFill>
              </a:rPr>
              <a:t>H</a:t>
            </a:r>
            <a:r>
              <a:rPr lang="en-US" b="1" baseline="-25000" dirty="0">
                <a:solidFill>
                  <a:srgbClr val="0070C0"/>
                </a:solidFill>
              </a:rPr>
              <a:t>0</a:t>
            </a:r>
            <a:r>
              <a:rPr lang="en-US" b="1" dirty="0">
                <a:solidFill>
                  <a:srgbClr val="0070C0"/>
                </a:solidFill>
              </a:rPr>
              <a:t>: </a:t>
            </a:r>
            <a:r>
              <a:rPr lang="en-US" b="1" i="1" dirty="0">
                <a:solidFill>
                  <a:srgbClr val="0070C0"/>
                </a:solidFill>
              </a:rPr>
              <a:t>μ</a:t>
            </a:r>
            <a:r>
              <a:rPr lang="en-US" b="1" baseline="-50000" dirty="0">
                <a:solidFill>
                  <a:srgbClr val="0070C0"/>
                </a:solidFill>
              </a:rPr>
              <a:t>1 </a:t>
            </a:r>
            <a:r>
              <a:rPr lang="en-US" b="1" dirty="0">
                <a:solidFill>
                  <a:srgbClr val="0070C0"/>
                </a:solidFill>
              </a:rPr>
              <a:t>= </a:t>
            </a:r>
            <a:r>
              <a:rPr lang="en-US" b="1" i="1" dirty="0">
                <a:solidFill>
                  <a:srgbClr val="0070C0"/>
                </a:solidFill>
              </a:rPr>
              <a:t>μ</a:t>
            </a:r>
            <a:r>
              <a:rPr lang="en-US" b="1" baseline="-50000" dirty="0">
                <a:solidFill>
                  <a:srgbClr val="0070C0"/>
                </a:solidFill>
              </a:rPr>
              <a:t>2 </a:t>
            </a:r>
          </a:p>
          <a:p>
            <a:pPr>
              <a:buSzPct val="100000"/>
            </a:pPr>
            <a:r>
              <a:rPr lang="en-US" b="1" i="1" dirty="0">
                <a:solidFill>
                  <a:srgbClr val="0070C0"/>
                </a:solidFill>
              </a:rPr>
              <a:t>H</a:t>
            </a:r>
            <a:r>
              <a:rPr lang="en-US" b="1" baseline="-25000" dirty="0">
                <a:solidFill>
                  <a:srgbClr val="0070C0"/>
                </a:solidFill>
              </a:rPr>
              <a:t>1</a:t>
            </a:r>
            <a:r>
              <a:rPr lang="en-US" b="1" dirty="0">
                <a:solidFill>
                  <a:srgbClr val="0070C0"/>
                </a:solidFill>
              </a:rPr>
              <a:t>: </a:t>
            </a:r>
            <a:r>
              <a:rPr lang="en-US" b="1" i="1" dirty="0">
                <a:solidFill>
                  <a:srgbClr val="0070C0"/>
                </a:solidFill>
              </a:rPr>
              <a:t>μ</a:t>
            </a:r>
            <a:r>
              <a:rPr lang="en-US" b="1" baseline="-50000" dirty="0">
                <a:solidFill>
                  <a:srgbClr val="0070C0"/>
                </a:solidFill>
              </a:rPr>
              <a:t>1 </a:t>
            </a:r>
            <a:r>
              <a:rPr lang="en-US" b="1" dirty="0">
                <a:solidFill>
                  <a:srgbClr val="0070C0"/>
                </a:solidFill>
              </a:rPr>
              <a:t>&gt; </a:t>
            </a:r>
            <a:r>
              <a:rPr lang="en-US" b="1" i="1" dirty="0">
                <a:solidFill>
                  <a:srgbClr val="0070C0"/>
                </a:solidFill>
              </a:rPr>
              <a:t>μ</a:t>
            </a:r>
            <a:r>
              <a:rPr lang="en-US" b="1" baseline="-50000" dirty="0">
                <a:solidFill>
                  <a:srgbClr val="0070C0"/>
                </a:solidFill>
              </a:rPr>
              <a:t>2 </a:t>
            </a:r>
            <a:endParaRPr lang="en-US" b="1" dirty="0">
              <a:solidFill>
                <a:srgbClr val="0070C0"/>
              </a:solidFill>
            </a:endParaRPr>
          </a:p>
          <a:p>
            <a:endParaRPr lang="en-US" dirty="0">
              <a:solidFill>
                <a:srgbClr val="0B0D0F"/>
              </a:solidFill>
            </a:endParaRPr>
          </a:p>
          <a:p>
            <a:r>
              <a:rPr lang="en-US" dirty="0">
                <a:solidFill>
                  <a:srgbClr val="0B0D0F"/>
                </a:solidFill>
              </a:rPr>
              <a:t>b) What is/are the critical value(s)?</a:t>
            </a:r>
          </a:p>
          <a:p>
            <a:endParaRPr lang="en-US" dirty="0">
              <a:solidFill>
                <a:srgbClr val="0B0D0F"/>
              </a:solidFill>
            </a:endParaRPr>
          </a:p>
          <a:p>
            <a:r>
              <a:rPr lang="en-US" b="1" i="1" dirty="0">
                <a:solidFill>
                  <a:srgbClr val="0070C0"/>
                </a:solidFill>
              </a:rPr>
              <a:t>t</a:t>
            </a:r>
            <a:r>
              <a:rPr lang="en-US" b="1" dirty="0">
                <a:solidFill>
                  <a:srgbClr val="0070C0"/>
                </a:solidFill>
              </a:rPr>
              <a:t>* = </a:t>
            </a:r>
            <a:r>
              <a:rPr lang="en-US" b="1" dirty="0" err="1">
                <a:solidFill>
                  <a:srgbClr val="0070C0"/>
                </a:solidFill>
              </a:rPr>
              <a:t>invT</a:t>
            </a:r>
            <a:r>
              <a:rPr lang="en-US" b="1" dirty="0">
                <a:solidFill>
                  <a:srgbClr val="0070C0"/>
                </a:solidFill>
              </a:rPr>
              <a:t>(1 – 0.025, 11) = 2.201</a:t>
            </a:r>
            <a:endParaRPr lang="en-US" b="1" i="1" dirty="0">
              <a:solidFill>
                <a:srgbClr val="0070C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419522337"/>
              </p:ext>
            </p:extLst>
          </p:nvPr>
        </p:nvGraphicFramePr>
        <p:xfrm>
          <a:off x="2667000" y="1447800"/>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en-US" dirty="0"/>
                        <a:t>Do not</a:t>
                      </a:r>
                      <a:r>
                        <a:rPr lang="en-US" baseline="0" dirty="0"/>
                        <a:t> exercise regularly </a:t>
                      </a:r>
                      <a:endParaRPr lang="en-US" dirty="0"/>
                    </a:p>
                  </a:txBody>
                  <a:tcPr/>
                </a:tc>
                <a:tc>
                  <a:txBody>
                    <a:bodyPr/>
                    <a:lstStyle/>
                    <a:p>
                      <a:r>
                        <a:rPr lang="en-US" dirty="0"/>
                        <a:t>Exercise regularly</a:t>
                      </a:r>
                    </a:p>
                  </a:txBody>
                  <a:tcPr/>
                </a:tc>
                <a:extLst>
                  <a:ext uri="{0D108BD9-81ED-4DB2-BD59-A6C34878D82A}">
                    <a16:rowId xmlns="" xmlns:a16="http://schemas.microsoft.com/office/drawing/2014/main" val="10000"/>
                  </a:ext>
                </a:extLst>
              </a:tr>
              <a:tr h="370840">
                <a:tc>
                  <a:txBody>
                    <a:bodyPr/>
                    <a:lstStyle/>
                    <a:p>
                      <a:r>
                        <a:rPr lang="en-US" i="1" dirty="0"/>
                        <a:t>n</a:t>
                      </a:r>
                      <a:r>
                        <a:rPr lang="en-US" i="0" baseline="-25000" dirty="0"/>
                        <a:t>1 </a:t>
                      </a:r>
                      <a:r>
                        <a:rPr lang="en-US" i="1" baseline="0" dirty="0"/>
                        <a:t>= </a:t>
                      </a:r>
                      <a:r>
                        <a:rPr lang="en-US" i="0" baseline="0" dirty="0"/>
                        <a:t>16</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n</a:t>
                      </a:r>
                      <a:r>
                        <a:rPr lang="en-US" i="0" baseline="-25000" dirty="0"/>
                        <a:t>2 </a:t>
                      </a:r>
                      <a:r>
                        <a:rPr lang="en-US" i="1" baseline="0" dirty="0"/>
                        <a:t>= </a:t>
                      </a:r>
                      <a:r>
                        <a:rPr lang="en-US" i="0" baseline="0" dirty="0"/>
                        <a:t>12</a:t>
                      </a:r>
                      <a:endParaRPr lang="en-US" i="1" dirty="0"/>
                    </a:p>
                  </a:txBody>
                  <a:tcPr/>
                </a:tc>
                <a:extLst>
                  <a:ext uri="{0D108BD9-81ED-4DB2-BD59-A6C34878D82A}">
                    <a16:rowId xmlns="" xmlns:a16="http://schemas.microsoft.com/office/drawing/2014/main" val="10001"/>
                  </a:ext>
                </a:extLst>
              </a:tr>
              <a:tr h="370840">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370840">
                <a:tc>
                  <a:txBody>
                    <a:bodyPr/>
                    <a:lstStyle/>
                    <a:p>
                      <a:r>
                        <a:rPr lang="en-US" i="1" dirty="0"/>
                        <a:t>s</a:t>
                      </a:r>
                      <a:r>
                        <a:rPr lang="en-US" baseline="-25000" dirty="0"/>
                        <a:t>1</a:t>
                      </a:r>
                      <a:r>
                        <a:rPr lang="en-US" baseline="0" dirty="0"/>
                        <a:t> = 10.9 beats/min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s</a:t>
                      </a:r>
                      <a:r>
                        <a:rPr lang="en-US" baseline="-25000" dirty="0"/>
                        <a:t>2</a:t>
                      </a:r>
                      <a:r>
                        <a:rPr lang="en-US" baseline="0" dirty="0"/>
                        <a:t> = 8.2 beats/min</a:t>
                      </a:r>
                      <a:endParaRPr lang="en-US" dirty="0"/>
                    </a:p>
                  </a:txBody>
                  <a:tcPr/>
                </a:tc>
                <a:extLst>
                  <a:ext uri="{0D108BD9-81ED-4DB2-BD59-A6C34878D82A}">
                    <a16:rowId xmlns="" xmlns:a16="http://schemas.microsoft.com/office/drawing/2014/main" val="10003"/>
                  </a:ext>
                </a:extLst>
              </a:tr>
            </a:tbl>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502056359"/>
              </p:ext>
            </p:extLst>
          </p:nvPr>
        </p:nvGraphicFramePr>
        <p:xfrm>
          <a:off x="2722880" y="2260600"/>
          <a:ext cx="1803400" cy="292100"/>
        </p:xfrm>
        <a:graphic>
          <a:graphicData uri="http://schemas.openxmlformats.org/presentationml/2006/ole">
            <mc:AlternateContent xmlns:mc="http://schemas.openxmlformats.org/markup-compatibility/2006">
              <mc:Choice xmlns:v="urn:schemas-microsoft-com:vml" Requires="v">
                <p:oleObj spid="_x0000_s11323" name="Equation" r:id="rId6" imgW="1803240" imgH="291960" progId="Equation.DSMT4">
                  <p:embed/>
                </p:oleObj>
              </mc:Choice>
              <mc:Fallback>
                <p:oleObj name="Equation" r:id="rId6" imgW="1803240" imgH="291960" progId="Equation.DSMT4">
                  <p:embed/>
                  <p:pic>
                    <p:nvPicPr>
                      <p:cNvPr id="0" name=""/>
                      <p:cNvPicPr/>
                      <p:nvPr/>
                    </p:nvPicPr>
                    <p:blipFill>
                      <a:blip r:embed="rId7"/>
                      <a:stretch>
                        <a:fillRect/>
                      </a:stretch>
                    </p:blipFill>
                    <p:spPr>
                      <a:xfrm>
                        <a:off x="2722880" y="2260600"/>
                        <a:ext cx="1803400" cy="292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91765121"/>
              </p:ext>
            </p:extLst>
          </p:nvPr>
        </p:nvGraphicFramePr>
        <p:xfrm>
          <a:off x="5770880" y="2244725"/>
          <a:ext cx="1803400" cy="292100"/>
        </p:xfrm>
        <a:graphic>
          <a:graphicData uri="http://schemas.openxmlformats.org/presentationml/2006/ole">
            <mc:AlternateContent xmlns:mc="http://schemas.openxmlformats.org/markup-compatibility/2006">
              <mc:Choice xmlns:v="urn:schemas-microsoft-com:vml" Requires="v">
                <p:oleObj spid="_x0000_s11324" name="Equation" r:id="rId8" imgW="1803240" imgH="291960" progId="Equation.DSMT4">
                  <p:embed/>
                </p:oleObj>
              </mc:Choice>
              <mc:Fallback>
                <p:oleObj name="Equation" r:id="rId8" imgW="1803240" imgH="291960" progId="Equation.DSMT4">
                  <p:embed/>
                  <p:pic>
                    <p:nvPicPr>
                      <p:cNvPr id="0" name=""/>
                      <p:cNvPicPr>
                        <a:picLocks noChangeAspect="1" noChangeArrowheads="1"/>
                      </p:cNvPicPr>
                      <p:nvPr/>
                    </p:nvPicPr>
                    <p:blipFill>
                      <a:blip r:embed="rId9"/>
                      <a:srcRect/>
                      <a:stretch>
                        <a:fillRect/>
                      </a:stretch>
                    </p:blipFill>
                    <p:spPr bwMode="auto">
                      <a:xfrm>
                        <a:off x="5770880" y="2244725"/>
                        <a:ext cx="1803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12837062"/>
      </p:ext>
    </p:extLst>
  </p:cSld>
  <p:clrMapOvr>
    <a:masterClrMapping/>
  </p:clrMapOvr>
  <mc:AlternateContent xmlns:mc="http://schemas.openxmlformats.org/markup-compatibility/2006">
    <mc:Choice xmlns:p14="http://schemas.microsoft.com/office/powerpoint/2010/main" Requires="p14">
      <p:transition spd="slow" p14:dur="2000" advTm="165489"/>
    </mc:Choice>
    <mc:Fallback>
      <p:transition spd="slow" advTm="16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anim calcmode="lin" valueType="num">
                                      <p:cBhvr additive="base">
                                        <p:cTn id="1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anim calcmode="lin" valueType="num">
                                      <p:cBhvr additive="base">
                                        <p:cTn id="1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15" end="15"/>
                                            </p:txEl>
                                          </p:spTgt>
                                        </p:tgtEl>
                                        <p:attrNameLst>
                                          <p:attrName>style.visibility</p:attrName>
                                        </p:attrNameLst>
                                      </p:cBhvr>
                                      <p:to>
                                        <p:strVal val="visible"/>
                                      </p:to>
                                    </p:set>
                                    <p:animEffect transition="in" filter="barn(inVertical)">
                                      <p:cBhvr>
                                        <p:cTn id="21"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962" y="200177"/>
            <a:ext cx="8797636" cy="65051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83335" y="309092"/>
            <a:ext cx="8422783" cy="5509200"/>
          </a:xfrm>
          <a:prstGeom prst="rect">
            <a:avLst/>
          </a:prstGeom>
        </p:spPr>
        <p:txBody>
          <a:bodyPr wrap="square">
            <a:spAutoFit/>
          </a:bodyPr>
          <a:lstStyle/>
          <a:p>
            <a:r>
              <a:rPr lang="en-US" sz="2200" dirty="0">
                <a:solidFill>
                  <a:prstClr val="black"/>
                </a:solidFill>
              </a:rPr>
              <a:t>c) Calculate the test statistic.</a:t>
            </a: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endParaRPr lang="en-US" sz="2200" dirty="0" smtClean="0">
              <a:solidFill>
                <a:prstClr val="black"/>
              </a:solidFill>
            </a:endParaRPr>
          </a:p>
          <a:p>
            <a:endParaRPr lang="en-US" sz="2200" dirty="0">
              <a:solidFill>
                <a:prstClr val="black"/>
              </a:solidFill>
            </a:endParaRPr>
          </a:p>
          <a:p>
            <a:r>
              <a:rPr lang="en-US" sz="2200" dirty="0">
                <a:solidFill>
                  <a:prstClr val="black"/>
                </a:solidFill>
              </a:rPr>
              <a:t>d) What is the </a:t>
            </a:r>
            <a:r>
              <a:rPr lang="en-US" sz="2200" i="1" dirty="0">
                <a:solidFill>
                  <a:prstClr val="black"/>
                </a:solidFill>
              </a:rPr>
              <a:t>P</a:t>
            </a:r>
            <a:r>
              <a:rPr lang="en-US" sz="2200" dirty="0">
                <a:solidFill>
                  <a:prstClr val="black"/>
                </a:solidFill>
              </a:rPr>
              <a:t>-value?</a:t>
            </a:r>
          </a:p>
          <a:p>
            <a:endParaRPr lang="en-US" sz="2200" b="1" dirty="0">
              <a:solidFill>
                <a:srgbClr val="0070C0"/>
              </a:solidFill>
            </a:endParaRPr>
          </a:p>
          <a:p>
            <a:r>
              <a:rPr lang="en-US" sz="2200" b="1" i="1" dirty="0" smtClean="0">
                <a:solidFill>
                  <a:srgbClr val="0070C0"/>
                </a:solidFill>
              </a:rPr>
              <a:t>P</a:t>
            </a:r>
            <a:r>
              <a:rPr lang="en-US" sz="2200" b="1" dirty="0" smtClean="0">
                <a:solidFill>
                  <a:srgbClr val="0070C0"/>
                </a:solidFill>
              </a:rPr>
              <a:t>-value = </a:t>
            </a:r>
            <a:r>
              <a:rPr lang="en-US" sz="2200" b="1" dirty="0" err="1" smtClean="0">
                <a:solidFill>
                  <a:srgbClr val="0070C0"/>
                </a:solidFill>
              </a:rPr>
              <a:t>tcdf</a:t>
            </a:r>
            <a:r>
              <a:rPr lang="en-US" sz="2200" b="1" dirty="0" smtClean="0">
                <a:solidFill>
                  <a:srgbClr val="0070C0"/>
                </a:solidFill>
              </a:rPr>
              <a:t> (1.4683, 9999</a:t>
            </a:r>
            <a:r>
              <a:rPr lang="en-US" sz="2200" b="1" dirty="0">
                <a:solidFill>
                  <a:srgbClr val="0070C0"/>
                </a:solidFill>
              </a:rPr>
              <a:t>, </a:t>
            </a:r>
            <a:r>
              <a:rPr lang="en-US" sz="2200" b="1" dirty="0" smtClean="0">
                <a:solidFill>
                  <a:srgbClr val="0070C0"/>
                </a:solidFill>
              </a:rPr>
              <a:t>11)  </a:t>
            </a:r>
            <a:r>
              <a:rPr lang="en-US" sz="2200" b="1" dirty="0">
                <a:solidFill>
                  <a:srgbClr val="0070C0"/>
                </a:solidFill>
              </a:rPr>
              <a:t>= </a:t>
            </a:r>
            <a:r>
              <a:rPr lang="en-US" sz="2200" b="1" dirty="0" smtClean="0">
                <a:solidFill>
                  <a:srgbClr val="0070C0"/>
                </a:solidFill>
              </a:rPr>
              <a:t>0.085 &gt; 0.05</a:t>
            </a:r>
            <a:endParaRPr lang="en-US" sz="2200" b="1" i="1" dirty="0">
              <a:solidFill>
                <a:srgbClr val="0070C0"/>
              </a:solidFill>
            </a:endParaRPr>
          </a:p>
          <a:p>
            <a:r>
              <a:rPr lang="en-US" sz="2200" b="1" dirty="0">
                <a:solidFill>
                  <a:srgbClr val="0070C0"/>
                </a:solidFill>
              </a:rPr>
              <a:t>Fail to reject </a:t>
            </a:r>
            <a:r>
              <a:rPr lang="en-US" sz="2200" b="1" i="1" dirty="0">
                <a:solidFill>
                  <a:srgbClr val="0070C0"/>
                </a:solidFill>
              </a:rPr>
              <a:t>H</a:t>
            </a:r>
            <a:r>
              <a:rPr lang="en-US" sz="2200" b="1" baseline="-25000" dirty="0">
                <a:solidFill>
                  <a:srgbClr val="0070C0"/>
                </a:solidFill>
              </a:rPr>
              <a:t>0</a:t>
            </a:r>
            <a:r>
              <a:rPr lang="en-US" sz="2200" b="1" dirty="0">
                <a:solidFill>
                  <a:srgbClr val="0070C0"/>
                </a:solidFill>
              </a:rPr>
              <a:t>.</a:t>
            </a:r>
          </a:p>
          <a:p>
            <a:endParaRPr lang="en-US" sz="2200" dirty="0">
              <a:solidFill>
                <a:prstClr val="black"/>
              </a:solidFill>
            </a:endParaRPr>
          </a:p>
          <a:p>
            <a:r>
              <a:rPr lang="en-US" sz="2200" dirty="0">
                <a:solidFill>
                  <a:prstClr val="black"/>
                </a:solidFill>
              </a:rPr>
              <a:t>e) What is the conclusion?  </a:t>
            </a:r>
          </a:p>
          <a:p>
            <a:endParaRPr lang="en-US" sz="2200" dirty="0" smtClean="0">
              <a:solidFill>
                <a:srgbClr val="FF0000"/>
              </a:solidFill>
            </a:endParaRPr>
          </a:p>
          <a:p>
            <a:r>
              <a:rPr lang="en-US" sz="2200" b="1" dirty="0" smtClean="0">
                <a:solidFill>
                  <a:srgbClr val="0070C0"/>
                </a:solidFill>
              </a:rPr>
              <a:t>There </a:t>
            </a:r>
            <a:r>
              <a:rPr lang="en-US" sz="2200" b="1" dirty="0">
                <a:solidFill>
                  <a:srgbClr val="0070C0"/>
                </a:solidFill>
              </a:rPr>
              <a:t>is not </a:t>
            </a:r>
            <a:r>
              <a:rPr lang="en-US" sz="2200" b="1" dirty="0" smtClean="0">
                <a:solidFill>
                  <a:srgbClr val="0070C0"/>
                </a:solidFill>
              </a:rPr>
              <a:t>sufficient evidence </a:t>
            </a:r>
            <a:r>
              <a:rPr lang="en-US" sz="2200" b="1" dirty="0">
                <a:solidFill>
                  <a:srgbClr val="0070C0"/>
                </a:solidFill>
              </a:rPr>
              <a:t>to </a:t>
            </a:r>
            <a:r>
              <a:rPr lang="en-US" sz="2200" b="1" dirty="0" smtClean="0">
                <a:solidFill>
                  <a:srgbClr val="0070C0"/>
                </a:solidFill>
              </a:rPr>
              <a:t>support the claim that </a:t>
            </a:r>
            <a:r>
              <a:rPr lang="en-US" sz="2200" b="1" dirty="0">
                <a:solidFill>
                  <a:srgbClr val="0070C0"/>
                </a:solidFill>
              </a:rPr>
              <a:t>the mean resting pulse rate of people who do not exercise regularly is larger than the mean resting pulse rate of people who exercise regularly. </a:t>
            </a:r>
          </a:p>
        </p:txBody>
      </p:sp>
      <p:graphicFrame>
        <p:nvGraphicFramePr>
          <p:cNvPr id="6" name="Object 5"/>
          <p:cNvGraphicFramePr>
            <a:graphicFrameLocks noChangeAspect="1"/>
          </p:cNvGraphicFramePr>
          <p:nvPr>
            <p:extLst>
              <p:ext uri="{D42A27DB-BD31-4B8C-83A1-F6EECF244321}">
                <p14:modId xmlns:p14="http://schemas.microsoft.com/office/powerpoint/2010/main" val="2571005832"/>
              </p:ext>
            </p:extLst>
          </p:nvPr>
        </p:nvGraphicFramePr>
        <p:xfrm>
          <a:off x="906463" y="882650"/>
          <a:ext cx="3248025" cy="1220788"/>
        </p:xfrm>
        <a:graphic>
          <a:graphicData uri="http://schemas.openxmlformats.org/presentationml/2006/ole">
            <mc:AlternateContent xmlns:mc="http://schemas.openxmlformats.org/markup-compatibility/2006">
              <mc:Choice xmlns:v="urn:schemas-microsoft-com:vml" Requires="v">
                <p:oleObj spid="_x0000_s10270" name="Equation" r:id="rId6" imgW="2768400" imgH="1041120" progId="Equation.DSMT4">
                  <p:embed/>
                </p:oleObj>
              </mc:Choice>
              <mc:Fallback>
                <p:oleObj name="Equation" r:id="rId6" imgW="2768400" imgH="1041120" progId="Equation.DSMT4">
                  <p:embed/>
                  <p:pic>
                    <p:nvPicPr>
                      <p:cNvPr id="0" name="Object 6"/>
                      <p:cNvPicPr>
                        <a:picLocks noChangeAspect="1" noChangeArrowheads="1"/>
                      </p:cNvPicPr>
                      <p:nvPr/>
                    </p:nvPicPr>
                    <p:blipFill>
                      <a:blip r:embed="rId7"/>
                      <a:srcRect/>
                      <a:stretch>
                        <a:fillRect/>
                      </a:stretch>
                    </p:blipFill>
                    <p:spPr bwMode="auto">
                      <a:xfrm>
                        <a:off x="906463" y="882650"/>
                        <a:ext cx="3248025" cy="1220788"/>
                      </a:xfrm>
                      <a:prstGeom prst="rect">
                        <a:avLst/>
                      </a:prstGeom>
                      <a:noFill/>
                      <a:ln>
                        <a:noFill/>
                      </a:ln>
                    </p:spPr>
                  </p:pic>
                </p:oleObj>
              </mc:Fallback>
            </mc:AlternateContent>
          </a:graphicData>
        </a:graphic>
      </p:graphicFrame>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69428184"/>
      </p:ext>
    </p:extLst>
  </p:cSld>
  <p:clrMapOvr>
    <a:masterClrMapping/>
  </p:clrMapOvr>
  <mc:AlternateContent xmlns:mc="http://schemas.openxmlformats.org/markup-compatibility/2006">
    <mc:Choice xmlns:p14="http://schemas.microsoft.com/office/powerpoint/2010/main" Requires="p14">
      <p:transition spd="slow" p14:dur="2000" advTm="76981"/>
    </mc:Choice>
    <mc:Fallback>
      <p:transition spd="slow" advTm="76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 calcmode="lin" valueType="num">
                                      <p:cBhvr additive="base">
                                        <p:cTn id="1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 calcmode="lin" valueType="num">
                                      <p:cBhvr additive="base">
                                        <p:cTn id="22"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13" end="13"/>
                                            </p:txEl>
                                          </p:spTgt>
                                        </p:tgtEl>
                                        <p:attrNameLst>
                                          <p:attrName>style.visibility</p:attrName>
                                        </p:attrNameLst>
                                      </p:cBhvr>
                                      <p:to>
                                        <p:strVal val="visible"/>
                                      </p:to>
                                    </p:set>
                                    <p:anim calcmode="lin" valueType="num">
                                      <p:cBhvr additive="base">
                                        <p:cTn id="28"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381000"/>
            <a:ext cx="7772400" cy="752475"/>
          </a:xfrm>
          <a:prstGeom prst="rect">
            <a:avLst/>
          </a:prstGeom>
          <a:noFill/>
        </p:spPr>
        <p:txBody>
          <a:bodyPr vert="horz" lIns="90488" tIns="44450" rIns="90488" bIns="4445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4900" b="0" i="0" u="none" strike="noStrike" kern="1200" cap="none" spc="0" normalizeH="0" baseline="0" noProof="0" smtClean="0">
                <a:ln>
                  <a:noFill/>
                </a:ln>
                <a:solidFill>
                  <a:srgbClr val="2F5897"/>
                </a:solidFill>
                <a:effectLst>
                  <a:outerShdw blurRad="63500" dist="38100" dir="5400000" algn="t" rotWithShape="0">
                    <a:prstClr val="black">
                      <a:alpha val="25000"/>
                    </a:prstClr>
                  </a:outerShdw>
                </a:effectLst>
                <a:uLnTx/>
                <a:uFillTx/>
                <a:latin typeface="Times New Roman"/>
                <a:ea typeface="+mj-ea"/>
                <a:cs typeface="+mj-cs"/>
              </a:rPr>
              <a:t>Definitions</a:t>
            </a:r>
            <a:endParaRPr kumimoji="0" lang="en-US" sz="4900" b="0" i="0"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a:ea typeface="+mj-ea"/>
              <a:cs typeface="+mj-cs"/>
            </a:endParaRPr>
          </a:p>
        </p:txBody>
      </p:sp>
      <p:sp>
        <p:nvSpPr>
          <p:cNvPr id="3" name="Rectangle 3"/>
          <p:cNvSpPr txBox="1">
            <a:spLocks noChangeArrowheads="1"/>
          </p:cNvSpPr>
          <p:nvPr/>
        </p:nvSpPr>
        <p:spPr bwMode="auto">
          <a:xfrm>
            <a:off x="222250" y="1181100"/>
            <a:ext cx="8540750" cy="4914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0488" tIns="44450" rIns="90488" bIns="4445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3000" b="1" i="0" u="none" strike="noStrike" kern="1200" cap="none" spc="0" normalizeH="0" baseline="0" noProof="0" smtClean="0">
                <a:ln>
                  <a:noFill/>
                </a:ln>
                <a:solidFill>
                  <a:sysClr val="windowText" lastClr="000000">
                    <a:lumMod val="50000"/>
                    <a:lumOff val="50000"/>
                  </a:sysClr>
                </a:solidFill>
                <a:effectLst/>
                <a:uLnTx/>
                <a:uFillTx/>
                <a:latin typeface="Times New Roman"/>
                <a:ea typeface="+mn-ea"/>
                <a:cs typeface="+mn-cs"/>
              </a:rPr>
              <a:t>	Two samples are </a:t>
            </a:r>
            <a:r>
              <a:rPr kumimoji="0" lang="en-US" sz="3000" b="1" i="0" u="sng" strike="noStrike" kern="1200" cap="none" spc="0" normalizeH="0" baseline="0" noProof="0" smtClean="0">
                <a:ln>
                  <a:noFill/>
                </a:ln>
                <a:solidFill>
                  <a:srgbClr val="FF0000"/>
                </a:solidFill>
                <a:effectLst/>
                <a:uLnTx/>
                <a:uFillTx/>
                <a:latin typeface="Times New Roman"/>
                <a:ea typeface="+mn-ea"/>
                <a:cs typeface="+mn-cs"/>
              </a:rPr>
              <a:t>independent</a:t>
            </a:r>
            <a:r>
              <a:rPr kumimoji="0" lang="en-US" sz="3000" b="1" i="0" u="none" strike="noStrike" kern="1200" cap="none" spc="0" normalizeH="0" baseline="0" noProof="0" smtClean="0">
                <a:ln>
                  <a:noFill/>
                </a:ln>
                <a:solidFill>
                  <a:sysClr val="windowText" lastClr="000000">
                    <a:lumMod val="50000"/>
                    <a:lumOff val="50000"/>
                  </a:sysClr>
                </a:solidFill>
                <a:effectLst/>
                <a:uLnTx/>
                <a:uFillTx/>
                <a:latin typeface="Times New Roman"/>
                <a:ea typeface="+mn-ea"/>
                <a:cs typeface="+mn-cs"/>
              </a:rPr>
              <a:t> if the sample values selected from one population are not related to or somehow paired or matched with the sample values from the other population.  </a:t>
            </a:r>
          </a:p>
          <a:p>
            <a:pPr marL="342900" marR="0" lvl="0" indent="-342900" algn="l" defTabSz="914400" rtl="0" eaLnBrk="1" fontAlgn="auto" latinLnBrk="0" hangingPunct="1">
              <a:lnSpc>
                <a:spcPct val="90000"/>
              </a:lnSpc>
              <a:spcBef>
                <a:spcPct val="47000"/>
              </a:spcBef>
              <a:spcAft>
                <a:spcPts val="0"/>
              </a:spcAft>
              <a:buClrTx/>
              <a:buSzTx/>
              <a:buFontTx/>
              <a:buNone/>
              <a:tabLst/>
              <a:defRPr/>
            </a:pPr>
            <a:r>
              <a:rPr kumimoji="0" lang="en-US" sz="3000" b="1" i="0" u="none" strike="noStrike" kern="1200" cap="none" spc="0" normalizeH="0" baseline="0" noProof="0" smtClean="0">
                <a:ln>
                  <a:noFill/>
                </a:ln>
                <a:solidFill>
                  <a:sysClr val="windowText" lastClr="000000">
                    <a:lumMod val="50000"/>
                    <a:lumOff val="50000"/>
                  </a:sysClr>
                </a:solidFill>
                <a:effectLst/>
                <a:uLnTx/>
                <a:uFillTx/>
                <a:latin typeface="Times New Roman"/>
                <a:ea typeface="+mn-ea"/>
                <a:cs typeface="+mn-cs"/>
              </a:rPr>
              <a:t>	Two samples are </a:t>
            </a:r>
            <a:r>
              <a:rPr kumimoji="0" lang="en-US" sz="3000" b="1" i="0" u="sng" strike="noStrike" kern="1200" cap="none" spc="0" normalizeH="0" baseline="0" noProof="0" smtClean="0">
                <a:ln>
                  <a:noFill/>
                </a:ln>
                <a:solidFill>
                  <a:srgbClr val="FF0000"/>
                </a:solidFill>
                <a:effectLst/>
                <a:uLnTx/>
                <a:uFillTx/>
                <a:latin typeface="Times New Roman"/>
                <a:ea typeface="+mn-ea"/>
                <a:cs typeface="+mn-cs"/>
              </a:rPr>
              <a:t>dependent</a:t>
            </a:r>
            <a:r>
              <a:rPr kumimoji="0" lang="en-US" sz="3000" b="1" i="0" u="none" strike="noStrike" kern="1200" cap="none" spc="0" normalizeH="0" baseline="0" noProof="0" smtClean="0">
                <a:ln>
                  <a:noFill/>
                </a:ln>
                <a:solidFill>
                  <a:sysClr val="windowText" lastClr="000000">
                    <a:lumMod val="50000"/>
                    <a:lumOff val="50000"/>
                  </a:sysClr>
                </a:solidFill>
                <a:effectLst/>
                <a:uLnTx/>
                <a:uFillTx/>
                <a:latin typeface="Times New Roman"/>
                <a:ea typeface="+mn-ea"/>
                <a:cs typeface="+mn-cs"/>
              </a:rPr>
              <a:t> if the sample values are </a:t>
            </a:r>
            <a:r>
              <a:rPr kumimoji="0" lang="en-US" sz="3000" b="1" i="1" u="none" strike="noStrike" kern="1200" cap="none" spc="0" normalizeH="0" baseline="0" noProof="0" smtClean="0">
                <a:ln>
                  <a:noFill/>
                </a:ln>
                <a:solidFill>
                  <a:sysClr val="windowText" lastClr="000000">
                    <a:lumMod val="50000"/>
                    <a:lumOff val="50000"/>
                  </a:sysClr>
                </a:solidFill>
                <a:effectLst/>
                <a:uLnTx/>
                <a:uFillTx/>
                <a:latin typeface="Times New Roman"/>
                <a:ea typeface="+mn-ea"/>
                <a:cs typeface="+mn-cs"/>
              </a:rPr>
              <a:t>paired</a:t>
            </a:r>
            <a:r>
              <a:rPr kumimoji="0" lang="en-US" sz="3000" b="1" i="0" u="none" strike="noStrike" kern="1200" cap="none" spc="0" normalizeH="0" baseline="0" noProof="0" smtClean="0">
                <a:ln>
                  <a:noFill/>
                </a:ln>
                <a:solidFill>
                  <a:sysClr val="windowText" lastClr="000000">
                    <a:lumMod val="50000"/>
                    <a:lumOff val="50000"/>
                  </a:sysClr>
                </a:solidFill>
                <a:effectLst/>
                <a:uLnTx/>
                <a:uFillTx/>
                <a:latin typeface="Times New Roman"/>
                <a:ea typeface="+mn-ea"/>
                <a:cs typeface="+mn-cs"/>
              </a:rPr>
              <a:t>. (That is, each pair of sample values consists of two measurements from the same subject (such as before/after data), or each pair of sample values consists of matched pairs (such as husband/wife data), where the matching is based on some inherent relationship.)</a:t>
            </a:r>
            <a:endParaRPr kumimoji="0" lang="en-US" sz="3000" b="1" i="0" u="none" strike="noStrike" kern="1200" cap="none" spc="0" normalizeH="0" baseline="0" noProof="0" dirty="0">
              <a:ln>
                <a:noFill/>
              </a:ln>
              <a:solidFill>
                <a:sysClr val="windowText" lastClr="000000">
                  <a:lumMod val="50000"/>
                  <a:lumOff val="50000"/>
                </a:sysClr>
              </a:solidFill>
              <a:effectLst/>
              <a:uLnTx/>
              <a:uFillTx/>
              <a:latin typeface="Times New Roman"/>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4120140"/>
      </p:ext>
    </p:extLst>
  </p:cSld>
  <p:clrMapOvr>
    <a:masterClrMapping/>
  </p:clrMapOvr>
  <mc:AlternateContent xmlns:mc="http://schemas.openxmlformats.org/markup-compatibility/2006">
    <mc:Choice xmlns:p14="http://schemas.microsoft.com/office/powerpoint/2010/main" Requires="p14">
      <p:transition spd="slow" p14:dur="2000" advTm="88280"/>
    </mc:Choice>
    <mc:Fallback>
      <p:transition spd="slow" advTm="88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2920" y="30480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Examples</a:t>
            </a:r>
            <a:endParaRPr lang="en-US" dirty="0"/>
          </a:p>
        </p:txBody>
      </p:sp>
      <p:sp>
        <p:nvSpPr>
          <p:cNvPr id="3" name="Content Placeholder 2"/>
          <p:cNvSpPr txBox="1">
            <a:spLocks/>
          </p:cNvSpPr>
          <p:nvPr/>
        </p:nvSpPr>
        <p:spPr>
          <a:xfrm>
            <a:off x="502920" y="1143000"/>
            <a:ext cx="8183880" cy="4187952"/>
          </a:xfrm>
          <a:prstGeom prst="rect">
            <a:avLst/>
          </a:prstGeom>
        </p:spPr>
        <p:txBody>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buNone/>
            </a:pPr>
            <a:r>
              <a:rPr lang="en-US" b="1" dirty="0" smtClean="0"/>
              <a:t>Independent or Dependent?</a:t>
            </a:r>
          </a:p>
          <a:p>
            <a:pPr>
              <a:buFont typeface="Wingdings" panose="05000000000000000000" pitchFamily="2" charset="2"/>
              <a:buChar char="v"/>
            </a:pPr>
            <a:endParaRPr lang="en-US" dirty="0" smtClean="0"/>
          </a:p>
          <a:p>
            <a:pPr lvl="1">
              <a:buFont typeface="Wingdings" panose="05000000000000000000" pitchFamily="2" charset="2"/>
              <a:buChar char="v"/>
            </a:pPr>
            <a:r>
              <a:rPr lang="en-US" dirty="0" smtClean="0"/>
              <a:t>210 randomly selected men, 186 randomly select women</a:t>
            </a:r>
          </a:p>
          <a:p>
            <a:pPr lvl="1">
              <a:buFont typeface="Wingdings" panose="05000000000000000000" pitchFamily="2" charset="2"/>
              <a:buChar char="v"/>
            </a:pPr>
            <a:endParaRPr lang="en-US" dirty="0" smtClean="0"/>
          </a:p>
          <a:p>
            <a:pPr lvl="1">
              <a:buFont typeface="Wingdings" panose="05000000000000000000" pitchFamily="2" charset="2"/>
              <a:buChar char="v"/>
            </a:pPr>
            <a:endParaRPr lang="en-US" dirty="0" smtClean="0"/>
          </a:p>
          <a:p>
            <a:pPr lvl="1">
              <a:buFont typeface="Wingdings" panose="05000000000000000000" pitchFamily="2" charset="2"/>
              <a:buChar char="v"/>
            </a:pPr>
            <a:r>
              <a:rPr lang="en-US" dirty="0" smtClean="0"/>
              <a:t>67 students’ weights in September, the same 67 students’ weights in April</a:t>
            </a:r>
          </a:p>
          <a:p>
            <a:pPr marL="800100" lvl="1" indent="-342900">
              <a:buFont typeface="Wingdings" panose="05000000000000000000" pitchFamily="2" charset="2"/>
              <a:buChar char="v"/>
            </a:pP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4466687"/>
      </p:ext>
    </p:extLst>
  </p:cSld>
  <p:clrMapOvr>
    <a:masterClrMapping/>
  </p:clrMapOvr>
  <mc:AlternateContent xmlns:mc="http://schemas.openxmlformats.org/markup-compatibility/2006">
    <mc:Choice xmlns:p14="http://schemas.microsoft.com/office/powerpoint/2010/main" Requires="p14">
      <p:transition spd="slow" p14:dur="2000" advTm="71645"/>
    </mc:Choice>
    <mc:Fallback>
      <p:transition spd="slow" advTm="7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5780" y="304800"/>
            <a:ext cx="8183880" cy="1051560"/>
          </a:xfrm>
          <a:prstGeom prst="rect">
            <a:avLst/>
          </a:prstGeom>
        </p:spPr>
        <p:txBody>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r>
              <a:rPr lang="en-US" dirty="0" smtClean="0"/>
              <a:t>What’s today’s goal?</a:t>
            </a:r>
            <a:endParaRPr lang="en-US" dirty="0"/>
          </a:p>
        </p:txBody>
      </p:sp>
      <p:sp>
        <p:nvSpPr>
          <p:cNvPr id="3" name="Content Placeholder 2"/>
          <p:cNvSpPr txBox="1">
            <a:spLocks/>
          </p:cNvSpPr>
          <p:nvPr/>
        </p:nvSpPr>
        <p:spPr>
          <a:xfrm>
            <a:off x="475780" y="1219200"/>
            <a:ext cx="8183880" cy="4953000"/>
          </a:xfrm>
          <a:prstGeom prst="rect">
            <a:avLst/>
          </a:prstGeom>
        </p:spPr>
        <p:txBody>
          <a:bodyPr>
            <a:normAutofit lnSpcReduction="1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r>
              <a:rPr lang="en-US" dirty="0" smtClean="0"/>
              <a:t>We want to determine if there is a difference between the means from two independent populations. (are they different, same, one bigger, etc.)</a:t>
            </a:r>
          </a:p>
          <a:p>
            <a:endParaRPr lang="en-US" dirty="0" smtClean="0"/>
          </a:p>
          <a:p>
            <a:r>
              <a:rPr lang="en-US" b="1" dirty="0" smtClean="0"/>
              <a:t>Why?</a:t>
            </a:r>
          </a:p>
          <a:p>
            <a:pPr lvl="1">
              <a:buFont typeface="Wingdings" panose="05000000000000000000" pitchFamily="2" charset="2"/>
              <a:buChar char="v"/>
            </a:pPr>
            <a:r>
              <a:rPr lang="en-US" sz="2600" dirty="0" smtClean="0">
                <a:solidFill>
                  <a:srgbClr val="7030A0"/>
                </a:solidFill>
              </a:rPr>
              <a:t>Many practical applications</a:t>
            </a:r>
          </a:p>
          <a:p>
            <a:pPr lvl="2">
              <a:buFont typeface="Wingdings" panose="05000000000000000000" pitchFamily="2" charset="2"/>
              <a:buChar char="Ø"/>
            </a:pPr>
            <a:r>
              <a:rPr lang="en-US" sz="2600" dirty="0" smtClean="0"/>
              <a:t>Is a drug working?</a:t>
            </a:r>
          </a:p>
          <a:p>
            <a:pPr lvl="2">
              <a:buFont typeface="Wingdings" panose="05000000000000000000" pitchFamily="2" charset="2"/>
              <a:buChar char="Ø"/>
            </a:pPr>
            <a:r>
              <a:rPr lang="en-US" sz="2600" dirty="0" smtClean="0"/>
              <a:t>Do different genders, races, ages, etc. require different amounts of something?</a:t>
            </a:r>
          </a:p>
          <a:p>
            <a:pPr lvl="1">
              <a:buFont typeface="Wingdings" panose="05000000000000000000" pitchFamily="2" charset="2"/>
              <a:buChar char="v"/>
            </a:pPr>
            <a:r>
              <a:rPr lang="en-US" sz="2600" dirty="0" smtClean="0">
                <a:solidFill>
                  <a:srgbClr val="0070C0"/>
                </a:solidFill>
              </a:rPr>
              <a:t>Simple analyses of differences for the sake of comparison</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1887932"/>
      </p:ext>
    </p:extLst>
  </p:cSld>
  <p:clrMapOvr>
    <a:masterClrMapping/>
  </p:clrMapOvr>
  <mc:AlternateContent xmlns:mc="http://schemas.openxmlformats.org/markup-compatibility/2006">
    <mc:Choice xmlns:p14="http://schemas.microsoft.com/office/powerpoint/2010/main" Requires="p14">
      <p:transition spd="slow" p14:dur="2000" advTm="60011"/>
    </mc:Choice>
    <mc:Fallback>
      <p:transition spd="slow" advTm="60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1" name="Rectangle 4"/>
          <p:cNvSpPr>
            <a:spLocks noChangeArrowheads="1"/>
          </p:cNvSpPr>
          <p:nvPr/>
        </p:nvSpPr>
        <p:spPr bwMode="auto">
          <a:xfrm>
            <a:off x="228601" y="1828800"/>
            <a:ext cx="8686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defRPr sz="2400">
                <a:solidFill>
                  <a:schemeClr val="tx1"/>
                </a:solidFill>
                <a:latin typeface="Times New Roman" pitchFamily="1" charset="0"/>
              </a:defRPr>
            </a:lvl1pPr>
            <a:lvl2pPr marL="742950" indent="-285750">
              <a:defRPr sz="2400">
                <a:solidFill>
                  <a:schemeClr val="tx1"/>
                </a:solidFill>
                <a:latin typeface="Times New Roman" pitchFamily="1" charset="0"/>
              </a:defRPr>
            </a:lvl2pPr>
            <a:lvl3pPr marL="1143000" indent="-228600">
              <a:defRPr sz="2400">
                <a:solidFill>
                  <a:schemeClr val="tx1"/>
                </a:solidFill>
                <a:latin typeface="Times New Roman" pitchFamily="1" charset="0"/>
              </a:defRPr>
            </a:lvl3pPr>
            <a:lvl4pPr marL="1600200" indent="-228600">
              <a:defRPr sz="2400">
                <a:solidFill>
                  <a:schemeClr val="tx1"/>
                </a:solidFill>
                <a:latin typeface="Times New Roman" pitchFamily="1" charset="0"/>
              </a:defRPr>
            </a:lvl4pPr>
            <a:lvl5pPr marL="2057400" indent="-228600">
              <a:defRPr sz="2400">
                <a:solidFill>
                  <a:schemeClr val="tx1"/>
                </a:solidFill>
                <a:latin typeface="Times New Roman" pitchFamily="1" charset="0"/>
              </a:defRPr>
            </a:lvl5pPr>
            <a:lvl6pPr marL="2514600" indent="-228600" eaLnBrk="0" fontAlgn="base" hangingPunct="0">
              <a:spcBef>
                <a:spcPct val="0"/>
              </a:spcBef>
              <a:spcAft>
                <a:spcPct val="0"/>
              </a:spcAft>
              <a:defRPr sz="2400">
                <a:solidFill>
                  <a:schemeClr val="tx1"/>
                </a:solidFill>
                <a:latin typeface="Times New Roman" pitchFamily="1" charset="0"/>
              </a:defRPr>
            </a:lvl6pPr>
            <a:lvl7pPr marL="2971800" indent="-228600" eaLnBrk="0" fontAlgn="base" hangingPunct="0">
              <a:spcBef>
                <a:spcPct val="0"/>
              </a:spcBef>
              <a:spcAft>
                <a:spcPct val="0"/>
              </a:spcAft>
              <a:defRPr sz="2400">
                <a:solidFill>
                  <a:schemeClr val="tx1"/>
                </a:solidFill>
                <a:latin typeface="Times New Roman" pitchFamily="1" charset="0"/>
              </a:defRPr>
            </a:lvl7pPr>
            <a:lvl8pPr marL="3429000" indent="-228600" eaLnBrk="0" fontAlgn="base" hangingPunct="0">
              <a:spcBef>
                <a:spcPct val="0"/>
              </a:spcBef>
              <a:spcAft>
                <a:spcPct val="0"/>
              </a:spcAft>
              <a:defRPr sz="2400">
                <a:solidFill>
                  <a:schemeClr val="tx1"/>
                </a:solidFill>
                <a:latin typeface="Times New Roman" pitchFamily="1" charset="0"/>
              </a:defRPr>
            </a:lvl8pPr>
            <a:lvl9pPr marL="3886200" indent="-228600" eaLnBrk="0" fontAlgn="base" hangingPunct="0">
              <a:spcBef>
                <a:spcPct val="0"/>
              </a:spcBef>
              <a:spcAft>
                <a:spcPct val="0"/>
              </a:spcAft>
              <a:defRPr sz="2400">
                <a:solidFill>
                  <a:schemeClr val="tx1"/>
                </a:solidFill>
                <a:latin typeface="Times New Roman" pitchFamily="1" charset="0"/>
              </a:defRPr>
            </a:lvl9pPr>
          </a:lstStyle>
          <a:p>
            <a:pPr algn="ctr"/>
            <a:r>
              <a:rPr lang="en-US" altLang="en-US" sz="4000" b="0" dirty="0" smtClean="0">
                <a:solidFill>
                  <a:srgbClr val="0070C0"/>
                </a:solidFill>
                <a:latin typeface="Arial" charset="0"/>
              </a:rPr>
              <a:t>Independent </a:t>
            </a:r>
            <a:r>
              <a:rPr lang="en-US" altLang="en-US" sz="4000" b="0" dirty="0">
                <a:solidFill>
                  <a:srgbClr val="0070C0"/>
                </a:solidFill>
                <a:latin typeface="Arial" charset="0"/>
              </a:rPr>
              <a:t>Samples with </a:t>
            </a:r>
            <a:r>
              <a:rPr lang="el-GR" altLang="en-US" sz="4000" b="0" i="1" dirty="0">
                <a:solidFill>
                  <a:srgbClr val="0070C0"/>
                </a:solidFill>
                <a:latin typeface="Arial" charset="0"/>
                <a:cs typeface="Arial" charset="0"/>
              </a:rPr>
              <a:t>σ</a:t>
            </a:r>
            <a:r>
              <a:rPr lang="en-US" altLang="en-US" sz="4000" b="0" baseline="-25000" dirty="0">
                <a:solidFill>
                  <a:srgbClr val="0070C0"/>
                </a:solidFill>
                <a:latin typeface="Arial" charset="0"/>
                <a:cs typeface="Arial" charset="0"/>
              </a:rPr>
              <a:t>1</a:t>
            </a:r>
            <a:r>
              <a:rPr lang="en-US" altLang="en-US" sz="4000" b="0" dirty="0">
                <a:solidFill>
                  <a:srgbClr val="0070C0"/>
                </a:solidFill>
                <a:latin typeface="Arial" charset="0"/>
                <a:cs typeface="Arial" charset="0"/>
              </a:rPr>
              <a:t> and </a:t>
            </a:r>
            <a:r>
              <a:rPr lang="el-GR" altLang="en-US" sz="4000" b="0" i="1" dirty="0">
                <a:solidFill>
                  <a:srgbClr val="0070C0"/>
                </a:solidFill>
                <a:latin typeface="Arial" charset="0"/>
                <a:cs typeface="Arial" charset="0"/>
              </a:rPr>
              <a:t>σ</a:t>
            </a:r>
            <a:r>
              <a:rPr lang="en-US" altLang="en-US" sz="4000" b="0" baseline="-25000" dirty="0">
                <a:solidFill>
                  <a:srgbClr val="0070C0"/>
                </a:solidFill>
                <a:latin typeface="Arial" charset="0"/>
                <a:cs typeface="Arial" charset="0"/>
              </a:rPr>
              <a:t>2</a:t>
            </a:r>
            <a:r>
              <a:rPr lang="en-US" altLang="en-US" sz="4000" b="0" dirty="0">
                <a:solidFill>
                  <a:srgbClr val="0070C0"/>
                </a:solidFill>
                <a:latin typeface="Arial" charset="0"/>
                <a:cs typeface="Arial" charset="0"/>
              </a:rPr>
              <a:t> </a:t>
            </a:r>
            <a:r>
              <a:rPr lang="en-US" altLang="en-US" sz="4000" b="0" u="sng" dirty="0">
                <a:solidFill>
                  <a:srgbClr val="FF0000"/>
                </a:solidFill>
                <a:latin typeface="Arial" charset="0"/>
                <a:cs typeface="Arial" charset="0"/>
              </a:rPr>
              <a:t>Unknown</a:t>
            </a:r>
            <a:r>
              <a:rPr lang="en-US" altLang="en-US" sz="4000" b="0" dirty="0">
                <a:solidFill>
                  <a:srgbClr val="0070C0"/>
                </a:solidFill>
                <a:latin typeface="Arial" charset="0"/>
                <a:cs typeface="Arial" charset="0"/>
              </a:rPr>
              <a:t> and </a:t>
            </a:r>
            <a:r>
              <a:rPr lang="en-US" altLang="en-US" sz="4000" b="0" u="sng" dirty="0">
                <a:solidFill>
                  <a:srgbClr val="FF0000"/>
                </a:solidFill>
                <a:latin typeface="Arial" charset="0"/>
                <a:cs typeface="Arial" charset="0"/>
              </a:rPr>
              <a:t>Not Assumed Equal</a:t>
            </a:r>
            <a:r>
              <a:rPr lang="en-US" altLang="en-US" sz="4000" b="0" dirty="0">
                <a:solidFill>
                  <a:srgbClr val="0070C0"/>
                </a:solidFill>
                <a:latin typeface="Arial" charset="0"/>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8945911"/>
      </p:ext>
    </p:extLst>
  </p:cSld>
  <p:clrMapOvr>
    <a:masterClrMapping/>
  </p:clrMapOvr>
  <mc:AlternateContent xmlns:mc="http://schemas.openxmlformats.org/markup-compatibility/2006">
    <mc:Choice xmlns:p14="http://schemas.microsoft.com/office/powerpoint/2010/main" Requires="p14">
      <p:transition spd="slow" p14:dur="2000" advTm="40464"/>
    </mc:Choice>
    <mc:Fallback>
      <p:transition spd="slow" advTm="4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0067" name="Rectangle 2"/>
          <p:cNvSpPr>
            <a:spLocks noGrp="1" noChangeArrowheads="1"/>
          </p:cNvSpPr>
          <p:nvPr>
            <p:ph type="title" idx="4294967295"/>
          </p:nvPr>
        </p:nvSpPr>
        <p:spPr>
          <a:xfrm>
            <a:off x="685800" y="236538"/>
            <a:ext cx="7772400" cy="650875"/>
          </a:xfrm>
          <a:noFill/>
        </p:spPr>
        <p:txBody>
          <a:bodyPr lIns="90488" tIns="44450" rIns="90488" bIns="44450"/>
          <a:lstStyle/>
          <a:p>
            <a:pPr algn="ctr"/>
            <a:r>
              <a:rPr lang="en-US" altLang="en-US" dirty="0">
                <a:solidFill>
                  <a:srgbClr val="00B050"/>
                </a:solidFill>
              </a:rPr>
              <a:t>Notation</a:t>
            </a:r>
          </a:p>
        </p:txBody>
      </p:sp>
      <p:sp>
        <p:nvSpPr>
          <p:cNvPr id="249859" name="Rectangle 3"/>
          <p:cNvSpPr>
            <a:spLocks noGrp="1" noChangeArrowheads="1"/>
          </p:cNvSpPr>
          <p:nvPr>
            <p:ph type="body" idx="4294967295"/>
          </p:nvPr>
        </p:nvSpPr>
        <p:spPr bwMode="auto">
          <a:xfrm>
            <a:off x="628650" y="1339850"/>
            <a:ext cx="8123238" cy="5013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454025" indent="-454025" defTabSz="511175">
              <a:lnSpc>
                <a:spcPct val="90000"/>
              </a:lnSpc>
              <a:spcBef>
                <a:spcPct val="67000"/>
              </a:spcBef>
              <a:buFontTx/>
              <a:buNone/>
            </a:pPr>
            <a:r>
              <a:rPr lang="en-US" altLang="en-US" b="1" i="1" dirty="0">
                <a:latin typeface="Symbol" pitchFamily="1" charset="2"/>
                <a:sym typeface="Symbol" pitchFamily="1" charset="2"/>
              </a:rPr>
              <a:t></a:t>
            </a:r>
            <a:r>
              <a:rPr lang="en-US" altLang="en-US" b="1" baseline="-25000" dirty="0">
                <a:latin typeface="Arial" charset="0"/>
              </a:rPr>
              <a:t>1</a:t>
            </a:r>
            <a:r>
              <a:rPr lang="en-US" altLang="en-US" b="1" dirty="0">
                <a:latin typeface="Arial" charset="0"/>
              </a:rPr>
              <a:t> = population </a:t>
            </a:r>
            <a:r>
              <a:rPr lang="en-US" altLang="en-US" b="1" dirty="0" smtClean="0">
                <a:latin typeface="Arial" charset="0"/>
              </a:rPr>
              <a:t>1 mean</a:t>
            </a:r>
            <a:endParaRPr lang="en-US" altLang="en-US" b="1" dirty="0">
              <a:latin typeface="Arial" charset="0"/>
            </a:endParaRPr>
          </a:p>
          <a:p>
            <a:pPr marL="454025" indent="-454025" defTabSz="511175">
              <a:lnSpc>
                <a:spcPct val="90000"/>
              </a:lnSpc>
              <a:spcBef>
                <a:spcPct val="67000"/>
              </a:spcBef>
              <a:buFontTx/>
              <a:buNone/>
            </a:pPr>
            <a:r>
              <a:rPr lang="el-GR" altLang="en-US" b="1" i="1" dirty="0">
                <a:latin typeface="Arial" charset="0"/>
                <a:cs typeface="Arial" charset="0"/>
              </a:rPr>
              <a:t>σ</a:t>
            </a:r>
            <a:r>
              <a:rPr lang="en-US" altLang="en-US" b="1" baseline="-25000" dirty="0">
                <a:latin typeface="Arial" charset="0"/>
                <a:cs typeface="Arial" charset="0"/>
              </a:rPr>
              <a:t>1</a:t>
            </a:r>
            <a:r>
              <a:rPr lang="en-US" altLang="en-US" b="1" dirty="0">
                <a:latin typeface="Arial" charset="0"/>
                <a:cs typeface="Arial" charset="0"/>
              </a:rPr>
              <a:t> = population </a:t>
            </a:r>
            <a:r>
              <a:rPr lang="en-US" altLang="en-US" b="1" dirty="0" smtClean="0">
                <a:latin typeface="Arial" charset="0"/>
                <a:cs typeface="Arial" charset="0"/>
              </a:rPr>
              <a:t>1 standard </a:t>
            </a:r>
            <a:r>
              <a:rPr lang="en-US" altLang="en-US" b="1" dirty="0">
                <a:latin typeface="Arial" charset="0"/>
                <a:cs typeface="Arial" charset="0"/>
              </a:rPr>
              <a:t>deviation</a:t>
            </a:r>
          </a:p>
          <a:p>
            <a:pPr marL="454025" indent="-454025" defTabSz="511175">
              <a:lnSpc>
                <a:spcPct val="90000"/>
              </a:lnSpc>
              <a:spcBef>
                <a:spcPct val="67000"/>
              </a:spcBef>
              <a:buFontTx/>
              <a:buNone/>
            </a:pPr>
            <a:r>
              <a:rPr lang="en-US" altLang="en-US" b="1" i="1" dirty="0">
                <a:latin typeface="Arial" charset="0"/>
                <a:cs typeface="Arial" charset="0"/>
              </a:rPr>
              <a:t>n</a:t>
            </a:r>
            <a:r>
              <a:rPr lang="en-US" altLang="en-US" b="1" baseline="-25000" dirty="0">
                <a:latin typeface="Arial" charset="0"/>
                <a:cs typeface="Arial" charset="0"/>
              </a:rPr>
              <a:t>1</a:t>
            </a:r>
            <a:r>
              <a:rPr lang="en-US" altLang="en-US" b="1" dirty="0">
                <a:latin typeface="Arial" charset="0"/>
                <a:cs typeface="Arial" charset="0"/>
              </a:rPr>
              <a:t> = size of the first sample</a:t>
            </a:r>
          </a:p>
          <a:p>
            <a:pPr marL="454025" indent="-454025" defTabSz="511175">
              <a:lnSpc>
                <a:spcPct val="90000"/>
              </a:lnSpc>
              <a:spcBef>
                <a:spcPct val="67000"/>
              </a:spcBef>
              <a:buFontTx/>
              <a:buNone/>
            </a:pPr>
            <a:r>
              <a:rPr lang="en-US" altLang="en-US" b="1" dirty="0">
                <a:latin typeface="Arial" charset="0"/>
                <a:cs typeface="Arial" charset="0"/>
              </a:rPr>
              <a:t>    =  </a:t>
            </a:r>
            <a:r>
              <a:rPr lang="en-US" altLang="en-US" b="1" dirty="0" smtClean="0">
                <a:latin typeface="Arial" charset="0"/>
                <a:cs typeface="Arial" charset="0"/>
              </a:rPr>
              <a:t>first sample </a:t>
            </a:r>
            <a:r>
              <a:rPr lang="en-US" altLang="en-US" b="1" dirty="0">
                <a:latin typeface="Arial" charset="0"/>
                <a:cs typeface="Arial" charset="0"/>
              </a:rPr>
              <a:t>mean</a:t>
            </a:r>
          </a:p>
          <a:p>
            <a:pPr marL="454025" indent="-454025" defTabSz="511175">
              <a:lnSpc>
                <a:spcPct val="90000"/>
              </a:lnSpc>
              <a:spcBef>
                <a:spcPct val="67000"/>
              </a:spcBef>
              <a:buFontTx/>
              <a:buNone/>
            </a:pPr>
            <a:r>
              <a:rPr lang="en-US" altLang="en-US" b="1" i="1" dirty="0">
                <a:latin typeface="Arial" charset="0"/>
                <a:cs typeface="Arial" charset="0"/>
              </a:rPr>
              <a:t>s</a:t>
            </a:r>
            <a:r>
              <a:rPr lang="en-US" altLang="en-US" b="1" baseline="-25000" dirty="0">
                <a:latin typeface="Arial" charset="0"/>
                <a:cs typeface="Arial" charset="0"/>
              </a:rPr>
              <a:t>1</a:t>
            </a:r>
            <a:r>
              <a:rPr lang="en-US" altLang="en-US" b="1" dirty="0">
                <a:latin typeface="Arial" charset="0"/>
                <a:cs typeface="Arial" charset="0"/>
              </a:rPr>
              <a:t> = </a:t>
            </a:r>
            <a:r>
              <a:rPr lang="en-US" altLang="en-US" b="1" dirty="0" smtClean="0">
                <a:latin typeface="Arial" charset="0"/>
                <a:cs typeface="Arial" charset="0"/>
              </a:rPr>
              <a:t>first sample </a:t>
            </a:r>
            <a:r>
              <a:rPr lang="en-US" altLang="en-US" b="1" dirty="0">
                <a:latin typeface="Arial" charset="0"/>
                <a:cs typeface="Arial" charset="0"/>
              </a:rPr>
              <a:t>standard deviation</a:t>
            </a:r>
          </a:p>
          <a:p>
            <a:pPr marL="454025" indent="-454025" defTabSz="511175">
              <a:lnSpc>
                <a:spcPct val="90000"/>
              </a:lnSpc>
              <a:spcBef>
                <a:spcPct val="67000"/>
              </a:spcBef>
              <a:buFontTx/>
              <a:buNone/>
            </a:pPr>
            <a:r>
              <a:rPr lang="en-US" altLang="en-US" b="1" dirty="0">
                <a:latin typeface="Arial" charset="0"/>
                <a:cs typeface="Arial" charset="0"/>
              </a:rPr>
              <a:t>Corresponding notations for </a:t>
            </a:r>
            <a:r>
              <a:rPr lang="en-US" altLang="en-US" b="1" i="1" dirty="0">
                <a:latin typeface="Symbol" pitchFamily="1" charset="2"/>
                <a:sym typeface="Symbol" pitchFamily="1" charset="2"/>
              </a:rPr>
              <a:t></a:t>
            </a:r>
            <a:r>
              <a:rPr lang="en-US" altLang="en-US" b="1" baseline="-25000" dirty="0">
                <a:latin typeface="Arial" charset="0"/>
              </a:rPr>
              <a:t>2</a:t>
            </a:r>
            <a:r>
              <a:rPr lang="en-US" altLang="en-US" b="1" dirty="0">
                <a:latin typeface="Arial" charset="0"/>
                <a:cs typeface="Arial" charset="0"/>
              </a:rPr>
              <a:t>, </a:t>
            </a:r>
            <a:r>
              <a:rPr lang="el-GR" altLang="en-US" b="1" i="1" dirty="0">
                <a:latin typeface="Arial" charset="0"/>
                <a:cs typeface="Arial" charset="0"/>
              </a:rPr>
              <a:t>σ</a:t>
            </a:r>
            <a:r>
              <a:rPr lang="en-US" altLang="en-US" b="1" baseline="-25000" dirty="0">
                <a:latin typeface="Arial" charset="0"/>
                <a:cs typeface="Arial" charset="0"/>
              </a:rPr>
              <a:t>2</a:t>
            </a:r>
            <a:r>
              <a:rPr lang="en-US" altLang="en-US" b="1" dirty="0">
                <a:latin typeface="Arial" charset="0"/>
                <a:cs typeface="Arial" charset="0"/>
              </a:rPr>
              <a:t>, </a:t>
            </a:r>
            <a:r>
              <a:rPr lang="en-US" altLang="en-US" b="1" i="1" dirty="0">
                <a:latin typeface="Arial" charset="0"/>
                <a:cs typeface="Arial" charset="0"/>
              </a:rPr>
              <a:t>s</a:t>
            </a:r>
            <a:r>
              <a:rPr lang="en-US" altLang="en-US" b="1" baseline="-25000" dirty="0">
                <a:latin typeface="Arial" charset="0"/>
                <a:cs typeface="Arial" charset="0"/>
              </a:rPr>
              <a:t>2</a:t>
            </a:r>
            <a:r>
              <a:rPr lang="en-US" altLang="en-US" b="1" dirty="0">
                <a:latin typeface="Arial" charset="0"/>
                <a:cs typeface="Arial" charset="0"/>
              </a:rPr>
              <a:t>,    </a:t>
            </a:r>
            <a:r>
              <a:rPr lang="en-US" altLang="en-US" b="1" dirty="0" smtClean="0">
                <a:latin typeface="Arial" charset="0"/>
                <a:cs typeface="Arial" charset="0"/>
              </a:rPr>
              <a:t>    and </a:t>
            </a:r>
            <a:r>
              <a:rPr lang="en-US" altLang="en-US" b="1" i="1" dirty="0">
                <a:latin typeface="Arial" charset="0"/>
                <a:cs typeface="Arial" charset="0"/>
              </a:rPr>
              <a:t>n</a:t>
            </a:r>
            <a:r>
              <a:rPr lang="en-US" altLang="en-US" b="1" baseline="-25000" dirty="0">
                <a:latin typeface="Arial" charset="0"/>
                <a:cs typeface="Arial" charset="0"/>
              </a:rPr>
              <a:t>2</a:t>
            </a:r>
            <a:r>
              <a:rPr lang="en-US" altLang="en-US" b="1" dirty="0">
                <a:latin typeface="Arial" charset="0"/>
                <a:cs typeface="Arial" charset="0"/>
              </a:rPr>
              <a:t> apply to population 2.</a:t>
            </a:r>
          </a:p>
        </p:txBody>
      </p:sp>
      <p:graphicFrame>
        <p:nvGraphicFramePr>
          <p:cNvPr id="600069" name="Object 4"/>
          <p:cNvGraphicFramePr>
            <a:graphicFrameLocks noChangeAspect="1"/>
          </p:cNvGraphicFramePr>
          <p:nvPr>
            <p:extLst>
              <p:ext uri="{D42A27DB-BD31-4B8C-83A1-F6EECF244321}">
                <p14:modId xmlns:p14="http://schemas.microsoft.com/office/powerpoint/2010/main" val="4198242074"/>
              </p:ext>
            </p:extLst>
          </p:nvPr>
        </p:nvGraphicFramePr>
        <p:xfrm>
          <a:off x="685800" y="3276600"/>
          <a:ext cx="368300" cy="635000"/>
        </p:xfrm>
        <a:graphic>
          <a:graphicData uri="http://schemas.openxmlformats.org/presentationml/2006/ole">
            <mc:AlternateContent xmlns:mc="http://schemas.openxmlformats.org/markup-compatibility/2006">
              <mc:Choice xmlns:v="urn:schemas-microsoft-com:vml" Requires="v">
                <p:oleObj spid="_x0000_s1094" name="Equation" r:id="rId7" imgW="368300" imgH="635000" progId="Equation.DSMT4">
                  <p:embed/>
                </p:oleObj>
              </mc:Choice>
              <mc:Fallback>
                <p:oleObj name="Equation" r:id="rId7" imgW="368300" imgH="6350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276600"/>
                        <a:ext cx="368300" cy="6350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0070" name="Object 5"/>
          <p:cNvGraphicFramePr>
            <a:graphicFrameLocks noChangeAspect="1"/>
          </p:cNvGraphicFramePr>
          <p:nvPr>
            <p:extLst>
              <p:ext uri="{D42A27DB-BD31-4B8C-83A1-F6EECF244321}">
                <p14:modId xmlns:p14="http://schemas.microsoft.com/office/powerpoint/2010/main" val="4204572874"/>
              </p:ext>
            </p:extLst>
          </p:nvPr>
        </p:nvGraphicFramePr>
        <p:xfrm>
          <a:off x="7346950" y="4692650"/>
          <a:ext cx="431800" cy="546100"/>
        </p:xfrm>
        <a:graphic>
          <a:graphicData uri="http://schemas.openxmlformats.org/presentationml/2006/ole">
            <mc:AlternateContent xmlns:mc="http://schemas.openxmlformats.org/markup-compatibility/2006">
              <mc:Choice xmlns:v="urn:schemas-microsoft-com:vml" Requires="v">
                <p:oleObj spid="_x0000_s1095" name="Equation" r:id="rId9" imgW="431640" imgH="545760" progId="Equation.DSMT4">
                  <p:embed/>
                </p:oleObj>
              </mc:Choice>
              <mc:Fallback>
                <p:oleObj name="Equation" r:id="rId9" imgW="431640" imgH="545760" progId="Equation.DSMT4">
                  <p:embed/>
                  <p:pic>
                    <p:nvPicPr>
                      <p:cNvPr id="0" name=""/>
                      <p:cNvPicPr>
                        <a:picLocks noChangeAspect="1" noChangeArrowheads="1"/>
                      </p:cNvPicPr>
                      <p:nvPr/>
                    </p:nvPicPr>
                    <p:blipFill>
                      <a:blip r:embed="rId10"/>
                      <a:srcRect/>
                      <a:stretch>
                        <a:fillRect/>
                      </a:stretch>
                    </p:blipFill>
                    <p:spPr bwMode="auto">
                      <a:xfrm>
                        <a:off x="7346950" y="4692650"/>
                        <a:ext cx="431800" cy="5461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96620577"/>
      </p:ext>
    </p:extLst>
  </p:cSld>
  <p:clrMapOvr>
    <a:masterClrMapping/>
  </p:clrMapOvr>
  <mc:AlternateContent xmlns:mc="http://schemas.openxmlformats.org/markup-compatibility/2006">
    <mc:Choice xmlns:p14="http://schemas.microsoft.com/office/powerpoint/2010/main" Requires="p14">
      <p:transition spd="slow" p14:dur="2000" advTm="45381"/>
    </mc:Choice>
    <mc:Fallback>
      <p:transition spd="slow" advTm="4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49859">
                                            <p:txEl>
                                              <p:pRg st="0" end="0"/>
                                            </p:txEl>
                                          </p:spTgt>
                                        </p:tgtEl>
                                        <p:attrNameLst>
                                          <p:attrName>style.visibility</p:attrName>
                                        </p:attrNameLst>
                                      </p:cBhvr>
                                      <p:to>
                                        <p:strVal val="visible"/>
                                      </p:to>
                                    </p:set>
                                    <p:anim calcmode="lin" valueType="num">
                                      <p:cBhvr additive="base">
                                        <p:cTn id="11" dur="500" fill="hold"/>
                                        <p:tgtEl>
                                          <p:spTgt spid="24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9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49859">
                                            <p:txEl>
                                              <p:pRg st="1" end="1"/>
                                            </p:txEl>
                                          </p:spTgt>
                                        </p:tgtEl>
                                        <p:attrNameLst>
                                          <p:attrName>style.visibility</p:attrName>
                                        </p:attrNameLst>
                                      </p:cBhvr>
                                      <p:to>
                                        <p:strVal val="visible"/>
                                      </p:to>
                                    </p:set>
                                    <p:anim calcmode="lin" valueType="num">
                                      <p:cBhvr additive="base">
                                        <p:cTn id="17" dur="500" fill="hold"/>
                                        <p:tgtEl>
                                          <p:spTgt spid="249859">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98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49859">
                                            <p:txEl>
                                              <p:pRg st="2" end="2"/>
                                            </p:txEl>
                                          </p:spTgt>
                                        </p:tgtEl>
                                        <p:attrNameLst>
                                          <p:attrName>style.visibility</p:attrName>
                                        </p:attrNameLst>
                                      </p:cBhvr>
                                      <p:to>
                                        <p:strVal val="visible"/>
                                      </p:to>
                                    </p:set>
                                    <p:anim calcmode="lin" valueType="num">
                                      <p:cBhvr additive="base">
                                        <p:cTn id="23" dur="500" fill="hold"/>
                                        <p:tgtEl>
                                          <p:spTgt spid="249859">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498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49859">
                                            <p:txEl>
                                              <p:pRg st="3" end="3"/>
                                            </p:txEl>
                                          </p:spTgt>
                                        </p:tgtEl>
                                        <p:attrNameLst>
                                          <p:attrName>style.visibility</p:attrName>
                                        </p:attrNameLst>
                                      </p:cBhvr>
                                      <p:to>
                                        <p:strVal val="visible"/>
                                      </p:to>
                                    </p:set>
                                    <p:anim calcmode="lin" valueType="num">
                                      <p:cBhvr additive="base">
                                        <p:cTn id="29" dur="500" fill="hold"/>
                                        <p:tgtEl>
                                          <p:spTgt spid="249859">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4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49859">
                                            <p:txEl>
                                              <p:pRg st="4" end="4"/>
                                            </p:txEl>
                                          </p:spTgt>
                                        </p:tgtEl>
                                        <p:attrNameLst>
                                          <p:attrName>style.visibility</p:attrName>
                                        </p:attrNameLst>
                                      </p:cBhvr>
                                      <p:to>
                                        <p:strVal val="visible"/>
                                      </p:to>
                                    </p:set>
                                    <p:anim calcmode="lin" valueType="num">
                                      <p:cBhvr additive="base">
                                        <p:cTn id="35" dur="500" fill="hold"/>
                                        <p:tgtEl>
                                          <p:spTgt spid="249859">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4985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49859">
                                            <p:txEl>
                                              <p:pRg st="5" end="5"/>
                                            </p:txEl>
                                          </p:spTgt>
                                        </p:tgtEl>
                                        <p:attrNameLst>
                                          <p:attrName>style.visibility</p:attrName>
                                        </p:attrNameLst>
                                      </p:cBhvr>
                                      <p:to>
                                        <p:strVal val="visible"/>
                                      </p:to>
                                    </p:set>
                                    <p:anim calcmode="lin" valueType="num">
                                      <p:cBhvr additive="base">
                                        <p:cTn id="41" dur="500" fill="hold"/>
                                        <p:tgtEl>
                                          <p:spTgt spid="249859">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498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2498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5" name="Rectangle 2"/>
          <p:cNvSpPr>
            <a:spLocks noGrp="1" noChangeArrowheads="1"/>
          </p:cNvSpPr>
          <p:nvPr>
            <p:ph type="title" idx="4294967295"/>
          </p:nvPr>
        </p:nvSpPr>
        <p:spPr>
          <a:xfrm>
            <a:off x="685800" y="236538"/>
            <a:ext cx="7772400" cy="650875"/>
          </a:xfrm>
          <a:noFill/>
        </p:spPr>
        <p:txBody>
          <a:bodyPr lIns="90488" tIns="44450" rIns="90488" bIns="44450"/>
          <a:lstStyle/>
          <a:p>
            <a:pPr algn="ctr"/>
            <a:r>
              <a:rPr lang="en-US" altLang="en-US" dirty="0">
                <a:solidFill>
                  <a:srgbClr val="00B050"/>
                </a:solidFill>
              </a:rPr>
              <a:t>Requirements</a:t>
            </a:r>
          </a:p>
        </p:txBody>
      </p:sp>
      <p:sp>
        <p:nvSpPr>
          <p:cNvPr id="462851" name="Rectangle 3"/>
          <p:cNvSpPr>
            <a:spLocks noGrp="1" noChangeArrowheads="1"/>
          </p:cNvSpPr>
          <p:nvPr>
            <p:ph type="body" idx="4294967295"/>
          </p:nvPr>
        </p:nvSpPr>
        <p:spPr bwMode="auto">
          <a:xfrm>
            <a:off x="628650" y="1339850"/>
            <a:ext cx="8123238" cy="50133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454025" indent="-454025" defTabSz="511175">
              <a:spcBef>
                <a:spcPct val="67000"/>
              </a:spcBef>
              <a:buFontTx/>
              <a:buNone/>
            </a:pPr>
            <a:r>
              <a:rPr lang="en-US" altLang="en-US" sz="2800" b="1" dirty="0">
                <a:latin typeface="Arial" charset="0"/>
              </a:rPr>
              <a:t>1.  </a:t>
            </a:r>
            <a:r>
              <a:rPr lang="el-GR" altLang="en-US" sz="2800" b="1" i="1" dirty="0">
                <a:latin typeface="Arial" charset="0"/>
                <a:cs typeface="Arial" charset="0"/>
              </a:rPr>
              <a:t>σ</a:t>
            </a:r>
            <a:r>
              <a:rPr lang="en-US" altLang="en-US" sz="2800" b="1" baseline="-25000" dirty="0">
                <a:latin typeface="Arial" charset="0"/>
                <a:cs typeface="Arial" charset="0"/>
              </a:rPr>
              <a:t>1</a:t>
            </a:r>
            <a:r>
              <a:rPr lang="en-US" altLang="en-US" sz="2800" b="1" dirty="0">
                <a:latin typeface="Arial" charset="0"/>
                <a:cs typeface="Arial" charset="0"/>
              </a:rPr>
              <a:t> </a:t>
            </a:r>
            <a:r>
              <a:rPr lang="en-US" altLang="en-US" sz="2800" b="1" dirty="0" smtClean="0">
                <a:latin typeface="Arial" charset="0"/>
                <a:cs typeface="Arial" charset="0"/>
              </a:rPr>
              <a:t>and </a:t>
            </a:r>
            <a:r>
              <a:rPr lang="el-GR" altLang="en-US" sz="2800" b="1" i="1" dirty="0">
                <a:latin typeface="Arial" charset="0"/>
                <a:cs typeface="Arial" charset="0"/>
              </a:rPr>
              <a:t>σ</a:t>
            </a:r>
            <a:r>
              <a:rPr lang="en-US" altLang="en-US" sz="2800" b="1" baseline="-25000" dirty="0">
                <a:latin typeface="Arial" charset="0"/>
                <a:cs typeface="Arial" charset="0"/>
              </a:rPr>
              <a:t>2</a:t>
            </a:r>
            <a:r>
              <a:rPr lang="en-US" altLang="en-US" sz="2800" b="1" dirty="0">
                <a:latin typeface="Arial" charset="0"/>
                <a:cs typeface="Arial" charset="0"/>
              </a:rPr>
              <a:t> are unknown and no assumption is </a:t>
            </a:r>
            <a:r>
              <a:rPr lang="en-US" altLang="en-US" sz="2800" b="1" dirty="0" smtClean="0">
                <a:latin typeface="Arial" charset="0"/>
                <a:cs typeface="Arial" charset="0"/>
              </a:rPr>
              <a:t>made </a:t>
            </a:r>
            <a:r>
              <a:rPr lang="en-US" altLang="en-US" sz="2800" b="1" dirty="0">
                <a:latin typeface="Arial" charset="0"/>
                <a:cs typeface="Arial" charset="0"/>
              </a:rPr>
              <a:t>about the equality of </a:t>
            </a:r>
            <a:r>
              <a:rPr lang="el-GR" altLang="en-US" sz="2800" b="1" i="1" dirty="0">
                <a:latin typeface="Arial" charset="0"/>
                <a:cs typeface="Arial" charset="0"/>
              </a:rPr>
              <a:t>σ</a:t>
            </a:r>
            <a:r>
              <a:rPr lang="en-US" altLang="en-US" sz="2800" b="1" baseline="-25000" dirty="0">
                <a:latin typeface="Arial" charset="0"/>
                <a:cs typeface="Arial" charset="0"/>
              </a:rPr>
              <a:t>1 </a:t>
            </a:r>
            <a:r>
              <a:rPr lang="en-US" altLang="en-US" sz="2800" b="1" dirty="0">
                <a:latin typeface="Arial" charset="0"/>
                <a:cs typeface="Arial" charset="0"/>
              </a:rPr>
              <a:t>and </a:t>
            </a:r>
            <a:r>
              <a:rPr lang="el-GR" altLang="en-US" sz="2800" b="1" i="1" dirty="0">
                <a:latin typeface="Arial" charset="0"/>
                <a:cs typeface="Arial" charset="0"/>
              </a:rPr>
              <a:t>σ</a:t>
            </a:r>
            <a:r>
              <a:rPr lang="en-US" altLang="en-US" sz="2800" b="1" baseline="-25000" dirty="0">
                <a:latin typeface="Arial" charset="0"/>
                <a:cs typeface="Arial" charset="0"/>
              </a:rPr>
              <a:t>2</a:t>
            </a:r>
            <a:r>
              <a:rPr lang="en-US" altLang="en-US" sz="2800" b="1" dirty="0">
                <a:latin typeface="Arial" charset="0"/>
                <a:cs typeface="Arial" charset="0"/>
              </a:rPr>
              <a:t> . </a:t>
            </a:r>
            <a:endParaRPr lang="el-GR" altLang="en-US" sz="2800" b="1" dirty="0">
              <a:latin typeface="Arial" charset="0"/>
              <a:cs typeface="Arial" charset="0"/>
            </a:endParaRPr>
          </a:p>
          <a:p>
            <a:pPr marL="454025" indent="-454025" defTabSz="511175">
              <a:spcBef>
                <a:spcPct val="67000"/>
              </a:spcBef>
              <a:buFontTx/>
              <a:buNone/>
            </a:pPr>
            <a:r>
              <a:rPr lang="en-US" altLang="en-US" sz="2800" b="1" dirty="0">
                <a:latin typeface="Arial" charset="0"/>
              </a:rPr>
              <a:t>2.  The two samples are </a:t>
            </a:r>
            <a:r>
              <a:rPr lang="en-US" altLang="en-US" sz="2800" b="1" dirty="0">
                <a:solidFill>
                  <a:srgbClr val="FF0000"/>
                </a:solidFill>
                <a:latin typeface="Arial" charset="0"/>
              </a:rPr>
              <a:t>independent</a:t>
            </a:r>
            <a:r>
              <a:rPr lang="en-US" altLang="en-US" sz="2800" b="1" i="1" dirty="0">
                <a:latin typeface="Arial" charset="0"/>
              </a:rPr>
              <a:t>.</a:t>
            </a:r>
            <a:endParaRPr lang="en-US" altLang="en-US" sz="2800" b="1" dirty="0">
              <a:latin typeface="Arial" charset="0"/>
            </a:endParaRPr>
          </a:p>
          <a:p>
            <a:pPr marL="454025" indent="-454025" defTabSz="511175">
              <a:spcBef>
                <a:spcPct val="67000"/>
              </a:spcBef>
              <a:buFontTx/>
              <a:buNone/>
            </a:pPr>
            <a:r>
              <a:rPr lang="en-US" altLang="en-US" sz="2800" b="1" dirty="0">
                <a:latin typeface="Arial" charset="0"/>
              </a:rPr>
              <a:t>3.  Both samples are </a:t>
            </a:r>
            <a:r>
              <a:rPr lang="en-US" altLang="en-US" sz="2800" b="1" dirty="0">
                <a:solidFill>
                  <a:srgbClr val="FF0000"/>
                </a:solidFill>
                <a:latin typeface="Arial" charset="0"/>
              </a:rPr>
              <a:t>simple random samples</a:t>
            </a:r>
            <a:r>
              <a:rPr lang="en-US" altLang="en-US" sz="2800" b="1" i="1" dirty="0">
                <a:latin typeface="Arial" charset="0"/>
              </a:rPr>
              <a:t>.</a:t>
            </a:r>
            <a:r>
              <a:rPr lang="en-US" altLang="en-US" sz="2800" b="1" i="1" dirty="0">
                <a:solidFill>
                  <a:schemeClr val="hlink"/>
                </a:solidFill>
                <a:latin typeface="Arial" charset="0"/>
              </a:rPr>
              <a:t> </a:t>
            </a:r>
          </a:p>
          <a:p>
            <a:pPr marL="454025" indent="-454025" defTabSz="511175">
              <a:spcBef>
                <a:spcPct val="67000"/>
              </a:spcBef>
              <a:buFontTx/>
              <a:buNone/>
            </a:pPr>
            <a:r>
              <a:rPr lang="en-US" altLang="en-US" sz="2800" b="1" dirty="0">
                <a:latin typeface="Arial" charset="0"/>
              </a:rPr>
              <a:t>4.  Either or both of these conditions are 	satisfied: The two sample sizes are both 	</a:t>
            </a:r>
            <a:r>
              <a:rPr lang="en-US" altLang="en-US" sz="2800" b="1" dirty="0">
                <a:solidFill>
                  <a:srgbClr val="FF0000"/>
                </a:solidFill>
                <a:latin typeface="Arial" charset="0"/>
              </a:rPr>
              <a:t>large</a:t>
            </a:r>
            <a:r>
              <a:rPr lang="en-US" altLang="en-US" sz="2800" b="1" dirty="0">
                <a:latin typeface="Arial" charset="0"/>
              </a:rPr>
              <a:t> (with </a:t>
            </a:r>
            <a:r>
              <a:rPr lang="en-US" altLang="en-US" sz="2800" b="1" i="1" dirty="0">
                <a:latin typeface="Arial" charset="0"/>
              </a:rPr>
              <a:t>n</a:t>
            </a:r>
            <a:r>
              <a:rPr lang="en-US" altLang="en-US" sz="2800" b="1" baseline="-25000" dirty="0">
                <a:latin typeface="Arial" charset="0"/>
              </a:rPr>
              <a:t>1</a:t>
            </a:r>
            <a:r>
              <a:rPr lang="en-US" altLang="en-US" sz="2800" b="1" dirty="0">
                <a:latin typeface="Arial" charset="0"/>
              </a:rPr>
              <a:t> &gt; 30 and </a:t>
            </a:r>
            <a:r>
              <a:rPr lang="en-US" altLang="en-US" sz="2800" b="1" i="1" dirty="0">
                <a:latin typeface="Arial" charset="0"/>
              </a:rPr>
              <a:t>n</a:t>
            </a:r>
            <a:r>
              <a:rPr lang="en-US" altLang="en-US" sz="2800" b="1" baseline="-25000" dirty="0">
                <a:latin typeface="Arial" charset="0"/>
              </a:rPr>
              <a:t>2</a:t>
            </a:r>
            <a:r>
              <a:rPr lang="en-US" altLang="en-US" sz="2800" b="1" dirty="0">
                <a:latin typeface="Arial" charset="0"/>
              </a:rPr>
              <a:t> &gt; 30) or both 	samples come from populations having 	normal distributions.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5817287"/>
      </p:ext>
    </p:extLst>
  </p:cSld>
  <p:clrMapOvr>
    <a:masterClrMapping/>
  </p:clrMapOvr>
  <mc:AlternateContent xmlns:mc="http://schemas.openxmlformats.org/markup-compatibility/2006">
    <mc:Choice xmlns:p14="http://schemas.microsoft.com/office/powerpoint/2010/main" Requires="p14">
      <p:transition spd="slow" p14:dur="2000" advTm="59314"/>
    </mc:Choice>
    <mc:Fallback>
      <p:transition spd="slow" advTm="5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62851">
                                            <p:txEl>
                                              <p:pRg st="0" end="0"/>
                                            </p:txEl>
                                          </p:spTgt>
                                        </p:tgtEl>
                                        <p:attrNameLst>
                                          <p:attrName>style.visibility</p:attrName>
                                        </p:attrNameLst>
                                      </p:cBhvr>
                                      <p:to>
                                        <p:strVal val="visible"/>
                                      </p:to>
                                    </p:set>
                                    <p:anim calcmode="lin" valueType="num">
                                      <p:cBhvr additive="base">
                                        <p:cTn id="11" dur="500" fill="hold"/>
                                        <p:tgtEl>
                                          <p:spTgt spid="46285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2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62851">
                                            <p:txEl>
                                              <p:pRg st="1" end="1"/>
                                            </p:txEl>
                                          </p:spTgt>
                                        </p:tgtEl>
                                        <p:attrNameLst>
                                          <p:attrName>style.visibility</p:attrName>
                                        </p:attrNameLst>
                                      </p:cBhvr>
                                      <p:to>
                                        <p:strVal val="visible"/>
                                      </p:to>
                                    </p:set>
                                    <p:anim calcmode="lin" valueType="num">
                                      <p:cBhvr additive="base">
                                        <p:cTn id="17" dur="500" fill="hold"/>
                                        <p:tgtEl>
                                          <p:spTgt spid="46285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62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62851">
                                            <p:txEl>
                                              <p:pRg st="2" end="2"/>
                                            </p:txEl>
                                          </p:spTgt>
                                        </p:tgtEl>
                                        <p:attrNameLst>
                                          <p:attrName>style.visibility</p:attrName>
                                        </p:attrNameLst>
                                      </p:cBhvr>
                                      <p:to>
                                        <p:strVal val="visible"/>
                                      </p:to>
                                    </p:set>
                                    <p:anim calcmode="lin" valueType="num">
                                      <p:cBhvr additive="base">
                                        <p:cTn id="23" dur="500" fill="hold"/>
                                        <p:tgtEl>
                                          <p:spTgt spid="462851">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628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62851">
                                            <p:txEl>
                                              <p:pRg st="3" end="3"/>
                                            </p:txEl>
                                          </p:spTgt>
                                        </p:tgtEl>
                                        <p:attrNameLst>
                                          <p:attrName>style.visibility</p:attrName>
                                        </p:attrNameLst>
                                      </p:cBhvr>
                                      <p:to>
                                        <p:strVal val="visible"/>
                                      </p:to>
                                    </p:set>
                                    <p:anim calcmode="lin" valueType="num">
                                      <p:cBhvr additive="base">
                                        <p:cTn id="29" dur="500" fill="hold"/>
                                        <p:tgtEl>
                                          <p:spTgt spid="462851">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628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46285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3" name="Rectangle 22"/>
          <p:cNvSpPr>
            <a:spLocks noGrp="1" noChangeArrowheads="1"/>
          </p:cNvSpPr>
          <p:nvPr>
            <p:ph type="title" idx="4294967295"/>
          </p:nvPr>
        </p:nvSpPr>
        <p:spPr>
          <a:xfrm>
            <a:off x="698500" y="381001"/>
            <a:ext cx="7772400" cy="1142999"/>
          </a:xfrm>
          <a:noFill/>
        </p:spPr>
        <p:txBody>
          <a:bodyPr lIns="90488" tIns="44450" rIns="90488" bIns="44450">
            <a:normAutofit fontScale="90000"/>
          </a:bodyPr>
          <a:lstStyle/>
          <a:p>
            <a:pPr algn="ctr"/>
            <a:r>
              <a:rPr lang="en-US" altLang="en-US" dirty="0">
                <a:solidFill>
                  <a:srgbClr val="00B050"/>
                </a:solidFill>
              </a:rPr>
              <a:t>Hypothesis Test for Two Means:  Independent Samples</a:t>
            </a:r>
          </a:p>
        </p:txBody>
      </p:sp>
      <p:graphicFrame>
        <p:nvGraphicFramePr>
          <p:cNvPr id="604164" name="Object 26"/>
          <p:cNvGraphicFramePr>
            <a:graphicFrameLocks noChangeAspect="1"/>
          </p:cNvGraphicFramePr>
          <p:nvPr>
            <p:extLst>
              <p:ext uri="{D42A27DB-BD31-4B8C-83A1-F6EECF244321}">
                <p14:modId xmlns:p14="http://schemas.microsoft.com/office/powerpoint/2010/main" val="2514445335"/>
              </p:ext>
            </p:extLst>
          </p:nvPr>
        </p:nvGraphicFramePr>
        <p:xfrm>
          <a:off x="1981200" y="1600200"/>
          <a:ext cx="4562475" cy="4114800"/>
        </p:xfrm>
        <a:graphic>
          <a:graphicData uri="http://schemas.openxmlformats.org/presentationml/2006/ole">
            <mc:AlternateContent xmlns:mc="http://schemas.openxmlformats.org/markup-compatibility/2006">
              <mc:Choice xmlns:v="urn:schemas-microsoft-com:vml" Requires="v">
                <p:oleObj spid="_x0000_s2083" name="Equation" r:id="rId6" imgW="4279680" imgH="4114800" progId="Equation.DSMT4">
                  <p:embed/>
                </p:oleObj>
              </mc:Choice>
              <mc:Fallback>
                <p:oleObj name="Equation" r:id="rId6" imgW="4279680" imgH="4114800" progId="Equation.DSMT4">
                  <p:embed/>
                  <p:pic>
                    <p:nvPicPr>
                      <p:cNvPr id="0" name=""/>
                      <p:cNvPicPr>
                        <a:picLocks noChangeAspect="1" noChangeArrowheads="1"/>
                      </p:cNvPicPr>
                      <p:nvPr/>
                    </p:nvPicPr>
                    <p:blipFill>
                      <a:blip r:embed="rId7"/>
                      <a:srcRect/>
                      <a:stretch>
                        <a:fillRect/>
                      </a:stretch>
                    </p:blipFill>
                    <p:spPr bwMode="auto">
                      <a:xfrm>
                        <a:off x="1981200" y="1600200"/>
                        <a:ext cx="4562475" cy="4114800"/>
                      </a:xfrm>
                      <a:prstGeom prst="rect">
                        <a:avLst/>
                      </a:prstGeom>
                      <a:noFill/>
                      <a:ln>
                        <a:noFill/>
                      </a:ln>
                      <a:effectLst/>
                      <a:extLst/>
                    </p:spPr>
                  </p:pic>
                </p:oleObj>
              </mc:Fallback>
            </mc:AlternateContent>
          </a:graphicData>
        </a:graphic>
      </p:graphicFrame>
      <p:sp>
        <p:nvSpPr>
          <p:cNvPr id="604165" name="Rectangle 27"/>
          <p:cNvSpPr>
            <a:spLocks noChangeArrowheads="1"/>
          </p:cNvSpPr>
          <p:nvPr/>
        </p:nvSpPr>
        <p:spPr bwMode="auto">
          <a:xfrm>
            <a:off x="1171575" y="5836604"/>
            <a:ext cx="72977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 charset="0"/>
              </a:defRPr>
            </a:lvl1pPr>
            <a:lvl2pPr marL="742950" indent="-285750">
              <a:defRPr sz="2400">
                <a:solidFill>
                  <a:schemeClr val="tx1"/>
                </a:solidFill>
                <a:latin typeface="Times New Roman" pitchFamily="1" charset="0"/>
              </a:defRPr>
            </a:lvl2pPr>
            <a:lvl3pPr marL="1143000" indent="-228600">
              <a:defRPr sz="2400">
                <a:solidFill>
                  <a:schemeClr val="tx1"/>
                </a:solidFill>
                <a:latin typeface="Times New Roman" pitchFamily="1" charset="0"/>
              </a:defRPr>
            </a:lvl3pPr>
            <a:lvl4pPr marL="1600200" indent="-228600">
              <a:defRPr sz="2400">
                <a:solidFill>
                  <a:schemeClr val="tx1"/>
                </a:solidFill>
                <a:latin typeface="Times New Roman" pitchFamily="1" charset="0"/>
              </a:defRPr>
            </a:lvl4pPr>
            <a:lvl5pPr marL="2057400" indent="-228600">
              <a:defRPr sz="2400">
                <a:solidFill>
                  <a:schemeClr val="tx1"/>
                </a:solidFill>
                <a:latin typeface="Times New Roman" pitchFamily="1" charset="0"/>
              </a:defRPr>
            </a:lvl5pPr>
            <a:lvl6pPr marL="2514600" indent="-228600" eaLnBrk="0" fontAlgn="base" hangingPunct="0">
              <a:spcBef>
                <a:spcPct val="0"/>
              </a:spcBef>
              <a:spcAft>
                <a:spcPct val="0"/>
              </a:spcAft>
              <a:defRPr sz="2400">
                <a:solidFill>
                  <a:schemeClr val="tx1"/>
                </a:solidFill>
                <a:latin typeface="Times New Roman" pitchFamily="1" charset="0"/>
              </a:defRPr>
            </a:lvl6pPr>
            <a:lvl7pPr marL="2971800" indent="-228600" eaLnBrk="0" fontAlgn="base" hangingPunct="0">
              <a:spcBef>
                <a:spcPct val="0"/>
              </a:spcBef>
              <a:spcAft>
                <a:spcPct val="0"/>
              </a:spcAft>
              <a:defRPr sz="2400">
                <a:solidFill>
                  <a:schemeClr val="tx1"/>
                </a:solidFill>
                <a:latin typeface="Times New Roman" pitchFamily="1" charset="0"/>
              </a:defRPr>
            </a:lvl7pPr>
            <a:lvl8pPr marL="3429000" indent="-228600" eaLnBrk="0" fontAlgn="base" hangingPunct="0">
              <a:spcBef>
                <a:spcPct val="0"/>
              </a:spcBef>
              <a:spcAft>
                <a:spcPct val="0"/>
              </a:spcAft>
              <a:defRPr sz="2400">
                <a:solidFill>
                  <a:schemeClr val="tx1"/>
                </a:solidFill>
                <a:latin typeface="Times New Roman" pitchFamily="1" charset="0"/>
              </a:defRPr>
            </a:lvl8pPr>
            <a:lvl9pPr marL="3886200" indent="-228600" eaLnBrk="0" fontAlgn="base" hangingPunct="0">
              <a:spcBef>
                <a:spcPct val="0"/>
              </a:spcBef>
              <a:spcAft>
                <a:spcPct val="0"/>
              </a:spcAft>
              <a:defRPr sz="2400">
                <a:solidFill>
                  <a:schemeClr val="tx1"/>
                </a:solidFill>
                <a:latin typeface="Times New Roman" pitchFamily="1" charset="0"/>
              </a:defRPr>
            </a:lvl9pPr>
          </a:lstStyle>
          <a:p>
            <a:r>
              <a:rPr lang="en-US" altLang="en-US" sz="2800" dirty="0">
                <a:latin typeface="Arial" charset="0"/>
              </a:rPr>
              <a:t>(where </a:t>
            </a:r>
            <a:r>
              <a:rPr lang="en-US" altLang="en-US" sz="2800" i="1" dirty="0">
                <a:latin typeface="Symbol" pitchFamily="1" charset="2"/>
                <a:sym typeface="Symbol" pitchFamily="1" charset="2"/>
              </a:rPr>
              <a:t></a:t>
            </a:r>
            <a:r>
              <a:rPr lang="en-US" altLang="en-US" sz="2800" baseline="-25000" dirty="0">
                <a:latin typeface="Arial" charset="0"/>
              </a:rPr>
              <a:t>1</a:t>
            </a:r>
            <a:r>
              <a:rPr lang="en-US" altLang="en-US" sz="2800" dirty="0">
                <a:latin typeface="Arial" charset="0"/>
              </a:rPr>
              <a:t> – </a:t>
            </a:r>
            <a:r>
              <a:rPr lang="en-US" altLang="en-US" sz="2800" i="1" dirty="0">
                <a:latin typeface="Symbol" pitchFamily="1" charset="2"/>
                <a:sym typeface="Symbol" pitchFamily="1" charset="2"/>
              </a:rPr>
              <a:t></a:t>
            </a:r>
            <a:r>
              <a:rPr lang="en-US" altLang="en-US" sz="2800" baseline="-25000" dirty="0">
                <a:latin typeface="Arial" charset="0"/>
              </a:rPr>
              <a:t>2</a:t>
            </a:r>
            <a:r>
              <a:rPr lang="en-US" altLang="en-US" sz="2800" dirty="0">
                <a:latin typeface="Arial" charset="0"/>
              </a:rPr>
              <a:t> is often assumed to be 0)</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2771374"/>
      </p:ext>
    </p:extLst>
  </p:cSld>
  <p:clrMapOvr>
    <a:masterClrMapping/>
  </p:clrMapOvr>
  <mc:AlternateContent xmlns:mc="http://schemas.openxmlformats.org/markup-compatibility/2006">
    <mc:Choice xmlns:p14="http://schemas.microsoft.com/office/powerpoint/2010/main" Requires="p14">
      <p:transition spd="slow" p14:dur="2000" advTm="100896"/>
    </mc:Choice>
    <mc:Fallback>
      <p:transition spd="slow" advTm="10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0.8"/>
</p:tagLst>
</file>

<file path=ppt/tags/tag2.xml><?xml version="1.0" encoding="utf-8"?>
<p:tagLst xmlns:a="http://schemas.openxmlformats.org/drawingml/2006/main" xmlns:r="http://schemas.openxmlformats.org/officeDocument/2006/relationships" xmlns:p="http://schemas.openxmlformats.org/presentationml/2006/main">
  <p:tag name="TIMING" val="|22.3"/>
</p:tagLst>
</file>

<file path=ppt/tags/tag3.xml><?xml version="1.0" encoding="utf-8"?>
<p:tagLst xmlns:a="http://schemas.openxmlformats.org/drawingml/2006/main" xmlns:r="http://schemas.openxmlformats.org/officeDocument/2006/relationships" xmlns:p="http://schemas.openxmlformats.org/presentationml/2006/main">
  <p:tag name="TIMING" val="|3|4|3|4.1|2.5|14.4"/>
</p:tagLst>
</file>

<file path=ppt/tags/tag4.xml><?xml version="1.0" encoding="utf-8"?>
<p:tagLst xmlns:a="http://schemas.openxmlformats.org/drawingml/2006/main" xmlns:r="http://schemas.openxmlformats.org/officeDocument/2006/relationships" xmlns:p="http://schemas.openxmlformats.org/presentationml/2006/main">
  <p:tag name="TIMING" val="|6.5|10.5|11.8|6.3"/>
</p:tagLst>
</file>

<file path=ppt/tags/tag5.xml><?xml version="1.0" encoding="utf-8"?>
<p:tagLst xmlns:a="http://schemas.openxmlformats.org/drawingml/2006/main" xmlns:r="http://schemas.openxmlformats.org/officeDocument/2006/relationships" xmlns:p="http://schemas.openxmlformats.org/presentationml/2006/main">
  <p:tag name="TIMING" val="|5.9|5.3|32.2"/>
</p:tagLst>
</file>

<file path=ppt/tags/tag6.xml><?xml version="1.0" encoding="utf-8"?>
<p:tagLst xmlns:a="http://schemas.openxmlformats.org/drawingml/2006/main" xmlns:r="http://schemas.openxmlformats.org/officeDocument/2006/relationships" xmlns:p="http://schemas.openxmlformats.org/presentationml/2006/main">
  <p:tag name="TIMING" val="|130.8|12.8|31.3|4.9"/>
</p:tagLst>
</file>

<file path=ppt/tags/tag7.xml><?xml version="1.0" encoding="utf-8"?>
<p:tagLst xmlns:a="http://schemas.openxmlformats.org/drawingml/2006/main" xmlns:r="http://schemas.openxmlformats.org/officeDocument/2006/relationships" xmlns:p="http://schemas.openxmlformats.org/presentationml/2006/main">
  <p:tag name="TIMING" val="|4.4|26.2|85|8.3"/>
</p:tagLst>
</file>

<file path=ppt/tags/tag8.xml><?xml version="1.0" encoding="utf-8"?>
<p:tagLst xmlns:a="http://schemas.openxmlformats.org/drawingml/2006/main" xmlns:r="http://schemas.openxmlformats.org/officeDocument/2006/relationships" xmlns:p="http://schemas.openxmlformats.org/presentationml/2006/main">
  <p:tag name="TIMING" val="|130.8|31.3"/>
</p:tagLst>
</file>

<file path=ppt/tags/tag9.xml><?xml version="1.0" encoding="utf-8"?>
<p:tagLst xmlns:a="http://schemas.openxmlformats.org/drawingml/2006/main" xmlns:r="http://schemas.openxmlformats.org/officeDocument/2006/relationships" xmlns:p="http://schemas.openxmlformats.org/presentationml/2006/main">
  <p:tag name="TIMING" val="|13.2|13.9|25.4|6.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ustom 2">
      <a:majorFont>
        <a:latin typeface="Times New Roman"/>
        <a:ea typeface=""/>
        <a:cs typeface=""/>
      </a:majorFont>
      <a:minorFont>
        <a:latin typeface="Times New Roman"/>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ustom 2">
      <a:majorFont>
        <a:latin typeface="Times New Roman"/>
        <a:ea typeface=""/>
        <a:cs typeface=""/>
      </a:majorFont>
      <a:minorFont>
        <a:latin typeface="Times New Roman"/>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3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ustom 2">
      <a:majorFont>
        <a:latin typeface="Times New Roman"/>
        <a:ea typeface=""/>
        <a:cs typeface=""/>
      </a:majorFont>
      <a:minorFont>
        <a:latin typeface="Times New Roman"/>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2533</TotalTime>
  <Words>1079</Words>
  <Application>Microsoft Office PowerPoint</Application>
  <PresentationFormat>On-screen Show (4:3)</PresentationFormat>
  <Paragraphs>161</Paragraphs>
  <Slides>21</Slides>
  <Notes>13</Notes>
  <HiddenSlides>0</HiddenSlides>
  <MMClips>21</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21</vt:i4>
      </vt:variant>
    </vt:vector>
  </HeadingPairs>
  <TitlesOfParts>
    <vt:vector size="26" baseType="lpstr">
      <vt:lpstr>Aspect</vt:lpstr>
      <vt:lpstr>Executive</vt:lpstr>
      <vt:lpstr>1_Executive</vt:lpstr>
      <vt:lpstr>3_Executive</vt:lpstr>
      <vt:lpstr>Equation</vt:lpstr>
      <vt:lpstr>Section 9-3: Inferences About Two Means (Independent)</vt:lpstr>
      <vt:lpstr>PowerPoint Presentation</vt:lpstr>
      <vt:lpstr>PowerPoint Presentation</vt:lpstr>
      <vt:lpstr>PowerPoint Presentation</vt:lpstr>
      <vt:lpstr>PowerPoint Presentation</vt:lpstr>
      <vt:lpstr>PowerPoint Presentation</vt:lpstr>
      <vt:lpstr>Notation</vt:lpstr>
      <vt:lpstr>Requirements</vt:lpstr>
      <vt:lpstr>Hypothesis Test for Two Means:  Independent Samples</vt:lpstr>
      <vt:lpstr>Hypothesis Test - cont</vt:lpstr>
      <vt:lpstr>Caution</vt:lpstr>
      <vt:lpstr>Example:</vt:lpstr>
      <vt:lpstr>Example:</vt:lpstr>
      <vt:lpstr>Example:</vt:lpstr>
      <vt:lpstr>Example:</vt:lpstr>
      <vt:lpstr>Example:</vt:lpstr>
      <vt:lpstr>Short Cut: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9-3: Inferences About Two Means (independent)</dc:title>
  <dc:creator>00, 00</dc:creator>
  <cp:lastModifiedBy>Wenjiang</cp:lastModifiedBy>
  <cp:revision>93</cp:revision>
  <cp:lastPrinted>2013-04-10T13:33:15Z</cp:lastPrinted>
  <dcterms:created xsi:type="dcterms:W3CDTF">2013-04-07T22:42:32Z</dcterms:created>
  <dcterms:modified xsi:type="dcterms:W3CDTF">2020-04-07T22:58:27Z</dcterms:modified>
</cp:coreProperties>
</file>