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2" r:id="rId3"/>
  </p:sldMasterIdLst>
  <p:notesMasterIdLst>
    <p:notesMasterId r:id="rId22"/>
  </p:notesMasterIdLst>
  <p:handoutMasterIdLst>
    <p:handoutMasterId r:id="rId23"/>
  </p:handoutMasterIdLst>
  <p:sldIdLst>
    <p:sldId id="319" r:id="rId4"/>
    <p:sldId id="284" r:id="rId5"/>
    <p:sldId id="285" r:id="rId6"/>
    <p:sldId id="317" r:id="rId7"/>
    <p:sldId id="318" r:id="rId8"/>
    <p:sldId id="325" r:id="rId9"/>
    <p:sldId id="326" r:id="rId10"/>
    <p:sldId id="302" r:id="rId11"/>
    <p:sldId id="304" r:id="rId12"/>
    <p:sldId id="327" r:id="rId13"/>
    <p:sldId id="305" r:id="rId14"/>
    <p:sldId id="306" r:id="rId15"/>
    <p:sldId id="307" r:id="rId16"/>
    <p:sldId id="328" r:id="rId17"/>
    <p:sldId id="329" r:id="rId18"/>
    <p:sldId id="330" r:id="rId19"/>
    <p:sldId id="300" r:id="rId20"/>
    <p:sldId id="267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AFEDD-A696-4092-92BD-D4828AC4624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DB701-BE99-466F-8E0E-CCF4EB8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4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A9151-9997-4D63-8955-6FD39E18BDF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D5470-C5F4-4284-8139-F72EE8C3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49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092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77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36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5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36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36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5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77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5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77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95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3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3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688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1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6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75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2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9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89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10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83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0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580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65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65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7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74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90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36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3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187C527-044B-4681-82A8-139769701BDD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26DC86D-7DCD-4F82-9191-301E1363DC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5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8AD9537-006A-4676-923B-EA9B529D69B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0983348-90F7-4791-B2E5-C5BB53B77BC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2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microsoft.com/office/2007/relationships/media" Target="../media/media11.wav"/><Relationship Id="rId7" Type="http://schemas.openxmlformats.org/officeDocument/2006/relationships/oleObject" Target="../embeddings/oleObject9.bin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3.png"/><Relationship Id="rId3" Type="http://schemas.microsoft.com/office/2007/relationships/media" Target="../media/media12.wav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7.wmf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9.xml"/><Relationship Id="rId11" Type="http://schemas.openxmlformats.org/officeDocument/2006/relationships/oleObject" Target="../embeddings/oleObject12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wmf"/><Relationship Id="rId4" Type="http://schemas.openxmlformats.org/officeDocument/2006/relationships/audio" Target="../media/media12.wav"/><Relationship Id="rId9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wav"/><Relationship Id="rId7" Type="http://schemas.openxmlformats.org/officeDocument/2006/relationships/image" Target="../media/image18.wmf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microsoft.com/office/2007/relationships/media" Target="../media/media16.wav"/><Relationship Id="rId7" Type="http://schemas.openxmlformats.org/officeDocument/2006/relationships/image" Target="../media/image19.wmf"/><Relationship Id="rId12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1.wmf"/><Relationship Id="rId5" Type="http://schemas.openxmlformats.org/officeDocument/2006/relationships/slideLayout" Target="../slideLayouts/slideLayout29.xml"/><Relationship Id="rId10" Type="http://schemas.openxmlformats.org/officeDocument/2006/relationships/oleObject" Target="../embeddings/oleObject16.bin"/><Relationship Id="rId4" Type="http://schemas.openxmlformats.org/officeDocument/2006/relationships/audio" Target="../media/media16.wav"/><Relationship Id="rId9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wmf"/><Relationship Id="rId4" Type="http://schemas.openxmlformats.org/officeDocument/2006/relationships/audio" Target="../media/media3.wav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microsoft.com/office/2007/relationships/media" Target="../media/media4.wav"/><Relationship Id="rId7" Type="http://schemas.openxmlformats.org/officeDocument/2006/relationships/oleObject" Target="../embeddings/oleObject4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9.wmf"/><Relationship Id="rId4" Type="http://schemas.openxmlformats.org/officeDocument/2006/relationships/audio" Target="../media/media4.wav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microsoft.com/office/2007/relationships/media" Target="../media/media5.wav"/><Relationship Id="rId7" Type="http://schemas.openxmlformats.org/officeDocument/2006/relationships/oleObject" Target="../embeddings/oleObject6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1.wmf"/><Relationship Id="rId4" Type="http://schemas.openxmlformats.org/officeDocument/2006/relationships/audio" Target="../media/media5.wav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microsoft.com/office/2007/relationships/media" Target="../media/media8.wav"/><Relationship Id="rId7" Type="http://schemas.openxmlformats.org/officeDocument/2006/relationships/oleObject" Target="../embeddings/oleObject8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9" name="Rectangle 2"/>
          <p:cNvSpPr>
            <a:spLocks noChangeArrowheads="1"/>
          </p:cNvSpPr>
          <p:nvPr/>
        </p:nvSpPr>
        <p:spPr bwMode="auto">
          <a:xfrm>
            <a:off x="241300" y="5811838"/>
            <a:ext cx="8601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endParaRPr lang="en-US" altLang="en-US" sz="2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082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01638" y="196850"/>
            <a:ext cx="8445500" cy="1358900"/>
          </a:xfrm>
          <a:noFill/>
        </p:spPr>
        <p:txBody>
          <a:bodyPr lIns="90488" tIns="44450" rIns="90488" bIns="44450"/>
          <a:lstStyle/>
          <a:p>
            <a:pPr algn="ctr"/>
            <a:r>
              <a:rPr lang="en-US" altLang="en-US" dirty="0">
                <a:solidFill>
                  <a:srgbClr val="00B050"/>
                </a:solidFill>
              </a:rPr>
              <a:t>Confidence Interval Estimate of</a:t>
            </a:r>
            <a:br>
              <a:rPr lang="en-US" altLang="en-US" dirty="0">
                <a:solidFill>
                  <a:srgbClr val="00B050"/>
                </a:solidFill>
              </a:rPr>
            </a:br>
            <a:r>
              <a:rPr lang="en-US" altLang="en-US" i="1" dirty="0">
                <a:solidFill>
                  <a:srgbClr val="00B050"/>
                </a:solidFill>
                <a:latin typeface="Symbol" pitchFamily="1" charset="2"/>
                <a:sym typeface="Symbol" pitchFamily="1" charset="2"/>
              </a:rPr>
              <a:t></a:t>
            </a:r>
            <a:r>
              <a:rPr lang="en-US" altLang="en-US" baseline="-25000" dirty="0">
                <a:solidFill>
                  <a:srgbClr val="00B050"/>
                </a:solidFill>
              </a:rPr>
              <a:t>1</a:t>
            </a:r>
            <a:r>
              <a:rPr lang="en-US" altLang="en-US" dirty="0">
                <a:solidFill>
                  <a:srgbClr val="00B050"/>
                </a:solidFill>
              </a:rPr>
              <a:t> – </a:t>
            </a:r>
            <a:r>
              <a:rPr lang="en-US" altLang="en-US" i="1" dirty="0">
                <a:solidFill>
                  <a:srgbClr val="00B050"/>
                </a:solidFill>
                <a:latin typeface="Symbol" pitchFamily="1" charset="2"/>
                <a:sym typeface="Symbol" pitchFamily="1" charset="2"/>
              </a:rPr>
              <a:t></a:t>
            </a:r>
            <a:r>
              <a:rPr lang="en-US" altLang="en-US" baseline="-25000" dirty="0">
                <a:solidFill>
                  <a:srgbClr val="00B050"/>
                </a:solidFill>
              </a:rPr>
              <a:t>2</a:t>
            </a:r>
            <a:r>
              <a:rPr lang="en-US" altLang="en-US" dirty="0">
                <a:solidFill>
                  <a:srgbClr val="00B050"/>
                </a:solidFill>
              </a:rPr>
              <a:t>: Independent Samples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667" y="1953736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Calculator Shortcut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84200" y="2631576"/>
            <a:ext cx="581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STAT </a:t>
            </a:r>
            <a:r>
              <a:rPr lang="en-US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TEST  2-SampTInt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3370" y="3280237"/>
            <a:ext cx="770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Input:  Data   --  for 2 data sets input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3370" y="4038600"/>
            <a:ext cx="8239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Input:  Stats   --  for 2 sets of summary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</a:rPr>
              <a:t>		      values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6333" y="5264131"/>
            <a:ext cx="823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Always choose “</a:t>
            </a:r>
            <a:r>
              <a:rPr lang="en-US" sz="2800" b="1" u="sng" dirty="0" smtClean="0">
                <a:solidFill>
                  <a:srgbClr val="0070C0"/>
                </a:solidFill>
              </a:rPr>
              <a:t>NO</a:t>
            </a:r>
            <a:r>
              <a:rPr lang="en-US" sz="2800" b="1" dirty="0" smtClean="0">
                <a:solidFill>
                  <a:srgbClr val="FF0000"/>
                </a:solidFill>
              </a:rPr>
              <a:t>” in “Pooled”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07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02"/>
    </mc:Choice>
    <mc:Fallback>
      <p:transition spd="slow" advTm="7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2920" y="366712"/>
            <a:ext cx="8183880" cy="105156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00B050"/>
                </a:solidFill>
              </a:rPr>
              <a:t>YOUR TURN!!!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02920" y="1066800"/>
            <a:ext cx="8183880" cy="4187952"/>
          </a:xfrm>
          <a:prstGeom prst="rect">
            <a:avLst/>
          </a:prstGeom>
        </p:spPr>
        <p:txBody>
          <a:bodyPr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/>
              <a:t>The table below shows the number satisfied in their work in a sample of working adults with a college education and in a sample of working adults without a college education.  Assume that you plan to use a significance level of </a:t>
            </a:r>
            <a:r>
              <a:rPr lang="en-US" sz="2400" i="1" dirty="0" smtClean="0">
                <a:sym typeface="Symbol"/>
              </a:rPr>
              <a:t></a:t>
            </a:r>
            <a:r>
              <a:rPr lang="en-US" sz="2400" dirty="0" smtClean="0"/>
              <a:t> = 0.05 to test the claim that the proportion satisfied in their work in a sample of working adults with a college education is greater than  the proportion satisfied in a sample of working adults without a college education.  Assume both samples are simple random samples.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0"/>
            <a:ext cx="5715000" cy="1115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8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85"/>
    </mc:Choice>
    <mc:Fallback>
      <p:transition spd="slow" advTm="14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258762"/>
            <a:ext cx="7772400" cy="531813"/>
          </a:xfrm>
          <a:noFill/>
        </p:spPr>
        <p:txBody>
          <a:bodyPr lIns="90488" tIns="44450" rIns="90488" bIns="44450" anchor="t">
            <a:normAutofit fontScale="90000"/>
          </a:bodyPr>
          <a:lstStyle/>
          <a:p>
            <a:pPr algn="l"/>
            <a:r>
              <a:rPr lang="en-US" altLang="en-US" sz="3200" dirty="0" smtClean="0">
                <a:solidFill>
                  <a:srgbClr val="00B050"/>
                </a:solidFill>
              </a:rPr>
              <a:t>Your Turn:</a:t>
            </a:r>
            <a:endParaRPr lang="en-US" altLang="en-US" sz="3200" dirty="0">
              <a:solidFill>
                <a:srgbClr val="00B050"/>
              </a:solidFill>
            </a:endParaRPr>
          </a:p>
        </p:txBody>
      </p:sp>
      <p:sp>
        <p:nvSpPr>
          <p:cNvPr id="62464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81025" y="855662"/>
            <a:ext cx="8191500" cy="1019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Requirements are satisfied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since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 SRS and 71, 66, 143 – 71 = 72, and 133 – 66 = 67 are all greater than 5. 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191500" cy="601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Hypothesis:     H</a:t>
            </a:r>
            <a:r>
              <a:rPr lang="en-US" altLang="en-US" b="1" baseline="-25000" dirty="0">
                <a:solidFill>
                  <a:srgbClr val="0070C0"/>
                </a:solidFill>
                <a:latin typeface="Arial" charset="0"/>
              </a:rPr>
              <a:t>0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:  </a:t>
            </a:r>
            <a:r>
              <a:rPr lang="en-US" altLang="en-US" b="1" i="1" dirty="0" smtClean="0">
                <a:solidFill>
                  <a:srgbClr val="0070C0"/>
                </a:solidFill>
                <a:latin typeface="Arial" charset="0"/>
                <a:sym typeface="Symbol"/>
              </a:rPr>
              <a:t>p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  <a:sym typeface="Symbol"/>
              </a:rPr>
              <a:t>1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 = </a:t>
            </a:r>
            <a:r>
              <a:rPr lang="en-US" altLang="en-US" b="1" i="1" dirty="0" smtClean="0">
                <a:solidFill>
                  <a:srgbClr val="0070C0"/>
                </a:solidFill>
                <a:latin typeface="Arial" charset="0"/>
                <a:sym typeface="Symbol"/>
              </a:rPr>
              <a:t>p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  <a:sym typeface="Symbol"/>
              </a:rPr>
              <a:t>2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          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H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en-US" altLang="en-US" b="1" dirty="0">
                <a:solidFill>
                  <a:srgbClr val="0070C0"/>
                </a:solidFill>
                <a:latin typeface="Arial" charset="0"/>
              </a:rPr>
              <a:t>:  </a:t>
            </a:r>
            <a:r>
              <a:rPr lang="en-US" altLang="en-US" b="1" i="1" dirty="0" smtClean="0">
                <a:solidFill>
                  <a:srgbClr val="0070C0"/>
                </a:solidFill>
                <a:latin typeface="Arial" charset="0"/>
                <a:sym typeface="Symbol"/>
              </a:rPr>
              <a:t>p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  <a:sym typeface="Symbol"/>
              </a:rPr>
              <a:t>1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 &gt; </a:t>
            </a:r>
            <a:r>
              <a:rPr lang="en-US" altLang="en-US" b="1" i="1" dirty="0" smtClean="0">
                <a:solidFill>
                  <a:srgbClr val="0070C0"/>
                </a:solidFill>
                <a:latin typeface="Arial" charset="0"/>
                <a:sym typeface="Symbol"/>
              </a:rPr>
              <a:t>p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  <a:sym typeface="Symbol"/>
              </a:rPr>
              <a:t>2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 </a:t>
            </a:r>
            <a:endParaRPr lang="en-US" altLang="en-US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2442368"/>
            <a:ext cx="5257800" cy="601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Significance level is 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 =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0.05</a:t>
            </a:r>
            <a:endParaRPr lang="en-US" altLang="en-US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04838" y="2960687"/>
            <a:ext cx="81915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Use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a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normal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distribution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approximation to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binomial distribution.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4838" y="4414837"/>
            <a:ext cx="65579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Calculate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one of the test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statistic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688222"/>
              </p:ext>
            </p:extLst>
          </p:nvPr>
        </p:nvGraphicFramePr>
        <p:xfrm>
          <a:off x="1643063" y="5143500"/>
          <a:ext cx="6122987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Equation" r:id="rId7" imgW="6121080" imgH="1180800" progId="Equation.DSMT4">
                  <p:embed/>
                </p:oleObj>
              </mc:Choice>
              <mc:Fallback>
                <p:oleObj name="Equation" r:id="rId7" imgW="6121080" imgH="1180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5143500"/>
                        <a:ext cx="6122987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4752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44"/>
    </mc:Choice>
    <mc:Fallback>
      <p:transition spd="slow" advTm="9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246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4644" grpId="0" build="p" animBg="1"/>
      <p:bldP spid="9" grpId="0" build="p" animBg="1"/>
      <p:bldP spid="10" grpId="0" build="p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228600"/>
            <a:ext cx="7772400" cy="531813"/>
          </a:xfrm>
          <a:noFill/>
        </p:spPr>
        <p:txBody>
          <a:bodyPr lIns="90488" tIns="44450" rIns="90488" bIns="44450" anchor="t">
            <a:normAutofit fontScale="90000"/>
          </a:bodyPr>
          <a:lstStyle/>
          <a:p>
            <a:pPr algn="l"/>
            <a:r>
              <a:rPr lang="en-US" altLang="en-US" sz="3200" dirty="0" smtClean="0">
                <a:solidFill>
                  <a:srgbClr val="00B050"/>
                </a:solidFill>
              </a:rPr>
              <a:t>Your Turn:</a:t>
            </a:r>
            <a:endParaRPr lang="en-US" alt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95300" y="711200"/>
            <a:ext cx="8183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Find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the value of the test statistic.</a:t>
            </a:r>
          </a:p>
        </p:txBody>
      </p:sp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998304"/>
              </p:ext>
            </p:extLst>
          </p:nvPr>
        </p:nvGraphicFramePr>
        <p:xfrm>
          <a:off x="1771650" y="3500438"/>
          <a:ext cx="5834063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" name="Equation" r:id="rId7" imgW="6438600" imgH="2412720" progId="Equation.DSMT4">
                  <p:embed/>
                </p:oleObj>
              </mc:Choice>
              <mc:Fallback>
                <p:oleObj name="Equation" r:id="rId7" imgW="6438600" imgH="241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500438"/>
                        <a:ext cx="5834063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685603"/>
              </p:ext>
            </p:extLst>
          </p:nvPr>
        </p:nvGraphicFramePr>
        <p:xfrm>
          <a:off x="1219200" y="5943600"/>
          <a:ext cx="20193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3" name="Equation" r:id="rId9" imgW="2019240" imgH="380880" progId="Equation.DSMT4">
                  <p:embed/>
                </p:oleObj>
              </mc:Choice>
              <mc:Fallback>
                <p:oleObj name="Equation" r:id="rId9" imgW="201924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943600"/>
                        <a:ext cx="20193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35745"/>
              </p:ext>
            </p:extLst>
          </p:nvPr>
        </p:nvGraphicFramePr>
        <p:xfrm>
          <a:off x="1196975" y="1301750"/>
          <a:ext cx="34925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" name="Equation" r:id="rId11" imgW="3492360" imgH="2019240" progId="Equation.DSMT4">
                  <p:embed/>
                </p:oleObj>
              </mc:Choice>
              <mc:Fallback>
                <p:oleObj name="Equation" r:id="rId11" imgW="3492360" imgH="2019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975" y="1301750"/>
                        <a:ext cx="3492500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6339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45"/>
    </mc:Choice>
    <mc:Fallback>
      <p:transition spd="slow" advTm="7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371475"/>
            <a:ext cx="7772400" cy="531813"/>
          </a:xfrm>
          <a:noFill/>
        </p:spPr>
        <p:txBody>
          <a:bodyPr lIns="90488" tIns="44450" rIns="90488" bIns="44450" anchor="t">
            <a:normAutofit fontScale="90000"/>
          </a:bodyPr>
          <a:lstStyle/>
          <a:p>
            <a:pPr algn="l"/>
            <a:r>
              <a:rPr lang="en-US" altLang="en-US" sz="3200" dirty="0">
                <a:solidFill>
                  <a:srgbClr val="00B050"/>
                </a:solidFill>
              </a:rPr>
              <a:t>Example:</a:t>
            </a:r>
          </a:p>
        </p:txBody>
      </p:sp>
      <p:sp>
        <p:nvSpPr>
          <p:cNvPr id="62669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4838" y="968375"/>
            <a:ext cx="8191500" cy="601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Find the P-value by test statistic.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26693" name="Rectangle 4"/>
          <p:cNvSpPr>
            <a:spLocks noChangeArrowheads="1"/>
          </p:cNvSpPr>
          <p:nvPr/>
        </p:nvSpPr>
        <p:spPr bwMode="auto">
          <a:xfrm>
            <a:off x="604838" y="1589088"/>
            <a:ext cx="81915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 err="1" smtClean="0">
                <a:solidFill>
                  <a:srgbClr val="0070C0"/>
                </a:solidFill>
                <a:latin typeface="Arial" charset="0"/>
              </a:rPr>
              <a:t>normalcdf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(0.0044, 9999, 0, 1) = 0.4983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26694" name="Rectangle 5"/>
          <p:cNvSpPr>
            <a:spLocks noChangeArrowheads="1"/>
          </p:cNvSpPr>
          <p:nvPr/>
        </p:nvSpPr>
        <p:spPr bwMode="auto">
          <a:xfrm>
            <a:off x="604838" y="2247900"/>
            <a:ext cx="81915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P-value = 0.4983 &gt; 0.05 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15950" y="4495801"/>
            <a:ext cx="8191500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There is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not sufficient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evidence to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support the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claim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that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adults with a college education is greater than  the proportion satisfied in a sample of working adults without a college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" y="2836864"/>
            <a:ext cx="8339138" cy="17351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>
            <a:normAutofit fontScale="925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Because the P-value is greater than the </a:t>
            </a:r>
          </a:p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significance level, fail to reject the null hypothesis:</a:t>
            </a:r>
            <a:br>
              <a:rPr lang="en-US" altLang="en-US" b="1" dirty="0" smtClean="0">
                <a:solidFill>
                  <a:srgbClr val="0070C0"/>
                </a:solidFill>
                <a:latin typeface="Arial" charset="0"/>
              </a:rPr>
            </a:br>
            <a:endParaRPr lang="en-US" altLang="en-US" b="1" dirty="0" smtClean="0">
              <a:solidFill>
                <a:srgbClr val="0070C0"/>
              </a:solidFill>
              <a:latin typeface="Arial" charset="0"/>
            </a:endParaRPr>
          </a:p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i="1" dirty="0" smtClean="0">
                <a:solidFill>
                  <a:srgbClr val="0070C0"/>
                </a:solidFill>
                <a:latin typeface="Arial" charset="0"/>
              </a:rPr>
              <a:t>			p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 = </a:t>
            </a:r>
            <a:r>
              <a:rPr lang="en-US" altLang="en-US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" charset="2"/>
              </a:rPr>
              <a:t>p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</a:rPr>
              <a:t>2</a:t>
            </a:r>
            <a:endParaRPr lang="en-US" altLang="en-US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82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03"/>
    </mc:Choice>
    <mc:Fallback>
      <p:transition spd="slow" advTm="8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2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6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6693" grpId="0"/>
      <p:bldP spid="626694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27709"/>
            <a:ext cx="8991600" cy="66778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76200"/>
            <a:ext cx="89916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ea typeface="Times New Roman"/>
              </a:rPr>
              <a:t>Your Turn: </a:t>
            </a:r>
          </a:p>
          <a:p>
            <a:endParaRPr lang="en-US" sz="2200" b="1" dirty="0">
              <a:solidFill>
                <a:prstClr val="black"/>
              </a:solidFill>
              <a:ea typeface="Times New Roman"/>
            </a:endParaRPr>
          </a:p>
          <a:p>
            <a:r>
              <a:rPr lang="en-US" sz="2200" dirty="0" smtClean="0">
                <a:solidFill>
                  <a:prstClr val="black"/>
                </a:solidFill>
                <a:ea typeface="Times New Roman"/>
              </a:rPr>
              <a:t>A </a:t>
            </a:r>
            <a:r>
              <a:rPr lang="en-US" sz="2200" dirty="0">
                <a:solidFill>
                  <a:prstClr val="black"/>
                </a:solidFill>
                <a:ea typeface="Times New Roman"/>
              </a:rPr>
              <a:t>simple random sample of high-interest (8.9%) mortgages and low-interest (6.3%) mortgages were obtained. For the 40 high-interest mortgages, the borrowers had a mean FICO credit score of 594.8 and a standard deviation of </a:t>
            </a:r>
            <a:r>
              <a:rPr lang="en-US" sz="2200" dirty="0" smtClean="0">
                <a:solidFill>
                  <a:prstClr val="black"/>
                </a:solidFill>
                <a:ea typeface="Times New Roman"/>
              </a:rPr>
              <a:t>12.2.  For </a:t>
            </a:r>
            <a:r>
              <a:rPr lang="en-US" sz="2200" dirty="0">
                <a:solidFill>
                  <a:prstClr val="black"/>
                </a:solidFill>
                <a:ea typeface="Times New Roman"/>
              </a:rPr>
              <a:t>the 40 low-interest mortgages, the borrowers had a mean FICO credit score of 785.2 and a standard deviation of 16.3 (based on data from </a:t>
            </a:r>
            <a:r>
              <a:rPr lang="en-US" sz="2200" i="1" dirty="0">
                <a:solidFill>
                  <a:prstClr val="black"/>
                </a:solidFill>
                <a:ea typeface="Times New Roman"/>
              </a:rPr>
              <a:t>USA</a:t>
            </a:r>
            <a:r>
              <a:rPr lang="en-US" sz="2200" dirty="0">
                <a:solidFill>
                  <a:prstClr val="black"/>
                </a:solidFill>
                <a:ea typeface="Times New Roman"/>
              </a:rPr>
              <a:t> </a:t>
            </a:r>
            <a:r>
              <a:rPr lang="en-US" sz="2200" i="1" dirty="0">
                <a:solidFill>
                  <a:prstClr val="black"/>
                </a:solidFill>
                <a:ea typeface="Times New Roman"/>
              </a:rPr>
              <a:t>Today</a:t>
            </a:r>
            <a:r>
              <a:rPr lang="en-US" sz="2200" dirty="0">
                <a:solidFill>
                  <a:prstClr val="black"/>
                </a:solidFill>
                <a:ea typeface="Times New Roman"/>
              </a:rPr>
              <a:t>). </a:t>
            </a:r>
            <a:r>
              <a:rPr lang="en-US" sz="2200" dirty="0" smtClean="0">
                <a:solidFill>
                  <a:prstClr val="black"/>
                </a:solidFill>
                <a:ea typeface="Times New Roman"/>
              </a:rPr>
              <a:t>  Use </a:t>
            </a:r>
            <a:r>
              <a:rPr lang="en-US" sz="2200" dirty="0">
                <a:solidFill>
                  <a:prstClr val="black"/>
                </a:solidFill>
                <a:ea typeface="Times New Roman"/>
              </a:rPr>
              <a:t>a 0.01 significance level to test the claim that the mean FICO score of the borrowers with high-interest mortgages is lower than the mean FICO score of the borrowers with low-interest mortgages. 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a) State the null and alternative hypothesis.	</a:t>
            </a:r>
          </a:p>
          <a:p>
            <a:pPr>
              <a:buSzPct val="100000"/>
            </a:pPr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buSzPct val="100000"/>
            </a:pPr>
            <a:r>
              <a:rPr lang="en-US" sz="2400" b="1" i="1" dirty="0">
                <a:solidFill>
                  <a:srgbClr val="0070C0"/>
                </a:solidFill>
              </a:rPr>
              <a:t>H</a:t>
            </a:r>
            <a:r>
              <a:rPr lang="en-US" sz="2400" b="1" baseline="-25000" dirty="0">
                <a:solidFill>
                  <a:srgbClr val="0070C0"/>
                </a:solidFill>
              </a:rPr>
              <a:t>0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i="1" dirty="0">
                <a:solidFill>
                  <a:srgbClr val="0070C0"/>
                </a:solidFill>
              </a:rPr>
              <a:t>μ</a:t>
            </a:r>
            <a:r>
              <a:rPr lang="en-US" sz="2400" b="1" baseline="-50000" dirty="0">
                <a:solidFill>
                  <a:srgbClr val="0070C0"/>
                </a:solidFill>
              </a:rPr>
              <a:t>1 </a:t>
            </a:r>
            <a:r>
              <a:rPr lang="en-US" sz="2400" b="1" dirty="0">
                <a:solidFill>
                  <a:srgbClr val="0070C0"/>
                </a:solidFill>
              </a:rPr>
              <a:t>= </a:t>
            </a:r>
            <a:r>
              <a:rPr lang="en-US" sz="2400" b="1" i="1" dirty="0">
                <a:solidFill>
                  <a:srgbClr val="0070C0"/>
                </a:solidFill>
              </a:rPr>
              <a:t>μ</a:t>
            </a:r>
            <a:r>
              <a:rPr lang="en-US" sz="2400" b="1" baseline="-50000" dirty="0">
                <a:solidFill>
                  <a:srgbClr val="0070C0"/>
                </a:solidFill>
              </a:rPr>
              <a:t>2 </a:t>
            </a:r>
          </a:p>
          <a:p>
            <a:pPr>
              <a:buSzPct val="100000"/>
            </a:pPr>
            <a:r>
              <a:rPr lang="en-US" sz="2400" b="1" i="1" dirty="0">
                <a:solidFill>
                  <a:srgbClr val="0070C0"/>
                </a:solidFill>
              </a:rPr>
              <a:t>H</a:t>
            </a:r>
            <a:r>
              <a:rPr lang="en-US" sz="2400" b="1" baseline="-25000" dirty="0">
                <a:solidFill>
                  <a:srgbClr val="0070C0"/>
                </a:solidFill>
              </a:rPr>
              <a:t>1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i="1" dirty="0">
                <a:solidFill>
                  <a:srgbClr val="0070C0"/>
                </a:solidFill>
              </a:rPr>
              <a:t>μ</a:t>
            </a:r>
            <a:r>
              <a:rPr lang="en-US" sz="2400" b="1" baseline="-50000" dirty="0">
                <a:solidFill>
                  <a:srgbClr val="0070C0"/>
                </a:solidFill>
              </a:rPr>
              <a:t>1 </a:t>
            </a:r>
            <a:r>
              <a:rPr lang="en-US" sz="2400" b="1" dirty="0" smtClean="0">
                <a:solidFill>
                  <a:srgbClr val="0070C0"/>
                </a:solidFill>
              </a:rPr>
              <a:t>&lt; </a:t>
            </a:r>
            <a:r>
              <a:rPr lang="en-US" sz="2400" b="1" i="1" dirty="0">
                <a:solidFill>
                  <a:srgbClr val="0070C0"/>
                </a:solidFill>
              </a:rPr>
              <a:t>μ</a:t>
            </a:r>
            <a:r>
              <a:rPr lang="en-US" sz="2400" b="1" baseline="-50000" dirty="0">
                <a:solidFill>
                  <a:srgbClr val="0070C0"/>
                </a:solidFill>
              </a:rPr>
              <a:t>2 </a:t>
            </a:r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b) Determine the critical value(s).		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  <a:endParaRPr lang="en-US" sz="2200" dirty="0" smtClean="0">
              <a:solidFill>
                <a:prstClr val="black"/>
              </a:solidFill>
              <a:ea typeface="Times New Roman"/>
            </a:endParaRPr>
          </a:p>
          <a:p>
            <a:r>
              <a:rPr lang="en-US" sz="2400" b="1" i="1" dirty="0">
                <a:solidFill>
                  <a:srgbClr val="0070C0"/>
                </a:solidFill>
              </a:rPr>
              <a:t>t</a:t>
            </a:r>
            <a:r>
              <a:rPr lang="en-US" sz="2400" b="1" dirty="0">
                <a:solidFill>
                  <a:srgbClr val="0070C0"/>
                </a:solidFill>
              </a:rPr>
              <a:t>* = </a:t>
            </a:r>
            <a:r>
              <a:rPr lang="en-US" sz="2400" b="1" dirty="0" err="1" smtClean="0">
                <a:solidFill>
                  <a:srgbClr val="0070C0"/>
                </a:solidFill>
              </a:rPr>
              <a:t>invT</a:t>
            </a:r>
            <a:r>
              <a:rPr lang="en-US" sz="2400" b="1" dirty="0" smtClean="0">
                <a:solidFill>
                  <a:srgbClr val="0070C0"/>
                </a:solidFill>
              </a:rPr>
              <a:t>(0.005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0070C0"/>
                </a:solidFill>
              </a:rPr>
              <a:t>39) </a:t>
            </a:r>
            <a:r>
              <a:rPr lang="en-US" sz="2400" b="1" dirty="0">
                <a:solidFill>
                  <a:srgbClr val="0070C0"/>
                </a:solidFill>
              </a:rPr>
              <a:t>= – </a:t>
            </a:r>
            <a:r>
              <a:rPr lang="en-US" sz="2400" b="1" dirty="0" smtClean="0">
                <a:solidFill>
                  <a:srgbClr val="0070C0"/>
                </a:solidFill>
              </a:rPr>
              <a:t>2.7079</a:t>
            </a:r>
            <a:endParaRPr lang="en-US" sz="2400" b="1" i="1" dirty="0">
              <a:solidFill>
                <a:srgbClr val="0070C0"/>
              </a:solidFill>
            </a:endParaRP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45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786"/>
    </mc:Choice>
    <mc:Fallback>
      <p:transition spd="slow" advTm="22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908" y="76200"/>
            <a:ext cx="8811491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99" y="152400"/>
            <a:ext cx="883919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c) Calculate the test statistic.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d) Determine the </a:t>
            </a:r>
            <a:r>
              <a:rPr lang="en-US" sz="2200" i="1" dirty="0">
                <a:solidFill>
                  <a:prstClr val="black"/>
                </a:solidFill>
                <a:ea typeface="Times New Roman"/>
              </a:rPr>
              <a:t>P</a:t>
            </a:r>
            <a:r>
              <a:rPr lang="en-US" sz="2200" dirty="0">
                <a:solidFill>
                  <a:prstClr val="black"/>
                </a:solidFill>
                <a:ea typeface="Times New Roman"/>
              </a:rPr>
              <a:t> – value.		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 smtClean="0">
                <a:solidFill>
                  <a:prstClr val="black"/>
                </a:solidFill>
                <a:ea typeface="Times New Roman"/>
              </a:rPr>
              <a:t>  </a:t>
            </a:r>
            <a:r>
              <a:rPr lang="en-US" sz="2200" b="1" i="1" dirty="0" smtClean="0">
                <a:solidFill>
                  <a:srgbClr val="0070C0"/>
                </a:solidFill>
                <a:ea typeface="Times New Roman"/>
              </a:rPr>
              <a:t>P</a:t>
            </a:r>
            <a:r>
              <a:rPr lang="en-US" sz="2200" b="1" dirty="0" smtClean="0">
                <a:solidFill>
                  <a:srgbClr val="0070C0"/>
                </a:solidFill>
                <a:ea typeface="Times New Roman"/>
              </a:rPr>
              <a:t>-value = </a:t>
            </a:r>
            <a:r>
              <a:rPr lang="en-US" sz="2200" b="1" dirty="0" err="1" smtClean="0">
                <a:solidFill>
                  <a:srgbClr val="0070C0"/>
                </a:solidFill>
              </a:rPr>
              <a:t>tcdf</a:t>
            </a:r>
            <a:r>
              <a:rPr lang="en-US" sz="2200" b="1" dirty="0" smtClean="0">
                <a:solidFill>
                  <a:srgbClr val="0070C0"/>
                </a:solidFill>
              </a:rPr>
              <a:t> (</a:t>
            </a:r>
            <a:r>
              <a:rPr lang="en-US" sz="2000" b="1" dirty="0" smtClean="0">
                <a:solidFill>
                  <a:srgbClr val="0070C0"/>
                </a:solidFill>
              </a:rPr>
              <a:t>– 9999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000" b="1" dirty="0" smtClean="0">
                <a:solidFill>
                  <a:srgbClr val="0070C0"/>
                </a:solidFill>
              </a:rPr>
              <a:t>–59.1451</a:t>
            </a:r>
            <a:r>
              <a:rPr lang="en-US" sz="2200" b="1" dirty="0" smtClean="0">
                <a:solidFill>
                  <a:srgbClr val="0070C0"/>
                </a:solidFill>
              </a:rPr>
              <a:t>, 39)  = 0 </a:t>
            </a:r>
            <a:r>
              <a:rPr lang="en-US" sz="2200" b="1" dirty="0">
                <a:solidFill>
                  <a:srgbClr val="0070C0"/>
                </a:solidFill>
              </a:rPr>
              <a:t>&lt;</a:t>
            </a:r>
            <a:r>
              <a:rPr lang="en-US" sz="2200" b="1" dirty="0" smtClean="0">
                <a:solidFill>
                  <a:srgbClr val="0070C0"/>
                </a:solidFill>
              </a:rPr>
              <a:t> 0.01</a:t>
            </a:r>
            <a:endParaRPr lang="en-US" sz="2200" b="1" i="1" dirty="0" smtClean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0070C0"/>
                </a:solidFill>
              </a:rPr>
              <a:t>  </a:t>
            </a:r>
            <a:r>
              <a:rPr lang="en-US" sz="2200" b="1" dirty="0">
                <a:solidFill>
                  <a:srgbClr val="0070C0"/>
                </a:solidFill>
              </a:rPr>
              <a:t>R</a:t>
            </a:r>
            <a:r>
              <a:rPr lang="en-US" sz="2200" b="1" dirty="0" smtClean="0">
                <a:solidFill>
                  <a:srgbClr val="0070C0"/>
                </a:solidFill>
              </a:rPr>
              <a:t>eject </a:t>
            </a:r>
            <a:r>
              <a:rPr lang="en-US" sz="2200" b="1" i="1" dirty="0">
                <a:solidFill>
                  <a:srgbClr val="0070C0"/>
                </a:solidFill>
              </a:rPr>
              <a:t>H</a:t>
            </a:r>
            <a:r>
              <a:rPr lang="en-US" sz="2200" b="1" baseline="-25000" dirty="0">
                <a:solidFill>
                  <a:srgbClr val="0070C0"/>
                </a:solidFill>
              </a:rPr>
              <a:t>0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e) What is the conclusion</a:t>
            </a:r>
            <a:r>
              <a:rPr lang="en-US" sz="2200" dirty="0" smtClean="0">
                <a:solidFill>
                  <a:prstClr val="black"/>
                </a:solidFill>
                <a:ea typeface="Times New Roman"/>
              </a:rPr>
              <a:t>?</a:t>
            </a: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r>
              <a:rPr lang="en-US" sz="2200" b="1" dirty="0" smtClean="0">
                <a:solidFill>
                  <a:srgbClr val="0070C0"/>
                </a:solidFill>
              </a:rPr>
              <a:t>There </a:t>
            </a:r>
            <a:r>
              <a:rPr lang="en-US" sz="2200" b="1" dirty="0">
                <a:solidFill>
                  <a:srgbClr val="0070C0"/>
                </a:solidFill>
              </a:rPr>
              <a:t>is </a:t>
            </a:r>
            <a:r>
              <a:rPr lang="en-US" sz="2200" b="1" dirty="0" smtClean="0">
                <a:solidFill>
                  <a:srgbClr val="0070C0"/>
                </a:solidFill>
              </a:rPr>
              <a:t>sufficient </a:t>
            </a:r>
            <a:r>
              <a:rPr lang="en-US" sz="2200" b="1" dirty="0">
                <a:solidFill>
                  <a:srgbClr val="0070C0"/>
                </a:solidFill>
              </a:rPr>
              <a:t>evidence to support the claim that the mean </a:t>
            </a:r>
            <a:r>
              <a:rPr lang="en-US" sz="2200" b="1" dirty="0" smtClean="0">
                <a:solidFill>
                  <a:srgbClr val="0070C0"/>
                </a:solidFill>
              </a:rPr>
              <a:t>FICO   score of the borrowers with high-interest mortgages is lower  than the mean FICO score of the borrowers with low-interest mortgages.</a:t>
            </a:r>
            <a:endParaRPr lang="en-US" sz="2200" dirty="0" smtClean="0">
              <a:solidFill>
                <a:prstClr val="black"/>
              </a:solidFill>
              <a:ea typeface="Times New Roman"/>
            </a:endParaRP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498690"/>
              </p:ext>
            </p:extLst>
          </p:nvPr>
        </p:nvGraphicFramePr>
        <p:xfrm>
          <a:off x="868363" y="804863"/>
          <a:ext cx="3709987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Equation" r:id="rId6" imgW="3162240" imgH="1041120" progId="Equation.DSMT4">
                  <p:embed/>
                </p:oleObj>
              </mc:Choice>
              <mc:Fallback>
                <p:oleObj name="Equation" r:id="rId6" imgW="3162240" imgH="104112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804863"/>
                        <a:ext cx="3709987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3208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13"/>
    </mc:Choice>
    <mc:Fallback>
      <p:transition spd="slow" advTm="10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65314"/>
            <a:ext cx="8839200" cy="66402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76200"/>
            <a:ext cx="8915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f) Determine</a:t>
            </a: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g) Find the margin of error.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 </a:t>
            </a:r>
          </a:p>
          <a:p>
            <a:r>
              <a:rPr lang="en-US" sz="2200" dirty="0">
                <a:solidFill>
                  <a:prstClr val="black"/>
                </a:solidFill>
                <a:ea typeface="Times New Roman"/>
              </a:rPr>
              <a:t>h) Construct a 98% confidence interval estimate of the difference between the mean FICO credit score of borrowers with high interest rates and the mean FICO credit score of borrowers with low interest rates</a:t>
            </a:r>
            <a:r>
              <a:rPr lang="en-US" sz="2200" dirty="0" smtClean="0">
                <a:solidFill>
                  <a:prstClr val="black"/>
                </a:solidFill>
                <a:ea typeface="Times New Roman"/>
              </a:rPr>
              <a:t>.</a:t>
            </a:r>
            <a:endParaRPr lang="en-US" sz="2200" dirty="0">
              <a:solidFill>
                <a:prstClr val="black"/>
              </a:solidFill>
              <a:ea typeface="Times New Roman"/>
            </a:endParaRPr>
          </a:p>
          <a:p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159695"/>
              </p:ext>
            </p:extLst>
          </p:nvPr>
        </p:nvGraphicFramePr>
        <p:xfrm>
          <a:off x="1816100" y="124968"/>
          <a:ext cx="850900" cy="40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4" name="Equation" r:id="rId6" imgW="393480" imgH="190440" progId="Equation.DSMT4">
                  <p:embed/>
                </p:oleObj>
              </mc:Choice>
              <mc:Fallback>
                <p:oleObj name="Equation" r:id="rId6" imgW="393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124968"/>
                        <a:ext cx="850900" cy="4084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629356"/>
              </p:ext>
            </p:extLst>
          </p:nvPr>
        </p:nvGraphicFramePr>
        <p:xfrm>
          <a:off x="685800" y="762000"/>
          <a:ext cx="406142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5" name="Equation" r:id="rId8" imgW="1676160" imgH="190440" progId="Equation.DSMT4">
                  <p:embed/>
                </p:oleObj>
              </mc:Choice>
              <mc:Fallback>
                <p:oleObj name="Equation" r:id="rId8" imgW="1676160" imgH="1904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0"/>
                        <a:ext cx="4061426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092069"/>
              </p:ext>
            </p:extLst>
          </p:nvPr>
        </p:nvGraphicFramePr>
        <p:xfrm>
          <a:off x="609600" y="2032000"/>
          <a:ext cx="702945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6" name="Equation" r:id="rId10" imgW="7835760" imgH="1079280" progId="Equation.DSMT4">
                  <p:embed/>
                </p:oleObj>
              </mc:Choice>
              <mc:Fallback>
                <p:oleObj name="Equation" r:id="rId10" imgW="7835760" imgH="10792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32000"/>
                        <a:ext cx="702945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8020" y="4498538"/>
            <a:ext cx="423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STAT 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TEST  2-SampTInt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188803"/>
            <a:ext cx="5989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98% CI for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–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</a:rPr>
              <a:t>:    ( –198.1,  </a:t>
            </a:r>
            <a:r>
              <a:rPr lang="en-US" sz="2400" b="1" dirty="0">
                <a:solidFill>
                  <a:srgbClr val="0070C0"/>
                </a:solidFill>
              </a:rPr>
              <a:t>–</a:t>
            </a:r>
            <a:r>
              <a:rPr lang="en-US" sz="2400" b="1" dirty="0" smtClean="0">
                <a:solidFill>
                  <a:srgbClr val="0070C0"/>
                </a:solidFill>
              </a:rPr>
              <a:t>182.7)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715000"/>
            <a:ext cx="8306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If we use the formula to find </a:t>
            </a:r>
            <a:r>
              <a:rPr lang="en-US" sz="2400" b="1" i="1" dirty="0" smtClean="0">
                <a:solidFill>
                  <a:srgbClr val="0070C0"/>
                </a:solidFill>
              </a:rPr>
              <a:t>E</a:t>
            </a:r>
            <a:r>
              <a:rPr lang="en-US" sz="2400" b="1" dirty="0" smtClean="0">
                <a:solidFill>
                  <a:srgbClr val="0070C0"/>
                </a:solidFill>
              </a:rPr>
              <a:t> and then to calculate CI, we get the 98% CI for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–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</a:rPr>
              <a:t>:    ( –199.1173,  –181.6827).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0698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69"/>
    </mc:Choice>
    <mc:Fallback>
      <p:transition spd="slow" advTm="16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3" name="Rectangle 4"/>
          <p:cNvSpPr>
            <a:spLocks noChangeArrowheads="1"/>
          </p:cNvSpPr>
          <p:nvPr/>
        </p:nvSpPr>
        <p:spPr bwMode="auto">
          <a:xfrm>
            <a:off x="1682750" y="323850"/>
            <a:ext cx="5772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8000"/>
                </a:solidFill>
                <a:latin typeface="Arial" charset="0"/>
              </a:rPr>
              <a:t>Recap</a:t>
            </a:r>
          </a:p>
        </p:txBody>
      </p:sp>
      <p:sp>
        <p:nvSpPr>
          <p:cNvPr id="655364" name="Text Box 5"/>
          <p:cNvSpPr txBox="1">
            <a:spLocks noChangeArrowheads="1"/>
          </p:cNvSpPr>
          <p:nvPr/>
        </p:nvSpPr>
        <p:spPr bwMode="auto">
          <a:xfrm>
            <a:off x="635000" y="1296988"/>
            <a:ext cx="734377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5613" indent="-455613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" charset="0"/>
              </a:rPr>
              <a:t>In this section we have discussed: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Font typeface="Wingdings" pitchFamily="1" charset="2"/>
              <a:buChar char="v"/>
            </a:pPr>
            <a:r>
              <a:rPr lang="en-US" altLang="en-US" sz="2800" b="1" dirty="0">
                <a:latin typeface="Arial" charset="0"/>
              </a:rPr>
              <a:t>Independent samples with the standard deviations unknown and not assumed equal.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Font typeface="Wingdings" pitchFamily="1" charset="2"/>
              <a:buChar char="v"/>
            </a:pPr>
            <a:r>
              <a:rPr lang="en-US" altLang="en-US" sz="2800" b="1" dirty="0">
                <a:latin typeface="Arial" charset="0"/>
              </a:rPr>
              <a:t>Alternative method where standard deviations are known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Font typeface="Wingdings" pitchFamily="1" charset="2"/>
              <a:buChar char="v"/>
            </a:pPr>
            <a:r>
              <a:rPr lang="en-US" altLang="en-US" sz="2800" b="1" dirty="0">
                <a:latin typeface="Arial" charset="0"/>
              </a:rPr>
              <a:t>Alternative method where standard deviations are assumed equal and sample variances are pooled.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72"/>
    </mc:Choice>
    <mc:Fallback>
      <p:transition spd="slow" advTm="9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295400"/>
            <a:ext cx="8183880" cy="3422904"/>
          </a:xfrm>
        </p:spPr>
        <p:txBody>
          <a:bodyPr/>
          <a:lstStyle/>
          <a:p>
            <a:pPr algn="ctr"/>
            <a:r>
              <a:rPr lang="en-US" dirty="0" smtClean="0"/>
              <a:t>P.482: 9, 13, 15, 20</a:t>
            </a:r>
          </a:p>
        </p:txBody>
      </p:sp>
    </p:spTree>
    <p:extLst>
      <p:ext uri="{BB962C8B-B14F-4D97-AF65-F5344CB8AC3E}">
        <p14:creationId xmlns:p14="http://schemas.microsoft.com/office/powerpoint/2010/main" val="41348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306387"/>
            <a:ext cx="7772400" cy="531813"/>
          </a:xfrm>
          <a:noFill/>
        </p:spPr>
        <p:txBody>
          <a:bodyPr lIns="90488" tIns="44450" rIns="90488" bIns="44450" anchor="t">
            <a:normAutofit fontScale="90000"/>
          </a:bodyPr>
          <a:lstStyle/>
          <a:p>
            <a:pPr algn="l"/>
            <a:r>
              <a:rPr lang="en-US" altLang="en-US" sz="3200" dirty="0">
                <a:solidFill>
                  <a:srgbClr val="00B050"/>
                </a:solidFill>
              </a:rPr>
              <a:t>Example:</a:t>
            </a:r>
          </a:p>
        </p:txBody>
      </p:sp>
      <p:sp>
        <p:nvSpPr>
          <p:cNvPr id="62259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66750" y="944563"/>
            <a:ext cx="8191500" cy="2139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800" b="1">
                <a:latin typeface="Arial" charset="0"/>
              </a:rPr>
              <a:t>Using the sample data given in the previous Example, construct a 95% confidence interval estimate of the difference between the mean number of words spoken by men and the mean number of words spoken by women.</a:t>
            </a:r>
          </a:p>
        </p:txBody>
      </p:sp>
      <p:pic>
        <p:nvPicPr>
          <p:cNvPr id="622597" name="Picture 4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14700"/>
            <a:ext cx="53467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8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98"/>
    </mc:Choice>
    <mc:Fallback>
      <p:transition spd="slow" advTm="6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258762"/>
            <a:ext cx="7772400" cy="531813"/>
          </a:xfrm>
          <a:noFill/>
        </p:spPr>
        <p:txBody>
          <a:bodyPr lIns="90488" tIns="44450" rIns="90488" bIns="44450" anchor="t">
            <a:normAutofit fontScale="90000"/>
          </a:bodyPr>
          <a:lstStyle/>
          <a:p>
            <a:pPr algn="l"/>
            <a:r>
              <a:rPr lang="en-US" altLang="en-US" sz="3200" dirty="0">
                <a:solidFill>
                  <a:srgbClr val="00B050"/>
                </a:solidFill>
              </a:rPr>
              <a:t>Example:</a:t>
            </a:r>
          </a:p>
        </p:txBody>
      </p:sp>
      <p:sp>
        <p:nvSpPr>
          <p:cNvPr id="62464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81025" y="855662"/>
            <a:ext cx="8191500" cy="1019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Requirements are satisfied as it is the same data as the previous example.</a:t>
            </a:r>
          </a:p>
        </p:txBody>
      </p:sp>
      <p:sp>
        <p:nvSpPr>
          <p:cNvPr id="624645" name="Rectangle 4"/>
          <p:cNvSpPr>
            <a:spLocks noChangeArrowheads="1"/>
          </p:cNvSpPr>
          <p:nvPr/>
        </p:nvSpPr>
        <p:spPr bwMode="auto">
          <a:xfrm>
            <a:off x="581024" y="1882774"/>
            <a:ext cx="83407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Find the margin of Error, </a:t>
            </a:r>
            <a:r>
              <a:rPr lang="en-US" altLang="en-US" sz="2800" b="1" i="1" dirty="0">
                <a:solidFill>
                  <a:srgbClr val="0070C0"/>
                </a:solidFill>
                <a:latin typeface="Arial" charset="0"/>
              </a:rPr>
              <a:t>E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;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   We know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Arial" charset="0"/>
              </a:rPr>
              <a:t>df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 = 185, 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t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hen 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t</a:t>
            </a:r>
            <a:r>
              <a:rPr lang="en-US" altLang="en-US" sz="2800" b="1" i="1" baseline="-25000" dirty="0">
                <a:solidFill>
                  <a:srgbClr val="0070C0"/>
                </a:solidFill>
                <a:latin typeface="Symbol" pitchFamily="1" charset="2"/>
                <a:sym typeface="Symbol" pitchFamily="1" charset="2"/>
              </a:rPr>
              <a:t></a:t>
            </a:r>
            <a:r>
              <a:rPr lang="en-US" altLang="en-US" sz="2800" b="1" baseline="-25000" dirty="0">
                <a:solidFill>
                  <a:srgbClr val="0070C0"/>
                </a:solidFill>
                <a:latin typeface="Arial" charset="0"/>
              </a:rPr>
              <a:t>/2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 =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1.9729,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24646" name="Rectangle 5"/>
          <p:cNvSpPr>
            <a:spLocks noChangeArrowheads="1"/>
          </p:cNvSpPr>
          <p:nvPr/>
        </p:nvSpPr>
        <p:spPr bwMode="auto">
          <a:xfrm>
            <a:off x="531813" y="3970337"/>
            <a:ext cx="83899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Construct the confidence interval use </a:t>
            </a:r>
            <a:endParaRPr lang="en-US" altLang="en-US" sz="2800" b="1" dirty="0" smtClean="0">
              <a:solidFill>
                <a:srgbClr val="0070C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i="1" dirty="0" smtClean="0">
                <a:solidFill>
                  <a:srgbClr val="0070C0"/>
                </a:solidFill>
                <a:latin typeface="Arial" charset="0"/>
              </a:rPr>
              <a:t>E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=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1596.0637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and</a:t>
            </a:r>
          </a:p>
        </p:txBody>
      </p:sp>
      <p:graphicFrame>
        <p:nvGraphicFramePr>
          <p:cNvPr id="6246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560581"/>
              </p:ext>
            </p:extLst>
          </p:nvPr>
        </p:nvGraphicFramePr>
        <p:xfrm>
          <a:off x="484333" y="2895600"/>
          <a:ext cx="8283879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" name="Equation" r:id="rId7" imgW="9232560" imgH="1079280" progId="Equation.DSMT4">
                  <p:embed/>
                </p:oleObj>
              </mc:Choice>
              <mc:Fallback>
                <p:oleObj name="Equation" r:id="rId7" imgW="9232560" imgH="107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33" y="2895600"/>
                        <a:ext cx="8283879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555326"/>
              </p:ext>
            </p:extLst>
          </p:nvPr>
        </p:nvGraphicFramePr>
        <p:xfrm>
          <a:off x="1600200" y="5105400"/>
          <a:ext cx="581818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" name="Equation" r:id="rId9" imgW="5816520" imgH="1117440" progId="Equation.DSMT4">
                  <p:embed/>
                </p:oleObj>
              </mc:Choice>
              <mc:Fallback>
                <p:oleObj name="Equation" r:id="rId9" imgW="5816520" imgH="1117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105400"/>
                        <a:ext cx="581818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1CE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851883"/>
              </p:ext>
            </p:extLst>
          </p:nvPr>
        </p:nvGraphicFramePr>
        <p:xfrm>
          <a:off x="3708400" y="4443413"/>
          <a:ext cx="5054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name="Equation" r:id="rId11" imgW="5054400" imgH="431640" progId="Equation.DSMT4">
                  <p:embed/>
                </p:oleObj>
              </mc:Choice>
              <mc:Fallback>
                <p:oleObj name="Equation" r:id="rId11" imgW="5054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4443413"/>
                        <a:ext cx="5054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1CE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5827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71"/>
    </mc:Choice>
    <mc:Fallback>
      <p:transition spd="slow" advTm="16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246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4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24644" grpId="0" uiExpand="1" build="p" animBg="1"/>
      <p:bldP spid="624645" grpId="0"/>
      <p:bldP spid="6246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533" y="152400"/>
            <a:ext cx="8797636" cy="6103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259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" y="152400"/>
            <a:ext cx="8763000" cy="2057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sz="2200" b="1" dirty="0" smtClean="0">
                <a:solidFill>
                  <a:srgbClr val="0B0D0F"/>
                </a:solidFill>
                <a:latin typeface="+mn-lt"/>
              </a:rPr>
              <a:t>Your Turn: 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en-US" sz="2200" b="1" dirty="0">
              <a:solidFill>
                <a:srgbClr val="0B0D0F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200" dirty="0" smtClean="0">
                <a:solidFill>
                  <a:srgbClr val="0B0D0F"/>
                </a:solidFill>
                <a:latin typeface="+mn-lt"/>
              </a:rPr>
              <a:t>Using </a:t>
            </a:r>
            <a:r>
              <a:rPr lang="en-US" sz="2200" dirty="0">
                <a:solidFill>
                  <a:srgbClr val="0B0D0F"/>
                </a:solidFill>
                <a:latin typeface="+mn-lt"/>
              </a:rPr>
              <a:t>the sample data given </a:t>
            </a:r>
            <a:r>
              <a:rPr lang="en-US" sz="2200" dirty="0" smtClean="0">
                <a:solidFill>
                  <a:srgbClr val="0B0D0F"/>
                </a:solidFill>
                <a:latin typeface="+mn-lt"/>
              </a:rPr>
              <a:t>in the following table, </a:t>
            </a:r>
            <a:r>
              <a:rPr lang="en-US" sz="2200" dirty="0">
                <a:solidFill>
                  <a:srgbClr val="0B0D0F"/>
                </a:solidFill>
                <a:latin typeface="+mn-lt"/>
              </a:rPr>
              <a:t>construct a 98% confidence interval estimate of the difference between the mean number of words spoken by men and the mean number of words spoken by women.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954658"/>
              </p:ext>
            </p:extLst>
          </p:nvPr>
        </p:nvGraphicFramePr>
        <p:xfrm>
          <a:off x="1524000" y="202184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  <a:r>
                        <a:rPr lang="en-US" baseline="0" dirty="0"/>
                        <a:t> 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n</a:t>
                      </a:r>
                      <a:r>
                        <a:rPr lang="en-US" i="0" baseline="-25000" dirty="0"/>
                        <a:t>1 </a:t>
                      </a:r>
                      <a:r>
                        <a:rPr lang="en-US" i="1" baseline="0" dirty="0"/>
                        <a:t>= </a:t>
                      </a:r>
                      <a:r>
                        <a:rPr lang="en-US" i="0" baseline="0" dirty="0"/>
                        <a:t>101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n</a:t>
                      </a:r>
                      <a:r>
                        <a:rPr lang="en-US" i="0" baseline="-25000" dirty="0"/>
                        <a:t>2 </a:t>
                      </a:r>
                      <a:r>
                        <a:rPr lang="en-US" i="1" baseline="0" dirty="0"/>
                        <a:t>= </a:t>
                      </a:r>
                      <a:r>
                        <a:rPr lang="en-US" i="0" baseline="0" dirty="0"/>
                        <a:t>105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s</a:t>
                      </a:r>
                      <a:r>
                        <a:rPr lang="en-US" baseline="-25000" dirty="0"/>
                        <a:t>1</a:t>
                      </a:r>
                      <a:r>
                        <a:rPr lang="en-US" baseline="0" dirty="0"/>
                        <a:t> = 17.4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s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 = 30.2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065612"/>
              </p:ext>
            </p:extLst>
          </p:nvPr>
        </p:nvGraphicFramePr>
        <p:xfrm>
          <a:off x="1601355" y="2834640"/>
          <a:ext cx="927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7" imgW="927000" imgH="291960" progId="Equation.DSMT4">
                  <p:embed/>
                </p:oleObj>
              </mc:Choice>
              <mc:Fallback>
                <p:oleObj name="Equation" r:id="rId7" imgW="927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1355" y="2834640"/>
                        <a:ext cx="927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297914"/>
              </p:ext>
            </p:extLst>
          </p:nvPr>
        </p:nvGraphicFramePr>
        <p:xfrm>
          <a:off x="4635500" y="2818765"/>
          <a:ext cx="952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Equation" r:id="rId9" imgW="952200" imgH="291960" progId="Equation.DSMT4">
                  <p:embed/>
                </p:oleObj>
              </mc:Choice>
              <mc:Fallback>
                <p:oleObj name="Equation" r:id="rId9" imgW="952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2818765"/>
                        <a:ext cx="9525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2820" y="3881735"/>
            <a:ext cx="423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STAT 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TEST  2-SampTInt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4572000"/>
            <a:ext cx="5989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98% CI for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–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</a:rPr>
              <a:t>:    ( –36.83,  –20.77)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5257800"/>
            <a:ext cx="8306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If we use the formula to find </a:t>
            </a:r>
            <a:r>
              <a:rPr lang="en-US" sz="2400" b="1" i="1" dirty="0" smtClean="0">
                <a:solidFill>
                  <a:srgbClr val="0070C0"/>
                </a:solidFill>
              </a:rPr>
              <a:t>E</a:t>
            </a:r>
            <a:r>
              <a:rPr lang="en-US" sz="2400" b="1" dirty="0" smtClean="0">
                <a:solidFill>
                  <a:srgbClr val="0070C0"/>
                </a:solidFill>
              </a:rPr>
              <a:t> and then to calculate CI, we get the 98% CI for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–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</a:rPr>
              <a:t>:    ( –36.8812,  –20.7188).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0943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04"/>
    </mc:Choice>
    <mc:Fallback>
      <p:transition spd="slow" advTm="11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117764"/>
            <a:ext cx="8797636" cy="6103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259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" y="152400"/>
            <a:ext cx="8763000" cy="2057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sz="2200" b="1" dirty="0" smtClean="0">
                <a:solidFill>
                  <a:srgbClr val="0B0D0F"/>
                </a:solidFill>
                <a:latin typeface="+mn-lt"/>
              </a:rPr>
              <a:t>Your Turn: 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en-US" sz="2200" b="1" dirty="0">
              <a:solidFill>
                <a:srgbClr val="0B0D0F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200" dirty="0" smtClean="0">
                <a:solidFill>
                  <a:srgbClr val="0B0D0F"/>
                </a:solidFill>
                <a:latin typeface="+mn-lt"/>
              </a:rPr>
              <a:t>Using </a:t>
            </a:r>
            <a:r>
              <a:rPr lang="en-US" sz="2200" dirty="0">
                <a:solidFill>
                  <a:srgbClr val="0B0D0F"/>
                </a:solidFill>
                <a:latin typeface="+mn-lt"/>
              </a:rPr>
              <a:t>the sample data given in </a:t>
            </a:r>
            <a:r>
              <a:rPr lang="en-US" sz="2200" dirty="0" smtClean="0">
                <a:solidFill>
                  <a:srgbClr val="0B0D0F"/>
                </a:solidFill>
                <a:latin typeface="+mn-lt"/>
              </a:rPr>
              <a:t>previous </a:t>
            </a:r>
            <a:r>
              <a:rPr lang="en-US" sz="2200" b="1" dirty="0" smtClean="0">
                <a:solidFill>
                  <a:srgbClr val="0B0D0F"/>
                </a:solidFill>
                <a:latin typeface="+mn-lt"/>
              </a:rPr>
              <a:t>Example</a:t>
            </a:r>
            <a:r>
              <a:rPr lang="en-US" sz="2200" dirty="0" smtClean="0">
                <a:solidFill>
                  <a:srgbClr val="0B0D0F"/>
                </a:solidFill>
                <a:latin typeface="+mn-lt"/>
              </a:rPr>
              <a:t>, </a:t>
            </a:r>
            <a:r>
              <a:rPr lang="en-US" sz="2200" dirty="0">
                <a:solidFill>
                  <a:srgbClr val="0B0D0F"/>
                </a:solidFill>
                <a:latin typeface="+mn-lt"/>
              </a:rPr>
              <a:t>construct a 95% confidence interval estimate of the difference between the mean number of words spoken by men and the mean number of words spoken by women.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954473"/>
              </p:ext>
            </p:extLst>
          </p:nvPr>
        </p:nvGraphicFramePr>
        <p:xfrm>
          <a:off x="1600200" y="202184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 not</a:t>
                      </a:r>
                      <a:r>
                        <a:rPr lang="en-US" baseline="0" dirty="0"/>
                        <a:t> exercise regularly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Exercise regularly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n</a:t>
                      </a:r>
                      <a:r>
                        <a:rPr lang="en-US" i="0" baseline="-25000" dirty="0"/>
                        <a:t>1 </a:t>
                      </a:r>
                      <a:r>
                        <a:rPr lang="en-US" i="1" baseline="0" dirty="0"/>
                        <a:t>= </a:t>
                      </a:r>
                      <a:r>
                        <a:rPr lang="en-US" i="0" baseline="0" dirty="0"/>
                        <a:t>16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n</a:t>
                      </a:r>
                      <a:r>
                        <a:rPr lang="en-US" i="0" baseline="-25000" dirty="0"/>
                        <a:t>2 </a:t>
                      </a:r>
                      <a:r>
                        <a:rPr lang="en-US" i="1" baseline="0" dirty="0"/>
                        <a:t>= </a:t>
                      </a:r>
                      <a:r>
                        <a:rPr lang="en-US" i="0" baseline="0" dirty="0"/>
                        <a:t>12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s</a:t>
                      </a:r>
                      <a:r>
                        <a:rPr lang="en-US" baseline="-25000" dirty="0"/>
                        <a:t>1</a:t>
                      </a:r>
                      <a:r>
                        <a:rPr lang="en-US" baseline="0" dirty="0"/>
                        <a:t> = 10.9 beats/min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s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 = 8.2 beats/min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898787"/>
              </p:ext>
            </p:extLst>
          </p:nvPr>
        </p:nvGraphicFramePr>
        <p:xfrm>
          <a:off x="1656080" y="2834640"/>
          <a:ext cx="1803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Equation" r:id="rId7" imgW="1803240" imgH="291960" progId="Equation.DSMT4">
                  <p:embed/>
                </p:oleObj>
              </mc:Choice>
              <mc:Fallback>
                <p:oleObj name="Equation" r:id="rId7" imgW="18032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56080" y="2834640"/>
                        <a:ext cx="1803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252425"/>
              </p:ext>
            </p:extLst>
          </p:nvPr>
        </p:nvGraphicFramePr>
        <p:xfrm>
          <a:off x="4704080" y="2818765"/>
          <a:ext cx="1803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Equation" r:id="rId9" imgW="1803240" imgH="291960" progId="Equation.DSMT4">
                  <p:embed/>
                </p:oleObj>
              </mc:Choice>
              <mc:Fallback>
                <p:oleObj name="Equation" r:id="rId9" imgW="18032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4080" y="2818765"/>
                        <a:ext cx="18034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2820" y="3881735"/>
            <a:ext cx="423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STAT 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TEST  2-SampTInt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4572000"/>
            <a:ext cx="568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95% CI for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–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</a:rPr>
              <a:t>:    ( –2.12,  12.72)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5257800"/>
            <a:ext cx="8306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If we use the formula to find </a:t>
            </a:r>
            <a:r>
              <a:rPr lang="en-US" sz="2400" b="1" i="1" dirty="0" smtClean="0">
                <a:solidFill>
                  <a:srgbClr val="0070C0"/>
                </a:solidFill>
              </a:rPr>
              <a:t>E</a:t>
            </a:r>
            <a:r>
              <a:rPr lang="en-US" sz="2400" b="1" dirty="0" smtClean="0">
                <a:solidFill>
                  <a:srgbClr val="0070C0"/>
                </a:solidFill>
              </a:rPr>
              <a:t> and then to calculate CI, we get the 95% CI for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– </a:t>
            </a:r>
            <a:r>
              <a:rPr lang="en-US" sz="2400" b="1" i="1" dirty="0" smtClean="0">
                <a:solidFill>
                  <a:srgbClr val="0070C0"/>
                </a:solidFill>
                <a:sym typeface="Symbol"/>
              </a:rPr>
              <a:t> </a:t>
            </a:r>
            <a:r>
              <a:rPr lang="en-US" sz="2400" b="1" baseline="-25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</a:rPr>
              <a:t>:    ( –2.6446,  13.2446).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6645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59"/>
    </mc:Choice>
    <mc:Fallback>
      <p:transition spd="slow" advTm="8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6787" y="304800"/>
            <a:ext cx="8183880" cy="105156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rgbClr val="92D050"/>
                </a:solidFill>
              </a:rPr>
              <a:t>Test Statistic</a:t>
            </a:r>
            <a:endParaRPr lang="en-US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361527" y="1066800"/>
                <a:ext cx="8534400" cy="5364163"/>
              </a:xfrm>
              <a:prstGeom prst="rect">
                <a:avLst/>
              </a:prstGeom>
            </p:spPr>
            <p:txBody>
              <a:bodyPr/>
              <a:lstStyle>
                <a:lvl1pPr marL="265176" indent="-265176" algn="l" rtl="0" eaLnBrk="1" latinLnBrk="0" hangingPunct="1">
                  <a:spcBef>
                    <a:spcPts val="250"/>
                  </a:spcBef>
                  <a:buClr>
                    <a:schemeClr val="accent1"/>
                  </a:buClr>
                  <a:buSzPct val="80000"/>
                  <a:buFont typeface="Wingdings 2"/>
                  <a:buChar char=""/>
                  <a:defRPr kumimoji="0" sz="28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548640" indent="-201168" algn="l" rtl="0" eaLnBrk="1" latinLnBrk="0" hangingPunct="1">
                  <a:spcBef>
                    <a:spcPts val="250"/>
                  </a:spcBef>
                  <a:buClr>
                    <a:schemeClr val="accent1"/>
                  </a:buClr>
                  <a:buSzPct val="100000"/>
                  <a:buFont typeface="Verdana"/>
                  <a:buChar char="◦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86384" indent="-182880" algn="l" rtl="0" eaLnBrk="1" latinLnBrk="0" hangingPunct="1">
                  <a:spcBef>
                    <a:spcPts val="250"/>
                  </a:spcBef>
                  <a:buClr>
                    <a:schemeClr val="accent2">
                      <a:tint val="85000"/>
                      <a:satMod val="285000"/>
                    </a:schemeClr>
                  </a:buClr>
                  <a:buSzPct val="100000"/>
                  <a:buFont typeface="Wingdings 2"/>
                  <a:buChar char=""/>
                  <a:defRPr kumimoji="0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4128" indent="-182880" algn="l" rtl="0" eaLnBrk="1" latinLnBrk="0" hangingPunct="1">
                  <a:spcBef>
                    <a:spcPts val="230"/>
                  </a:spcBef>
                  <a:buClr>
                    <a:schemeClr val="accent2">
                      <a:tint val="85000"/>
                      <a:satMod val="285000"/>
                    </a:schemeClr>
                  </a:buClr>
                  <a:buSzPct val="112000"/>
                  <a:buFont typeface="Verdana"/>
                  <a:buChar char="◦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rtl="0" eaLnBrk="1" latinLnBrk="0" hangingPunct="1">
                  <a:spcBef>
                    <a:spcPts val="250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490472" indent="-182880" algn="l" rtl="0" eaLnBrk="1" latinLnBrk="0" hangingPunct="1">
                  <a:spcBef>
                    <a:spcPts val="250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Verdana"/>
                  <a:buChar char="◦"/>
                  <a:defRPr kumimoji="0" sz="17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700784" indent="-182880" algn="l" rtl="0" eaLnBrk="1" latinLnBrk="0" hangingPunct="1">
                  <a:spcBef>
                    <a:spcPts val="255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Wingdings 2"/>
                  <a:buChar char=""/>
                  <a:defRPr kumimoji="0"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82880" algn="l" rtl="0" eaLnBrk="1" latinLnBrk="0" hangingPunct="1">
                  <a:spcBef>
                    <a:spcPts val="257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Verdana"/>
                  <a:buChar char="◦"/>
                  <a:defRPr kumimoji="0" sz="15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48840" indent="-182880" algn="l" rtl="0" eaLnBrk="1" latinLnBrk="0" hangingPunct="1">
                  <a:spcBef>
                    <a:spcPts val="255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Wingdings 2"/>
                  <a:buChar char=""/>
                  <a:defRPr kumimoji="0"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1097280" lvl="4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</a:rPr>
                        <m:t>𝒕</m:t>
                      </m:r>
                      <m:r>
                        <a:rPr lang="en-US" sz="28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b="1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2800" b="1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sz="2800" b="1" i="1">
                              <a:latin typeface="Cambria Math"/>
                            </a:rPr>
                            <m:t>−(</m:t>
                          </m:r>
                          <m:sSub>
                            <m:sSubPr>
                              <m:ctrlPr>
                                <a:rPr lang="en-US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1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800" b="1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800" b="1" i="1">
                                  <a:latin typeface="Cambria Math"/>
                                </a:rPr>
                                <m:t> + </m:t>
                              </m:r>
                              <m:f>
                                <m:fPr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800" b="1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28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1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1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2800" b="1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1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800" b="1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800" b="1" i="1">
                                  <a:latin typeface="Cambria Math"/>
                                </a:rPr>
                                <m:t> + </m:t>
                              </m:r>
                              <m:f>
                                <m:fPr>
                                  <m:ctrlPr>
                                    <a:rPr lang="en-US" sz="28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800" b="1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i="1" dirty="0" smtClean="0">
                  <a:latin typeface="Cambria Math"/>
                </a:endParaRPr>
              </a:p>
              <a:p>
                <a:endParaRPr lang="en-US" sz="2400" b="1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 Sample Means from first and second population</a:t>
                </a:r>
              </a:p>
              <a:p>
                <a:pPr marL="0" indent="0">
                  <a:buFont typeface="Wingdings 2"/>
                  <a:buNone/>
                </a:pPr>
                <a:endPara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b>
                        </m:sSub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Sample Standard Deviations  from first and second population</a:t>
                </a:r>
              </a:p>
              <a:p>
                <a:pPr marL="0" indent="0">
                  <a:buFont typeface="Wingdings 2"/>
                  <a:buNone/>
                </a:pPr>
                <a:endPara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𝒏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𝒏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sz="2400" b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sample sizes from first and second sample</a:t>
                </a:r>
              </a:p>
              <a:p>
                <a:pPr marL="0" indent="0">
                  <a:buFont typeface="Wingdings 2"/>
                  <a:buNone/>
                </a:pPr>
                <a:endPara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Means from hypotheses</a:t>
                </a:r>
              </a:p>
              <a:p>
                <a:endParaRPr lang="en-US" b="1" dirty="0" smtClean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7" y="1066800"/>
                <a:ext cx="8534400" cy="5364163"/>
              </a:xfrm>
              <a:prstGeom prst="rect">
                <a:avLst/>
              </a:prstGeom>
              <a:blipFill rotWithShape="1">
                <a:blip r:embed="rId4"/>
                <a:stretch>
                  <a:fillRect l="-429" b="-4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3"/>
    </mc:Choice>
    <mc:Fallback>
      <p:transition spd="slow" advTm="3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14867" y="1143000"/>
            <a:ext cx="8183880" cy="4187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dirty="0" smtClean="0"/>
              <a:t>As part of the National Health Survey, data were collected on the weights of men in two different age groups.  For 804 men between 25-34, the mean is 176 pounds and the standard deviation is 35 pounds.  For 1657 men aged 65-74, the mean and standard deviation are 164 pounds and 27 pounds.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Test (at .05 significance) the claim that old men weigh less than young men.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4867" y="304800"/>
            <a:ext cx="8183880" cy="838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Example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3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36"/>
    </mc:Choice>
    <mc:Fallback>
      <p:transition spd="slow" advTm="13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258762"/>
            <a:ext cx="7772400" cy="531813"/>
          </a:xfrm>
          <a:noFill/>
        </p:spPr>
        <p:txBody>
          <a:bodyPr lIns="90488" tIns="44450" rIns="90488" bIns="44450" anchor="t">
            <a:normAutofit fontScale="90000"/>
          </a:bodyPr>
          <a:lstStyle/>
          <a:p>
            <a:pPr algn="l"/>
            <a:r>
              <a:rPr lang="en-US" altLang="en-US" sz="3200" dirty="0">
                <a:solidFill>
                  <a:srgbClr val="00B050"/>
                </a:solidFill>
              </a:rPr>
              <a:t>Example:</a:t>
            </a:r>
          </a:p>
        </p:txBody>
      </p:sp>
      <p:sp>
        <p:nvSpPr>
          <p:cNvPr id="62464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81025" y="855662"/>
            <a:ext cx="8191500" cy="1019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Requirements are satisfied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since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 sample sizes ar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e large enough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191500" cy="601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Hypothesis:     H</a:t>
            </a:r>
            <a:r>
              <a:rPr lang="en-US" altLang="en-US" b="1" baseline="-25000" dirty="0">
                <a:solidFill>
                  <a:srgbClr val="0070C0"/>
                </a:solidFill>
                <a:latin typeface="Arial" charset="0"/>
              </a:rPr>
              <a:t>0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:  </a:t>
            </a:r>
            <a:r>
              <a:rPr lang="en-US" altLang="en-US" b="1" i="1" dirty="0" smtClean="0">
                <a:solidFill>
                  <a:srgbClr val="0070C0"/>
                </a:solidFill>
                <a:latin typeface="Arial" charset="0"/>
                <a:sym typeface="Symbol"/>
              </a:rPr>
              <a:t>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  <a:sym typeface="Symbol"/>
              </a:rPr>
              <a:t>1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 = </a:t>
            </a:r>
            <a:r>
              <a:rPr lang="en-US" altLang="en-US" b="1" i="1" dirty="0" smtClean="0">
                <a:solidFill>
                  <a:srgbClr val="0070C0"/>
                </a:solidFill>
                <a:latin typeface="Arial" charset="0"/>
                <a:sym typeface="Symbol"/>
              </a:rPr>
              <a:t>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  <a:sym typeface="Symbol"/>
              </a:rPr>
              <a:t>2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          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H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en-US" altLang="en-US" b="1" dirty="0">
                <a:solidFill>
                  <a:srgbClr val="0070C0"/>
                </a:solidFill>
                <a:latin typeface="Arial" charset="0"/>
              </a:rPr>
              <a:t>:  </a:t>
            </a:r>
            <a:r>
              <a:rPr lang="en-US" altLang="en-US" b="1" i="1" dirty="0">
                <a:solidFill>
                  <a:srgbClr val="0070C0"/>
                </a:solidFill>
                <a:latin typeface="Arial" charset="0"/>
                <a:sym typeface="Symbol"/>
              </a:rPr>
              <a:t></a:t>
            </a:r>
            <a:r>
              <a:rPr lang="en-US" altLang="en-US" b="1" baseline="-25000" dirty="0">
                <a:solidFill>
                  <a:srgbClr val="0070C0"/>
                </a:solidFill>
                <a:latin typeface="Arial" charset="0"/>
                <a:sym typeface="Symbol"/>
              </a:rPr>
              <a:t>1</a:t>
            </a:r>
            <a:r>
              <a:rPr lang="en-US" altLang="en-US" b="1" dirty="0">
                <a:solidFill>
                  <a:srgbClr val="0070C0"/>
                </a:solidFill>
                <a:latin typeface="Arial" charset="0"/>
                <a:sym typeface="Symbol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&gt; </a:t>
            </a:r>
            <a:r>
              <a:rPr lang="en-US" altLang="en-US" b="1" i="1" dirty="0">
                <a:solidFill>
                  <a:srgbClr val="0070C0"/>
                </a:solidFill>
                <a:latin typeface="Arial" charset="0"/>
                <a:sym typeface="Symbol"/>
              </a:rPr>
              <a:t></a:t>
            </a:r>
            <a:r>
              <a:rPr lang="en-US" altLang="en-US" b="1" baseline="-25000" dirty="0">
                <a:solidFill>
                  <a:srgbClr val="0070C0"/>
                </a:solidFill>
                <a:latin typeface="Arial" charset="0"/>
                <a:sym typeface="Symbol"/>
              </a:rPr>
              <a:t>2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 </a:t>
            </a:r>
            <a:endParaRPr lang="en-US" altLang="en-US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2442368"/>
            <a:ext cx="5257800" cy="601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Significance level is 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  <a:sym typeface="Symbol"/>
              </a:rPr>
              <a:t> = 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0.05</a:t>
            </a:r>
            <a:endParaRPr lang="en-US" altLang="en-US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04838" y="2960688"/>
            <a:ext cx="81915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Use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a </a:t>
            </a:r>
            <a:r>
              <a:rPr lang="en-US" altLang="en-US" sz="2800" b="1" i="1" dirty="0">
                <a:solidFill>
                  <a:srgbClr val="0070C0"/>
                </a:solidFill>
                <a:latin typeface="Arial" charset="0"/>
              </a:rPr>
              <a:t>t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 distribution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4838" y="3619500"/>
            <a:ext cx="81915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Calculate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the test statistic </a:t>
            </a:r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28781"/>
              </p:ext>
            </p:extLst>
          </p:nvPr>
        </p:nvGraphicFramePr>
        <p:xfrm>
          <a:off x="1593850" y="4335463"/>
          <a:ext cx="611346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Equation" r:id="rId7" imgW="5956200" imgH="1523880" progId="Equation.DSMT4">
                  <p:embed/>
                </p:oleObj>
              </mc:Choice>
              <mc:Fallback>
                <p:oleObj name="Equation" r:id="rId7" imgW="5956200" imgH="1523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335463"/>
                        <a:ext cx="6113463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152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91"/>
    </mc:Choice>
    <mc:Fallback>
      <p:transition spd="slow" advTm="10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246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644" grpId="0" build="p" animBg="1"/>
      <p:bldP spid="9" grpId="0" build="p" animBg="1"/>
      <p:bldP spid="10" grpId="0" build="p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371475"/>
            <a:ext cx="7772400" cy="531813"/>
          </a:xfrm>
          <a:noFill/>
        </p:spPr>
        <p:txBody>
          <a:bodyPr lIns="90488" tIns="44450" rIns="90488" bIns="44450" anchor="t">
            <a:normAutofit fontScale="90000"/>
          </a:bodyPr>
          <a:lstStyle/>
          <a:p>
            <a:pPr algn="l"/>
            <a:r>
              <a:rPr lang="en-US" altLang="en-US" sz="3200" dirty="0">
                <a:solidFill>
                  <a:srgbClr val="00B050"/>
                </a:solidFill>
              </a:rPr>
              <a:t>Example:</a:t>
            </a:r>
          </a:p>
        </p:txBody>
      </p:sp>
      <p:sp>
        <p:nvSpPr>
          <p:cNvPr id="62669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4838" y="968375"/>
            <a:ext cx="8191500" cy="601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Find the P-value by test statistic.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26693" name="Rectangle 4"/>
          <p:cNvSpPr>
            <a:spLocks noChangeArrowheads="1"/>
          </p:cNvSpPr>
          <p:nvPr/>
        </p:nvSpPr>
        <p:spPr bwMode="auto">
          <a:xfrm>
            <a:off x="604838" y="1589088"/>
            <a:ext cx="81915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 err="1" smtClean="0">
                <a:solidFill>
                  <a:srgbClr val="0070C0"/>
                </a:solidFill>
                <a:latin typeface="Arial" charset="0"/>
              </a:rPr>
              <a:t>tcdf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(8.5636, 9999, 803) = 2.77E-17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  <a:sym typeface="Symbol"/>
              </a:rPr>
              <a:t> 0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26694" name="Rectangle 5"/>
          <p:cNvSpPr>
            <a:spLocks noChangeArrowheads="1"/>
          </p:cNvSpPr>
          <p:nvPr/>
        </p:nvSpPr>
        <p:spPr bwMode="auto">
          <a:xfrm>
            <a:off x="604838" y="2247900"/>
            <a:ext cx="81915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1368425" indent="-1368425"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i="1" dirty="0" smtClean="0">
                <a:solidFill>
                  <a:srgbClr val="0070C0"/>
                </a:solidFill>
                <a:latin typeface="Arial" charset="0"/>
              </a:rPr>
              <a:t>P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-value = 2.77E-17 &lt; 0.05 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15950" y="4114800"/>
            <a:ext cx="8191500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There is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sufficient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evidence to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support the </a:t>
            </a:r>
            <a:r>
              <a:rPr lang="en-US" altLang="en-US" sz="2800" b="1" dirty="0">
                <a:solidFill>
                  <a:srgbClr val="0070C0"/>
                </a:solidFill>
                <a:latin typeface="Arial" charset="0"/>
              </a:rPr>
              <a:t>claim that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charset="0"/>
              </a:rPr>
              <a:t>the mean weight of old men is less than that of  young men. </a:t>
            </a:r>
            <a:endParaRPr lang="en-US" altLang="en-US" sz="28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27063" y="2712466"/>
            <a:ext cx="8059737" cy="13261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Because the P-value is less than the</a:t>
            </a:r>
          </a:p>
          <a:p>
            <a:pPr marL="1368425" indent="-1368425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significance level, reject the null hypothesis:</a:t>
            </a:r>
            <a:br>
              <a:rPr lang="en-US" altLang="en-US" b="1" dirty="0" smtClean="0">
                <a:solidFill>
                  <a:srgbClr val="0070C0"/>
                </a:solidFill>
                <a:latin typeface="Arial" charset="0"/>
              </a:rPr>
            </a:br>
            <a:r>
              <a:rPr lang="en-US" altLang="en-US" b="1" i="1" dirty="0" smtClean="0">
                <a:solidFill>
                  <a:srgbClr val="0070C0"/>
                </a:solidFill>
                <a:latin typeface="Symbol" pitchFamily="1" charset="2"/>
                <a:sym typeface="Symbol" pitchFamily="1" charset="2"/>
              </a:rPr>
              <a:t>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en-US" altLang="en-US" b="1" dirty="0" smtClean="0">
                <a:solidFill>
                  <a:srgbClr val="0070C0"/>
                </a:solidFill>
                <a:latin typeface="Arial" charset="0"/>
              </a:rPr>
              <a:t> = </a:t>
            </a:r>
            <a:r>
              <a:rPr lang="en-US" altLang="en-US" b="1" i="1" dirty="0" smtClean="0">
                <a:solidFill>
                  <a:srgbClr val="0070C0"/>
                </a:solidFill>
                <a:latin typeface="Symbol" pitchFamily="1" charset="2"/>
                <a:sym typeface="Symbol" pitchFamily="1" charset="2"/>
              </a:rPr>
              <a:t></a:t>
            </a:r>
            <a:r>
              <a:rPr lang="en-US" altLang="en-US" b="1" baseline="-25000" dirty="0" smtClean="0">
                <a:solidFill>
                  <a:srgbClr val="0070C0"/>
                </a:solidFill>
                <a:latin typeface="Arial" charset="0"/>
              </a:rPr>
              <a:t>2</a:t>
            </a:r>
            <a:endParaRPr lang="en-US" altLang="en-US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97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40"/>
    </mc:Choice>
    <mc:Fallback>
      <p:transition spd="slow" advTm="7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66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66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2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6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6692" grpId="0" uiExpand="1" build="p" animBg="1"/>
      <p:bldP spid="626693" grpId="0"/>
      <p:bldP spid="626694" grpId="0"/>
      <p:bldP spid="8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4.4|16.3|15.9|1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6.4|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38.1|2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|39.2|9.2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.7|25.6|3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7.9|2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14.1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|1.1|3.2|1.6|4.4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3|36.2|4.9|2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0.5|0.4|0.5|8.1|1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9|17.9|1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2.6|10.3|19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2602</TotalTime>
  <Words>1173</Words>
  <Application>Microsoft Office PowerPoint</Application>
  <PresentationFormat>On-screen Show (4:3)</PresentationFormat>
  <Paragraphs>132</Paragraphs>
  <Slides>18</Slides>
  <Notes>11</Notes>
  <HiddenSlides>0</HiddenSlides>
  <MMClips>17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Aspect</vt:lpstr>
      <vt:lpstr>2_Executive</vt:lpstr>
      <vt:lpstr>5_Executive</vt:lpstr>
      <vt:lpstr>Equation</vt:lpstr>
      <vt:lpstr>Confidence Interval Estimate of 1 – 2: Independent Samples</vt:lpstr>
      <vt:lpstr>Example:</vt:lpstr>
      <vt:lpstr>Example:</vt:lpstr>
      <vt:lpstr>PowerPoint Presentation</vt:lpstr>
      <vt:lpstr>PowerPoint Presentation</vt:lpstr>
      <vt:lpstr>PowerPoint Presentation</vt:lpstr>
      <vt:lpstr>PowerPoint Presentation</vt:lpstr>
      <vt:lpstr>Example:</vt:lpstr>
      <vt:lpstr>Example:</vt:lpstr>
      <vt:lpstr>PowerPoint Presentation</vt:lpstr>
      <vt:lpstr>Your Turn:</vt:lpstr>
      <vt:lpstr>Your Turn:</vt:lpstr>
      <vt:lpstr>Example: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9-3: Inferences About Two Means (independent)</dc:title>
  <dc:creator>00, 00</dc:creator>
  <cp:lastModifiedBy>Wenjiang</cp:lastModifiedBy>
  <cp:revision>99</cp:revision>
  <cp:lastPrinted>2013-04-10T13:33:15Z</cp:lastPrinted>
  <dcterms:created xsi:type="dcterms:W3CDTF">2013-04-07T22:42:32Z</dcterms:created>
  <dcterms:modified xsi:type="dcterms:W3CDTF">2020-04-08T02:44:48Z</dcterms:modified>
</cp:coreProperties>
</file>