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28"/>
  </p:notesMasterIdLst>
  <p:sldIdLst>
    <p:sldId id="256" r:id="rId3"/>
    <p:sldId id="268" r:id="rId4"/>
    <p:sldId id="257" r:id="rId5"/>
    <p:sldId id="270" r:id="rId6"/>
    <p:sldId id="271" r:id="rId7"/>
    <p:sldId id="259" r:id="rId8"/>
    <p:sldId id="273" r:id="rId9"/>
    <p:sldId id="274" r:id="rId10"/>
    <p:sldId id="304" r:id="rId11"/>
    <p:sldId id="305" r:id="rId12"/>
    <p:sldId id="296" r:id="rId13"/>
    <p:sldId id="275" r:id="rId14"/>
    <p:sldId id="276" r:id="rId15"/>
    <p:sldId id="277" r:id="rId16"/>
    <p:sldId id="306" r:id="rId17"/>
    <p:sldId id="278" r:id="rId18"/>
    <p:sldId id="286" r:id="rId19"/>
    <p:sldId id="280" r:id="rId20"/>
    <p:sldId id="307" r:id="rId21"/>
    <p:sldId id="261" r:id="rId22"/>
    <p:sldId id="262" r:id="rId23"/>
    <p:sldId id="310" r:id="rId24"/>
    <p:sldId id="287" r:id="rId25"/>
    <p:sldId id="288" r:id="rId26"/>
    <p:sldId id="308"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F0A8FA7-4936-4ECF-9347-C2845A4E238F}" type="datetimeFigureOut">
              <a:rPr lang="en-US"/>
              <a:pPr>
                <a:defRPr/>
              </a:pPr>
              <a:t>4/13/2020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3E64D78-44C9-4A88-B057-09CAD41DE092}" type="slidenum">
              <a:rPr lang="en-US"/>
              <a:pPr>
                <a:defRPr/>
              </a:pPr>
              <a:t>‹#›</a:t>
            </a:fld>
            <a:endParaRPr lang="en-US"/>
          </a:p>
        </p:txBody>
      </p:sp>
    </p:spTree>
    <p:extLst>
      <p:ext uri="{BB962C8B-B14F-4D97-AF65-F5344CB8AC3E}">
        <p14:creationId xmlns:p14="http://schemas.microsoft.com/office/powerpoint/2010/main" val="34514861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4"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4"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0"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0"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854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18"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58"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page 485 of Elementary Statistics, 10th Edition</a:t>
            </a:r>
          </a:p>
        </p:txBody>
      </p:sp>
      <p:sp>
        <p:nvSpPr>
          <p:cNvPr id="7270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page 485 of Elementary Statistics, 10th Edition</a:t>
            </a:r>
          </a:p>
          <a:p>
            <a:pPr eaLnBrk="1" hangingPunct="1">
              <a:spcBef>
                <a:spcPct val="0"/>
              </a:spcBef>
            </a:pPr>
            <a:r>
              <a:rPr lang="en-US" altLang="en-US" smtClean="0"/>
              <a:t>Hypothesis example given on this page</a:t>
            </a:r>
          </a:p>
        </p:txBody>
      </p:sp>
      <p:sp>
        <p:nvSpPr>
          <p:cNvPr id="7782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4"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page 485 of Elementary Statistics, 10th Edition</a:t>
            </a:r>
          </a:p>
          <a:p>
            <a:pPr eaLnBrk="1" hangingPunct="1"/>
            <a:r>
              <a:rPr lang="en-US" smtClean="0"/>
              <a:t>Hypothesis example given on this page</a:t>
            </a:r>
          </a:p>
        </p:txBody>
      </p:sp>
      <p:sp>
        <p:nvSpPr>
          <p:cNvPr id="83970"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18"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6"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4" name="Rectangle 3"/>
          <p:cNvSpPr>
            <a:spLocks noGrp="1" noRot="1" noChangeAspect="1" noChangeArrowheads="1" noTextEdit="1"/>
          </p:cNvSpPr>
          <p:nvPr>
            <p:ph type="sldImg"/>
          </p:nvPr>
        </p:nvSpPr>
        <p:spPr bwMode="auto">
          <a:noFill/>
          <a:ln cap="flat">
            <a:solidFill>
              <a:srgbClr val="000000"/>
            </a:solidFill>
            <a:miter lim="800000"/>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2F441B-C3EC-4203-8BC2-A22FFE64DDC8}"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79100F-3762-4BD3-997C-319461CE912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F4D5B45-13AC-4125-9A26-F611200F9670}"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C432EE-6498-4798-913E-EF896C6081A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A0ECC2-9C38-4D16-8FCE-CEC3A7BC3651}"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97B12-FEF8-4E63-902E-E73675E854D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6"/>
          <p:cNvSpPr>
            <a:spLocks noGrp="1"/>
          </p:cNvSpPr>
          <p:nvPr>
            <p:ph type="dt" sz="half" idx="10"/>
          </p:nvPr>
        </p:nvSpPr>
        <p:spPr/>
        <p:txBody>
          <a:bodyPr/>
          <a:lstStyle>
            <a:lvl1pPr eaLnBrk="1" hangingPunct="1">
              <a:defRPr b="0"/>
            </a:lvl1pPr>
          </a:lstStyle>
          <a:p>
            <a:pPr>
              <a:defRPr/>
            </a:pPr>
            <a:fld id="{2069C06D-4ED8-42C6-905D-CA84CA1B6CBF}" type="datetime2">
              <a:rPr lang="en-US"/>
              <a:pPr>
                <a:defRPr/>
              </a:pPr>
              <a:t>Monday, April 13, 2020</a:t>
            </a:fld>
            <a:endParaRPr lang="en-US" dirty="0"/>
          </a:p>
        </p:txBody>
      </p:sp>
      <p:sp>
        <p:nvSpPr>
          <p:cNvPr id="5" name="Slide Number Placeholder 7"/>
          <p:cNvSpPr>
            <a:spLocks noGrp="1"/>
          </p:cNvSpPr>
          <p:nvPr>
            <p:ph type="sldNum" sz="quarter" idx="11"/>
          </p:nvPr>
        </p:nvSpPr>
        <p:spPr/>
        <p:txBody>
          <a:bodyPr/>
          <a:lstStyle>
            <a:lvl1pPr eaLnBrk="1" hangingPunct="1">
              <a:defRPr b="0"/>
            </a:lvl1pPr>
          </a:lstStyle>
          <a:p>
            <a:pPr>
              <a:defRPr/>
            </a:pPr>
            <a:fld id="{09800912-C37B-44E0-83A3-D286BFA4EAB1}" type="slidenum">
              <a:rPr lang="en-US"/>
              <a:pPr>
                <a:defRPr/>
              </a:pPr>
              <a:t>‹#›</a:t>
            </a:fld>
            <a:endParaRPr lang="en-US" dirty="0"/>
          </a:p>
        </p:txBody>
      </p:sp>
      <p:sp>
        <p:nvSpPr>
          <p:cNvPr id="6" name="Footer Placeholder 8"/>
          <p:cNvSpPr>
            <a:spLocks noGrp="1"/>
          </p:cNvSpPr>
          <p:nvPr>
            <p:ph type="ftr" sz="quarter" idx="12"/>
          </p:nvPr>
        </p:nvSpPr>
        <p:spPr/>
        <p:txBody>
          <a:bodyPr/>
          <a:lstStyle>
            <a:lvl1pPr eaLnBrk="1" hangingPunct="1">
              <a:defRPr b="0"/>
            </a:lvl1pPr>
          </a:lstStyle>
          <a:p>
            <a:pPr>
              <a:defRPr/>
            </a:pPr>
            <a:r>
              <a:rPr lang="en-US"/>
              <a:t>Copyright © 2010, 2007, 2004 Pearson Education, Inc. All Rights Reserved.</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eaLnBrk="1" hangingPunct="1">
              <a:defRPr b="0"/>
            </a:lvl1pPr>
          </a:lstStyle>
          <a:p>
            <a:pPr>
              <a:defRPr/>
            </a:pPr>
            <a:fld id="{14CB1CAA-32CD-4B55-B92A-B8F0843CACF4}" type="datetime2">
              <a:rPr lang="en-US"/>
              <a:pPr>
                <a:defRPr/>
              </a:pPr>
              <a:t>Monday, April 13, 2020</a:t>
            </a:fld>
            <a:endParaRPr lang="en-US" dirty="0"/>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D02EB668-AF4F-4CCD-82D6-FF3607025A5F}"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Oval 6"/>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5" name="Oval 7"/>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6" name="Oval 8"/>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2" name="Title 1"/>
          <p:cNvSpPr>
            <a:spLocks noGrp="1"/>
          </p:cNvSpPr>
          <p:nvPr>
            <p:ph type="title"/>
          </p:nvPr>
        </p:nvSpPr>
        <p:spPr>
          <a:xfrm>
            <a:off x="722313" y="1371600"/>
            <a:ext cx="7772400" cy="2505075"/>
          </a:xfr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p:txBody>
          <a:bodyPr/>
          <a:lstStyle>
            <a:lvl1pPr eaLnBrk="1" hangingPunct="1">
              <a:defRPr b="0"/>
            </a:lvl1pPr>
          </a:lstStyle>
          <a:p>
            <a:pPr>
              <a:defRPr/>
            </a:pPr>
            <a:fld id="{3AD8CDC4-3D19-4983-B478-82F6B8E5AB66}" type="datetime2">
              <a:rPr lang="en-US"/>
              <a:pPr>
                <a:defRPr/>
              </a:pPr>
              <a:t>Monday, April 13, 2020</a:t>
            </a:fld>
            <a:endParaRPr lang="en-US" dirty="0"/>
          </a:p>
        </p:txBody>
      </p:sp>
      <p:sp>
        <p:nvSpPr>
          <p:cNvPr id="8"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9" name="Slide Number Placeholder 5"/>
          <p:cNvSpPr>
            <a:spLocks noGrp="1"/>
          </p:cNvSpPr>
          <p:nvPr>
            <p:ph type="sldNum" sz="quarter" idx="12"/>
          </p:nvPr>
        </p:nvSpPr>
        <p:spPr/>
        <p:txBody>
          <a:bodyPr/>
          <a:lstStyle>
            <a:lvl1pPr eaLnBrk="1" hangingPunct="1">
              <a:defRPr b="0"/>
            </a:lvl1pPr>
          </a:lstStyle>
          <a:p>
            <a:pPr>
              <a:defRPr/>
            </a:pPr>
            <a:fld id="{01963C8D-A279-4750-A843-55682BC7926B}"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4"/>
          </p:nvPr>
        </p:nvSpPr>
        <p:spPr/>
        <p:txBody>
          <a:bodyPr/>
          <a:lstStyle>
            <a:lvl1pPr eaLnBrk="1" hangingPunct="1">
              <a:defRPr b="0"/>
            </a:lvl1pPr>
          </a:lstStyle>
          <a:p>
            <a:pPr>
              <a:defRPr/>
            </a:pPr>
            <a:fld id="{84B82477-D5D3-4181-8C11-75D0F2433A87}" type="datetime2">
              <a:rPr lang="en-US"/>
              <a:pPr>
                <a:defRPr/>
              </a:pPr>
              <a:t>Monday, April 13, 2020</a:t>
            </a:fld>
            <a:endParaRPr lang="en-US" dirty="0"/>
          </a:p>
        </p:txBody>
      </p:sp>
      <p:sp>
        <p:nvSpPr>
          <p:cNvPr id="6" name="Footer Placeholder 5"/>
          <p:cNvSpPr>
            <a:spLocks noGrp="1"/>
          </p:cNvSpPr>
          <p:nvPr>
            <p:ph type="ftr" sz="quarter" idx="15"/>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6"/>
          </p:nvPr>
        </p:nvSpPr>
        <p:spPr/>
        <p:txBody>
          <a:bodyPr/>
          <a:lstStyle>
            <a:lvl1pPr eaLnBrk="1" hangingPunct="1">
              <a:defRPr b="0"/>
            </a:lvl1pPr>
          </a:lstStyle>
          <a:p>
            <a:pPr>
              <a:defRPr/>
            </a:pPr>
            <a:fld id="{38A3F55B-DFCC-4E08-9CE5-EDF083168A5D}"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5"/>
          </p:nvPr>
        </p:nvSpPr>
        <p:spPr/>
        <p:txBody>
          <a:bodyPr/>
          <a:lstStyle>
            <a:lvl1pPr eaLnBrk="1" hangingPunct="1">
              <a:defRPr b="0"/>
            </a:lvl1pPr>
          </a:lstStyle>
          <a:p>
            <a:pPr>
              <a:defRPr/>
            </a:pPr>
            <a:fld id="{213E253B-1893-4367-8BAE-DF4BC10DC578}" type="datetime2">
              <a:rPr lang="en-US"/>
              <a:pPr>
                <a:defRPr/>
              </a:pPr>
              <a:t>Monday, April 13, 2020</a:t>
            </a:fld>
            <a:endParaRPr lang="en-US" dirty="0"/>
          </a:p>
        </p:txBody>
      </p:sp>
      <p:sp>
        <p:nvSpPr>
          <p:cNvPr id="8" name="Footer Placeholder 7"/>
          <p:cNvSpPr>
            <a:spLocks noGrp="1"/>
          </p:cNvSpPr>
          <p:nvPr>
            <p:ph type="ftr" sz="quarter" idx="16"/>
          </p:nvPr>
        </p:nvSpPr>
        <p:spPr/>
        <p:txBody>
          <a:bodyPr/>
          <a:lstStyle>
            <a:lvl1pPr eaLnBrk="1" hangingPunct="1">
              <a:defRPr b="0"/>
            </a:lvl1pPr>
          </a:lstStyle>
          <a:p>
            <a:pPr>
              <a:defRPr/>
            </a:pPr>
            <a:r>
              <a:rPr lang="en-US"/>
              <a:t>Copyright © 2010, 2007, 2004 Pearson Education, Inc. All Rights Reserved.</a:t>
            </a:r>
          </a:p>
        </p:txBody>
      </p:sp>
      <p:sp>
        <p:nvSpPr>
          <p:cNvPr id="9" name="Slide Number Placeholder 8"/>
          <p:cNvSpPr>
            <a:spLocks noGrp="1"/>
          </p:cNvSpPr>
          <p:nvPr>
            <p:ph type="sldNum" sz="quarter" idx="17"/>
          </p:nvPr>
        </p:nvSpPr>
        <p:spPr/>
        <p:txBody>
          <a:bodyPr/>
          <a:lstStyle>
            <a:lvl1pPr eaLnBrk="1" hangingPunct="1">
              <a:defRPr b="0"/>
            </a:lvl1pPr>
          </a:lstStyle>
          <a:p>
            <a:pPr>
              <a:defRPr/>
            </a:pPr>
            <a:fld id="{B7E2BBAA-9F56-4C83-9BA5-A20EE0D4797B}"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hangingPunct="1">
              <a:defRPr b="0"/>
            </a:lvl1pPr>
          </a:lstStyle>
          <a:p>
            <a:pPr>
              <a:defRPr/>
            </a:pPr>
            <a:fld id="{8B62300D-25B3-4603-86C9-4CB776489F00}" type="datetime2">
              <a:rPr lang="en-US"/>
              <a:pPr>
                <a:defRPr/>
              </a:pPr>
              <a:t>Monday, April 13, 2020</a:t>
            </a:fld>
            <a:endParaRPr lang="en-US" dirty="0"/>
          </a:p>
        </p:txBody>
      </p:sp>
      <p:sp>
        <p:nvSpPr>
          <p:cNvPr id="4" name="Footer Placeholder 3"/>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5" name="Slide Number Placeholder 4"/>
          <p:cNvSpPr>
            <a:spLocks noGrp="1"/>
          </p:cNvSpPr>
          <p:nvPr>
            <p:ph type="sldNum" sz="quarter" idx="12"/>
          </p:nvPr>
        </p:nvSpPr>
        <p:spPr/>
        <p:txBody>
          <a:bodyPr/>
          <a:lstStyle>
            <a:lvl1pPr eaLnBrk="1" hangingPunct="1">
              <a:defRPr b="0"/>
            </a:lvl1pPr>
          </a:lstStyle>
          <a:p>
            <a:pPr>
              <a:defRPr/>
            </a:pPr>
            <a:fld id="{B76FF2E7-B659-460F-BE47-5CBFFC8326D8}"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b="0"/>
            </a:lvl1pPr>
          </a:lstStyle>
          <a:p>
            <a:pPr>
              <a:defRPr/>
            </a:pPr>
            <a:fld id="{C6314AD9-FCC8-48B7-B85B-012A91320DFF}" type="datetime2">
              <a:rPr lang="en-US"/>
              <a:pPr>
                <a:defRPr/>
              </a:pPr>
              <a:t>Monday, April 13, 2020</a:t>
            </a:fld>
            <a:endParaRPr lang="en-US" dirty="0"/>
          </a:p>
        </p:txBody>
      </p:sp>
      <p:sp>
        <p:nvSpPr>
          <p:cNvPr id="3" name="Footer Placeholder 2"/>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4" name="Slide Number Placeholder 3"/>
          <p:cNvSpPr>
            <a:spLocks noGrp="1"/>
          </p:cNvSpPr>
          <p:nvPr>
            <p:ph type="sldNum" sz="quarter" idx="12"/>
          </p:nvPr>
        </p:nvSpPr>
        <p:spPr/>
        <p:txBody>
          <a:bodyPr/>
          <a:lstStyle>
            <a:lvl1pPr eaLnBrk="1" hangingPunct="1">
              <a:defRPr b="0"/>
            </a:lvl1pPr>
          </a:lstStyle>
          <a:p>
            <a:pPr>
              <a:defRPr/>
            </a:pPr>
            <a:fld id="{3BB8FAF6-ED8C-4485-AB21-72BA82BAFF7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b="0"/>
            </a:lvl1pPr>
          </a:lstStyle>
          <a:p>
            <a:pPr>
              <a:defRPr/>
            </a:pPr>
            <a:fld id="{3182DC50-D5DB-4F94-B367-9876CD2C4012}" type="datetime2">
              <a:rPr lang="en-US"/>
              <a:pPr>
                <a:defRPr/>
              </a:pPr>
              <a:t>Monday, April 13, 2020</a:t>
            </a:fld>
            <a:endParaRPr lang="en-US" dirty="0"/>
          </a:p>
        </p:txBody>
      </p:sp>
      <p:sp>
        <p:nvSpPr>
          <p:cNvPr id="6" name="Footer Placeholder 5"/>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2"/>
          </p:nvPr>
        </p:nvSpPr>
        <p:spPr/>
        <p:txBody>
          <a:bodyPr/>
          <a:lstStyle>
            <a:lvl1pPr eaLnBrk="1" hangingPunct="1">
              <a:defRPr b="0"/>
            </a:lvl1pPr>
          </a:lstStyle>
          <a:p>
            <a:pPr>
              <a:defRPr/>
            </a:pPr>
            <a:fld id="{DD933C8A-D5B4-44E4-8402-F3DFDABFF8A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2BF62B-639C-4D81-B11D-56CA4FFEA919}"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91B539-ED05-4C8F-8363-C4A79ECF79A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b="0"/>
            </a:lvl1pPr>
          </a:lstStyle>
          <a:p>
            <a:pPr>
              <a:defRPr/>
            </a:pPr>
            <a:fld id="{292EB412-E790-42EA-81FE-2925D3A43D91}" type="datetime2">
              <a:rPr lang="en-US"/>
              <a:pPr>
                <a:defRPr/>
              </a:pPr>
              <a:t>Monday, April 13, 2020</a:t>
            </a:fld>
            <a:endParaRPr lang="en-US" dirty="0"/>
          </a:p>
        </p:txBody>
      </p:sp>
      <p:sp>
        <p:nvSpPr>
          <p:cNvPr id="6" name="Footer Placeholder 5"/>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7" name="Slide Number Placeholder 6"/>
          <p:cNvSpPr>
            <a:spLocks noGrp="1"/>
          </p:cNvSpPr>
          <p:nvPr>
            <p:ph type="sldNum" sz="quarter" idx="12"/>
          </p:nvPr>
        </p:nvSpPr>
        <p:spPr/>
        <p:txBody>
          <a:bodyPr/>
          <a:lstStyle>
            <a:lvl1pPr eaLnBrk="1" hangingPunct="1">
              <a:defRPr b="0"/>
            </a:lvl1pPr>
          </a:lstStyle>
          <a:p>
            <a:pPr>
              <a:defRPr/>
            </a:pPr>
            <a:fld id="{351FE22D-795F-4B4C-9268-5623D496A5D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lvl1pPr>
          </a:lstStyle>
          <a:p>
            <a:pPr>
              <a:defRPr/>
            </a:pPr>
            <a:fld id="{A56EEE0E-EDB0-4D84-86B0-50833DF22902}" type="datetime2">
              <a:rPr lang="en-US"/>
              <a:pPr>
                <a:defRPr/>
              </a:pPr>
              <a:t>Monday, April 13, 2020</a:t>
            </a:fld>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CEDA9EE1-DA3D-4A0A-B2A8-4E799EB4D4C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b="0"/>
            </a:lvl1pPr>
          </a:lstStyle>
          <a:p>
            <a:pPr>
              <a:defRPr/>
            </a:pPr>
            <a:fld id="{5114372C-B5AB-4C39-B273-B99224EB4DD5}" type="datetime2">
              <a:rPr lang="en-US"/>
              <a:pPr>
                <a:defRPr/>
              </a:pPr>
              <a:t>Monday, April 13, 2020</a:t>
            </a:fld>
            <a:endParaRPr lang="en-US"/>
          </a:p>
        </p:txBody>
      </p:sp>
      <p:sp>
        <p:nvSpPr>
          <p:cNvPr id="5" name="Footer Placeholder 4"/>
          <p:cNvSpPr>
            <a:spLocks noGrp="1"/>
          </p:cNvSpPr>
          <p:nvPr>
            <p:ph type="ftr" sz="quarter" idx="11"/>
          </p:nvPr>
        </p:nvSpPr>
        <p:spPr/>
        <p:txBody>
          <a:bodyPr/>
          <a:lstStyle>
            <a:lvl1pPr eaLnBrk="1" hangingPunct="1">
              <a:defRPr b="0"/>
            </a:lvl1pPr>
          </a:lstStyle>
          <a:p>
            <a:pPr>
              <a:defRPr/>
            </a:pPr>
            <a:r>
              <a:rPr lang="en-US"/>
              <a:t>Copyright © 2010, 2007, 2004 Pearson Education, Inc. All Rights Reserved.</a:t>
            </a:r>
          </a:p>
        </p:txBody>
      </p:sp>
      <p:sp>
        <p:nvSpPr>
          <p:cNvPr id="6" name="Slide Number Placeholder 5"/>
          <p:cNvSpPr>
            <a:spLocks noGrp="1"/>
          </p:cNvSpPr>
          <p:nvPr>
            <p:ph type="sldNum" sz="quarter" idx="12"/>
          </p:nvPr>
        </p:nvSpPr>
        <p:spPr/>
        <p:txBody>
          <a:bodyPr/>
          <a:lstStyle>
            <a:lvl1pPr eaLnBrk="1" hangingPunct="1">
              <a:defRPr b="0"/>
            </a:lvl1pPr>
          </a:lstStyle>
          <a:p>
            <a:pPr>
              <a:defRPr/>
            </a:pPr>
            <a:fld id="{7060628E-CF37-40E4-82A8-0370DF0AA39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B47306-48A1-4241-854F-AFD238D8D888}" type="datetimeFigureOut">
              <a:rPr lang="en-US"/>
              <a:pPr>
                <a:defRPr/>
              </a:pPr>
              <a:t>4/13/2020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E2F5E6-5C80-43A1-88FB-AB8711C40AC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1392FB3-2201-4330-BD5E-F292986A26FD}" type="datetimeFigureOut">
              <a:rPr lang="en-US"/>
              <a:pPr>
                <a:defRPr/>
              </a:pPr>
              <a:t>4/13/2020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8B7373-3B0B-4C8B-AEF2-79B699E4876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BDF8268-A6F1-42B4-87B0-CD62F5757B91}" type="datetimeFigureOut">
              <a:rPr lang="en-US"/>
              <a:pPr>
                <a:defRPr/>
              </a:pPr>
              <a:t>4/13/2020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1DD8F71-8987-4849-8DB1-56A9A1D70D0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BB853A-7C4B-4D7A-BA63-D2C35573C011}" type="datetimeFigureOut">
              <a:rPr lang="en-US"/>
              <a:pPr>
                <a:defRPr/>
              </a:pPr>
              <a:t>4/13/2020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70E782-1EF1-47DA-93B3-591EFDC1ED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3E60AD-EED3-4D07-8732-FD9428DE0ACE}" type="datetimeFigureOut">
              <a:rPr lang="en-US"/>
              <a:pPr>
                <a:defRPr/>
              </a:pPr>
              <a:t>4/13/2020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5ACD2D-2E57-4620-80C7-B0636BDC1A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533AA7-B50E-4699-99E3-4BC4733989D2}" type="datetimeFigureOut">
              <a:rPr lang="en-US"/>
              <a:pPr>
                <a:defRPr/>
              </a:pPr>
              <a:t>4/13/2020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5EBAF1-B8AB-4167-ACB4-8F733F41D23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0DB71B-6A18-4AFF-8EF5-57F02B63F7B4}" type="datetimeFigureOut">
              <a:rPr lang="en-US"/>
              <a:pPr>
                <a:defRPr/>
              </a:pPr>
              <a:t>4/13/2020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B44AC4-762E-4A84-A9AE-F337069712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6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6629F9A-FDA6-4599-9F35-54A247DC88FE}" type="datetimeFigureOut">
              <a:rPr lang="en-US"/>
              <a:pPr>
                <a:defRPr/>
              </a:pPr>
              <a:t>4/13/2020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7302BE9-5158-46FA-BA67-29D4633821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2" r:id="rId2"/>
    <p:sldLayoutId id="2147483771" r:id="rId3"/>
    <p:sldLayoutId id="2147483770" r:id="rId4"/>
    <p:sldLayoutId id="2147483769" r:id="rId5"/>
    <p:sldLayoutId id="2147483768" r:id="rId6"/>
    <p:sldLayoutId id="2147483767" r:id="rId7"/>
    <p:sldLayoutId id="2147483766" r:id="rId8"/>
    <p:sldLayoutId id="2147483765" r:id="rId9"/>
    <p:sldLayoutId id="2147483764" r:id="rId10"/>
    <p:sldLayoutId id="2147483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362700" y="6356350"/>
            <a:ext cx="2085975" cy="365125"/>
          </a:xfrm>
          <a:prstGeom prst="rect">
            <a:avLst/>
          </a:prstGeom>
        </p:spPr>
        <p:txBody>
          <a:bodyPr vert="horz" lIns="91440" tIns="45720" rIns="45720" bIns="45720" rtlCol="0" anchor="ctr"/>
          <a:lstStyle>
            <a:lvl1pPr algn="r" eaLnBrk="0" hangingPunct="0">
              <a:defRPr sz="1200" b="1">
                <a:solidFill>
                  <a:prstClr val="black">
                    <a:lumMod val="65000"/>
                    <a:lumOff val="35000"/>
                  </a:prstClr>
                </a:solidFill>
                <a:latin typeface="Century Gothic" pitchFamily="34" charset="0"/>
              </a:defRPr>
            </a:lvl1pPr>
          </a:lstStyle>
          <a:p>
            <a:pPr>
              <a:defRPr/>
            </a:pPr>
            <a:fld id="{0B385921-A91A-409C-921C-0E0EC1E750EC}" type="datetime2">
              <a:rPr lang="en-US"/>
              <a:pPr>
                <a:defRPr/>
              </a:pPr>
              <a:t>Monday, April 13, 2020</a:t>
            </a:fld>
            <a:endParaRPr lang="en-US" dirty="0"/>
          </a:p>
        </p:txBody>
      </p:sp>
      <p:sp>
        <p:nvSpPr>
          <p:cNvPr id="5" name="Footer Placeholder 4"/>
          <p:cNvSpPr>
            <a:spLocks noGrp="1"/>
          </p:cNvSpPr>
          <p:nvPr>
            <p:ph type="ftr" sz="quarter" idx="3"/>
          </p:nvPr>
        </p:nvSpPr>
        <p:spPr>
          <a:xfrm>
            <a:off x="658813" y="6356350"/>
            <a:ext cx="2847975" cy="365125"/>
          </a:xfrm>
          <a:prstGeom prst="rect">
            <a:avLst/>
          </a:prstGeom>
        </p:spPr>
        <p:txBody>
          <a:bodyPr vert="horz" lIns="45720" tIns="45720" rIns="91440" bIns="45720" rtlCol="0" anchor="ctr"/>
          <a:lstStyle>
            <a:lvl1pPr algn="l" eaLnBrk="0" hangingPunct="0">
              <a:defRPr sz="1200" b="1">
                <a:solidFill>
                  <a:prstClr val="black">
                    <a:lumMod val="65000"/>
                    <a:lumOff val="35000"/>
                  </a:prstClr>
                </a:solidFill>
                <a:latin typeface="Century Gothic" pitchFamily="34" charset="0"/>
              </a:defRPr>
            </a:lvl1pPr>
          </a:lstStyle>
          <a:p>
            <a:pPr>
              <a:defRPr/>
            </a:pPr>
            <a:r>
              <a:rPr lang="en-US"/>
              <a:t>Copyright © 2010, 2007, 2004 Pearson Education, Inc. All Rights Reserved.</a:t>
            </a:r>
          </a:p>
        </p:txBody>
      </p:sp>
      <p:sp>
        <p:nvSpPr>
          <p:cNvPr id="6" name="Slide Number Placeholder 5"/>
          <p:cNvSpPr>
            <a:spLocks noGrp="1"/>
          </p:cNvSpPr>
          <p:nvPr>
            <p:ph type="sldNum" sz="quarter" idx="4"/>
          </p:nvPr>
        </p:nvSpPr>
        <p:spPr>
          <a:xfrm>
            <a:off x="8543925" y="6356350"/>
            <a:ext cx="561975" cy="365125"/>
          </a:xfrm>
          <a:prstGeom prst="rect">
            <a:avLst/>
          </a:prstGeom>
        </p:spPr>
        <p:txBody>
          <a:bodyPr vert="horz" lIns="27432" tIns="45720" rIns="45720" bIns="45720" rtlCol="0" anchor="ctr"/>
          <a:lstStyle>
            <a:lvl1pPr algn="l" eaLnBrk="0" hangingPunct="0">
              <a:defRPr sz="1200" b="1">
                <a:solidFill>
                  <a:prstClr val="black">
                    <a:lumMod val="65000"/>
                    <a:lumOff val="35000"/>
                  </a:prstClr>
                </a:solidFill>
                <a:latin typeface="Century Gothic" pitchFamily="34" charset="0"/>
              </a:defRPr>
            </a:lvl1pPr>
          </a:lstStyle>
          <a:p>
            <a:pPr>
              <a:defRPr/>
            </a:pPr>
            <a:fld id="{76E1455A-BAD3-4A83-A5DE-8A51FD598ECD}" type="slidenum">
              <a:rPr lang="en-US"/>
              <a:pPr>
                <a:defRPr/>
              </a:pPr>
              <a:t>‹#›</a:t>
            </a:fld>
            <a:endParaRPr lang="en-US" dirty="0"/>
          </a:p>
        </p:txBody>
      </p:sp>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prstClr val="white"/>
              </a:solidFill>
            </a:endParaRPr>
          </a:p>
        </p:txBody>
      </p:sp>
      <p:sp>
        <p:nvSpPr>
          <p:cNvPr id="8" name="Oval 7"/>
          <p:cNvSpPr/>
          <p:nvPr/>
        </p:nvSpPr>
        <p:spPr>
          <a:xfrm>
            <a:off x="569913" y="6499225"/>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9" name="Rectangle 12"/>
          <p:cNvSpPr>
            <a:spLocks noChangeArrowheads="1"/>
          </p:cNvSpPr>
          <p:nvPr userDrawn="1"/>
        </p:nvSpPr>
        <p:spPr bwMode="auto">
          <a:xfrm>
            <a:off x="0" y="0"/>
            <a:ext cx="300038" cy="6873875"/>
          </a:xfrm>
          <a:prstGeom prst="rect">
            <a:avLst/>
          </a:prstGeom>
          <a:gradFill rotWithShape="1">
            <a:gsLst>
              <a:gs pos="0">
                <a:srgbClr val="008000">
                  <a:gamma/>
                  <a:shade val="46275"/>
                  <a:invGamma/>
                </a:srgbClr>
              </a:gs>
              <a:gs pos="100000">
                <a:srgbClr val="008000"/>
              </a:gs>
            </a:gsLst>
            <a:lin ang="5400000" scaled="1"/>
          </a:gradFill>
          <a:ln>
            <a:noFill/>
          </a:ln>
          <a:effectLst/>
          <a:extLst/>
        </p:spPr>
        <p:txBody>
          <a:bodyPr wrap="none" anchor="ctr"/>
          <a:lstStyle/>
          <a:p>
            <a:pPr eaLnBrk="0" hangingPunct="0">
              <a:defRPr/>
            </a:pPr>
            <a:endParaRPr lang="en-US" sz="2800" b="1">
              <a:solidFill>
                <a:prstClr val="black"/>
              </a:solidFill>
            </a:endParaRPr>
          </a:p>
        </p:txBody>
      </p:sp>
      <p:sp>
        <p:nvSpPr>
          <p:cNvPr id="10" name="Rectangle 15"/>
          <p:cNvSpPr>
            <a:spLocks noChangeArrowheads="1"/>
          </p:cNvSpPr>
          <p:nvPr userDrawn="1"/>
        </p:nvSpPr>
        <p:spPr bwMode="auto">
          <a:xfrm>
            <a:off x="7878763" y="6491288"/>
            <a:ext cx="1212850" cy="363537"/>
          </a:xfrm>
          <a:prstGeom prst="rect">
            <a:avLst/>
          </a:prstGeom>
          <a:noFill/>
          <a:ln w="12700">
            <a:noFill/>
            <a:miter lim="800000"/>
            <a:headEnd/>
            <a:tailEnd/>
          </a:ln>
          <a:effectLst/>
        </p:spPr>
        <p:txBody>
          <a:bodyPr lIns="90488" tIns="44450" rIns="90488" bIns="44450">
            <a:spAutoFit/>
          </a:bodyPr>
          <a:lstStyle/>
          <a:p>
            <a:pPr algn="r" eaLnBrk="0" hangingPunct="0">
              <a:defRPr/>
            </a:pPr>
            <a:r>
              <a:rPr lang="en-US" b="1">
                <a:solidFill>
                  <a:srgbClr val="000000"/>
                </a:solidFill>
                <a:latin typeface="Times New Roman" pitchFamily="1" charset="0"/>
              </a:rPr>
              <a:t>9.1 - </a:t>
            </a:r>
            <a:fld id="{5E3431BE-8D68-4EC2-81EA-10A35388FA30}" type="slidenum">
              <a:rPr lang="en-US" b="1">
                <a:solidFill>
                  <a:srgbClr val="000000"/>
                </a:solidFill>
                <a:latin typeface="Times New Roman" pitchFamily="1" charset="0"/>
              </a:rPr>
              <a:pPr algn="r" eaLnBrk="0" hangingPunct="0">
                <a:defRPr/>
              </a:pPr>
              <a:t>‹#›</a:t>
            </a:fld>
            <a:endParaRPr lang="en-US" b="1">
              <a:solidFill>
                <a:srgbClr val="000000"/>
              </a:solidFill>
              <a:latin typeface="Times New Roman" pitchFamily="1" charset="0"/>
            </a:endParaRPr>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sldNum="0" hdr="0" dt="0"/>
  <p:txStyles>
    <p:title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Times New Roman" pitchFamily="18" charset="0"/>
        </a:defRPr>
      </a:lvl2pPr>
      <a:lvl3pPr algn="ctr" rtl="0" eaLnBrk="0" fontAlgn="base" hangingPunct="0">
        <a:lnSpc>
          <a:spcPts val="5800"/>
        </a:lnSpc>
        <a:spcBef>
          <a:spcPct val="0"/>
        </a:spcBef>
        <a:spcAft>
          <a:spcPct val="0"/>
        </a:spcAft>
        <a:defRPr sz="5400">
          <a:solidFill>
            <a:schemeClr val="tx2"/>
          </a:solidFill>
          <a:latin typeface="Times New Roman" pitchFamily="18" charset="0"/>
        </a:defRPr>
      </a:lvl3pPr>
      <a:lvl4pPr algn="ctr" rtl="0" eaLnBrk="0" fontAlgn="base" hangingPunct="0">
        <a:lnSpc>
          <a:spcPts val="5800"/>
        </a:lnSpc>
        <a:spcBef>
          <a:spcPct val="0"/>
        </a:spcBef>
        <a:spcAft>
          <a:spcPct val="0"/>
        </a:spcAft>
        <a:defRPr sz="5400">
          <a:solidFill>
            <a:schemeClr val="tx2"/>
          </a:solidFill>
          <a:latin typeface="Times New Roman" pitchFamily="18" charset="0"/>
        </a:defRPr>
      </a:lvl4pPr>
      <a:lvl5pPr algn="ctr" rtl="0" eaLnBrk="0" fontAlgn="base" hangingPunct="0">
        <a:lnSpc>
          <a:spcPts val="5800"/>
        </a:lnSpc>
        <a:spcBef>
          <a:spcPct val="0"/>
        </a:spcBef>
        <a:spcAft>
          <a:spcPct val="0"/>
        </a:spcAft>
        <a:defRPr sz="5400">
          <a:solidFill>
            <a:schemeClr val="tx2"/>
          </a:solidFill>
          <a:latin typeface="Times New Roman" pitchFamily="18" charset="0"/>
        </a:defRPr>
      </a:lvl5pPr>
      <a:lvl6pPr marL="457200" algn="ctr" rtl="0" fontAlgn="base">
        <a:lnSpc>
          <a:spcPts val="5800"/>
        </a:lnSpc>
        <a:spcBef>
          <a:spcPct val="0"/>
        </a:spcBef>
        <a:spcAft>
          <a:spcPct val="0"/>
        </a:spcAft>
        <a:defRPr sz="5400">
          <a:solidFill>
            <a:schemeClr val="tx2"/>
          </a:solidFill>
          <a:latin typeface="Times New Roman" pitchFamily="18" charset="0"/>
        </a:defRPr>
      </a:lvl6pPr>
      <a:lvl7pPr marL="914400" algn="ctr" rtl="0" fontAlgn="base">
        <a:lnSpc>
          <a:spcPts val="5800"/>
        </a:lnSpc>
        <a:spcBef>
          <a:spcPct val="0"/>
        </a:spcBef>
        <a:spcAft>
          <a:spcPct val="0"/>
        </a:spcAft>
        <a:defRPr sz="5400">
          <a:solidFill>
            <a:schemeClr val="tx2"/>
          </a:solidFill>
          <a:latin typeface="Times New Roman" pitchFamily="18" charset="0"/>
        </a:defRPr>
      </a:lvl7pPr>
      <a:lvl8pPr marL="1371600" algn="ctr" rtl="0" fontAlgn="base">
        <a:lnSpc>
          <a:spcPts val="5800"/>
        </a:lnSpc>
        <a:spcBef>
          <a:spcPct val="0"/>
        </a:spcBef>
        <a:spcAft>
          <a:spcPct val="0"/>
        </a:spcAft>
        <a:defRPr sz="5400">
          <a:solidFill>
            <a:schemeClr val="tx2"/>
          </a:solidFill>
          <a:latin typeface="Times New Roman" pitchFamily="18" charset="0"/>
        </a:defRPr>
      </a:lvl8pPr>
      <a:lvl9pPr marL="1828800" algn="ctr" rtl="0" fontAlgn="base">
        <a:lnSpc>
          <a:spcPts val="5800"/>
        </a:lnSpc>
        <a:spcBef>
          <a:spcPct val="0"/>
        </a:spcBef>
        <a:spcAft>
          <a:spcPct val="0"/>
        </a:spcAft>
        <a:defRPr sz="5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itchFamily="49" charset="0"/>
        <a:buChar char="o"/>
        <a:defRPr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charset="0"/>
        <a:buChar char="•"/>
        <a:defRPr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4.wav"/><Relationship Id="rId7" Type="http://schemas.openxmlformats.org/officeDocument/2006/relationships/image" Target="../media/image7.png"/><Relationship Id="rId2" Type="http://schemas.microsoft.com/office/2007/relationships/media" Target="../media/media14.wav"/><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av"/><Relationship Id="rId7" Type="http://schemas.openxmlformats.org/officeDocument/2006/relationships/image" Target="../media/image10.png"/><Relationship Id="rId2" Type="http://schemas.microsoft.com/office/2007/relationships/media" Target="../media/media15.wav"/><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6.wav"/><Relationship Id="rId7" Type="http://schemas.openxmlformats.org/officeDocument/2006/relationships/image" Target="../media/image9.wmf"/><Relationship Id="rId2" Type="http://schemas.microsoft.com/office/2007/relationships/media" Target="../media/media16.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png"/><Relationship Id="rId2" Type="http://schemas.microsoft.com/office/2007/relationships/media" Target="../media/media17.wav"/><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wav"/><Relationship Id="rId7" Type="http://schemas.openxmlformats.org/officeDocument/2006/relationships/image" Target="../media/image13.png"/><Relationship Id="rId2" Type="http://schemas.microsoft.com/office/2007/relationships/media" Target="../media/media19.wav"/><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7.wmf"/><Relationship Id="rId3" Type="http://schemas.microsoft.com/office/2007/relationships/media" Target="../media/media23.wav"/><Relationship Id="rId7"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notesSlide" Target="../notesSlides/notesSlide15.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audio" Target="../media/media23.wav"/><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25.wav"/><Relationship Id="rId7" Type="http://schemas.openxmlformats.org/officeDocument/2006/relationships/image" Target="../media/image18.png"/><Relationship Id="rId2" Type="http://schemas.microsoft.com/office/2007/relationships/media" Target="../media/media25.wav"/><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notesSlide" Target="../notesSlides/notesSlide17.xml"/><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ctrTitle"/>
          </p:nvPr>
        </p:nvSpPr>
        <p:spPr/>
        <p:txBody>
          <a:bodyPr/>
          <a:lstStyle/>
          <a:p>
            <a:pPr eaLnBrk="1" hangingPunct="1"/>
            <a:r>
              <a:rPr lang="en-US" smtClean="0"/>
              <a:t>9-4: Inferences from </a:t>
            </a:r>
            <a:br>
              <a:rPr lang="en-US" smtClean="0"/>
            </a:br>
            <a:r>
              <a:rPr lang="en-US" smtClean="0">
                <a:solidFill>
                  <a:srgbClr val="FF0000"/>
                </a:solidFill>
              </a:rPr>
              <a:t>Two</a:t>
            </a:r>
            <a:r>
              <a:rPr lang="en-US" smtClean="0"/>
              <a:t> Dependent Populations</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dirty="0" smtClean="0"/>
              <a:t>College Prep Stats</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409"/>
    </mc:Choice>
    <mc:Fallback xmlns="">
      <p:transition spd="slow" advTm="2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How to find parts of test statistic</a:t>
            </a:r>
            <a:endParaRPr lang="en-US" b="1" dirty="0">
              <a:solidFill>
                <a:srgbClr val="00B05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71600"/>
                <a:ext cx="8458200" cy="5105400"/>
              </a:xfrm>
            </p:spPr>
            <p:txBody>
              <a:bodyPr/>
              <a:lstStyle/>
              <a:p>
                <a:r>
                  <a:rPr lang="en-US" sz="3000" b="1" dirty="0" smtClean="0"/>
                  <a:t>For each pair of data values, taking the difference </a:t>
                </a:r>
                <a:br>
                  <a:rPr lang="en-US" sz="3000" b="1" dirty="0" smtClean="0"/>
                </a:br>
                <a:r>
                  <a:rPr lang="en-US" sz="3000" b="1" dirty="0" smtClean="0"/>
                  <a:t>(pop. NEW value – pop. OLD value) = </a:t>
                </a:r>
                <a:r>
                  <a:rPr lang="en-US" sz="3000" b="1" i="1" dirty="0" smtClean="0"/>
                  <a:t>d</a:t>
                </a:r>
                <a:r>
                  <a:rPr lang="en-US" sz="3000" b="1" dirty="0" smtClean="0"/>
                  <a:t> (new formed data value)</a:t>
                </a:r>
              </a:p>
              <a:p>
                <a:r>
                  <a:rPr lang="en-US" sz="3000" b="1" dirty="0" smtClean="0"/>
                  <a:t>All of the pair of difference data values will form your “difference population” </a:t>
                </a:r>
                <a:endParaRPr lang="en-US" sz="3000" b="1" i="1" dirty="0" smtClean="0">
                  <a:latin typeface="Cambria Math"/>
                </a:endParaRPr>
              </a:p>
              <a:p>
                <a14:m>
                  <m:oMath xmlns:m="http://schemas.openxmlformats.org/officeDocument/2006/math">
                    <m:acc>
                      <m:accPr>
                        <m:chr m:val="̅"/>
                        <m:ctrlPr>
                          <a:rPr lang="en-US" sz="3000" b="1" i="1" smtClean="0">
                            <a:latin typeface="Cambria Math"/>
                          </a:rPr>
                        </m:ctrlPr>
                      </m:accPr>
                      <m:e>
                        <m:r>
                          <a:rPr lang="en-US" sz="3000" b="1" i="1" smtClean="0">
                            <a:latin typeface="Cambria Math"/>
                          </a:rPr>
                          <m:t>𝒅</m:t>
                        </m:r>
                      </m:e>
                    </m:acc>
                  </m:oMath>
                </a14:m>
                <a:r>
                  <a:rPr lang="en-US" sz="3000" b="1" dirty="0" smtClean="0"/>
                  <a:t>:  sample mean from difference population. (like the  </a:t>
                </a:r>
                <a14:m>
                  <m:oMath xmlns:m="http://schemas.openxmlformats.org/officeDocument/2006/math">
                    <m:acc>
                      <m:accPr>
                        <m:chr m:val="̅"/>
                        <m:ctrlPr>
                          <a:rPr lang="en-US" sz="3000" b="1" i="1" smtClean="0">
                            <a:latin typeface="Cambria Math"/>
                          </a:rPr>
                        </m:ctrlPr>
                      </m:accPr>
                      <m:e>
                        <m:r>
                          <a:rPr lang="en-US" sz="3000" b="1" i="1" smtClean="0">
                            <a:latin typeface="Cambria Math"/>
                          </a:rPr>
                          <m:t>𝒙</m:t>
                        </m:r>
                      </m:e>
                    </m:acc>
                    <m:r>
                      <m:rPr>
                        <m:nor/>
                      </m:rPr>
                      <a:rPr lang="en-US" sz="3000" b="1" i="0" smtClean="0">
                        <a:latin typeface="Cambria Math"/>
                      </a:rPr>
                      <m:t>  </m:t>
                    </m:r>
                    <m:r>
                      <m:rPr>
                        <m:nor/>
                      </m:rPr>
                      <a:rPr lang="en-US" sz="3000" b="1" i="0" dirty="0" smtClean="0"/>
                      <m:t>before</m:t>
                    </m:r>
                    <m:r>
                      <m:rPr>
                        <m:nor/>
                      </m:rPr>
                      <a:rPr lang="en-US" sz="3000" b="1" i="0" dirty="0" smtClean="0"/>
                      <m:t> </m:t>
                    </m:r>
                    <m:r>
                      <m:rPr>
                        <m:nor/>
                      </m:rPr>
                      <a:rPr lang="en-US" sz="3000" b="1" i="0" dirty="0" smtClean="0"/>
                      <m:t>in</m:t>
                    </m:r>
                    <m:r>
                      <m:rPr>
                        <m:nor/>
                      </m:rPr>
                      <a:rPr lang="en-US" sz="3000" b="1" i="0" dirty="0" smtClean="0"/>
                      <m:t> 8.5)</m:t>
                    </m:r>
                  </m:oMath>
                </a14:m>
                <a:endParaRPr lang="en-US" sz="3000" b="1" dirty="0" smtClean="0"/>
              </a:p>
              <a:p>
                <a14:m>
                  <m:oMath xmlns:m="http://schemas.openxmlformats.org/officeDocument/2006/math">
                    <m:sSub>
                      <m:sSubPr>
                        <m:ctrlPr>
                          <a:rPr lang="en-US" sz="3000" b="1" i="1" smtClean="0">
                            <a:latin typeface="Cambria Math"/>
                          </a:rPr>
                        </m:ctrlPr>
                      </m:sSubPr>
                      <m:e>
                        <m:r>
                          <a:rPr lang="en-US" sz="3000" b="1" i="1" smtClean="0">
                            <a:latin typeface="Cambria Math"/>
                          </a:rPr>
                          <m:t>𝑺</m:t>
                        </m:r>
                      </m:e>
                      <m:sub>
                        <m:r>
                          <a:rPr lang="en-US" sz="3000" b="1" i="1" smtClean="0">
                            <a:latin typeface="Cambria Math"/>
                          </a:rPr>
                          <m:t>𝒅</m:t>
                        </m:r>
                      </m:sub>
                    </m:sSub>
                  </m:oMath>
                </a14:m>
                <a:r>
                  <a:rPr lang="en-US" sz="3000" b="1" dirty="0" smtClean="0"/>
                  <a:t>: sample standard deviation from difference </a:t>
                </a:r>
                <a:r>
                  <a:rPr lang="en-US" sz="3000" b="1" dirty="0"/>
                  <a:t>population. (like the </a:t>
                </a:r>
                <a:r>
                  <a:rPr lang="en-US" sz="3000" b="1" i="1" dirty="0" smtClean="0"/>
                  <a:t>s</a:t>
                </a:r>
                <a:r>
                  <a:rPr lang="en-US" sz="3000" b="1" dirty="0" smtClean="0"/>
                  <a:t> before in 8.5)</a:t>
                </a:r>
              </a:p>
              <a:p>
                <a:r>
                  <a:rPr lang="en-US" sz="3000" b="1" i="1" dirty="0" smtClean="0"/>
                  <a:t>n</a:t>
                </a:r>
                <a:r>
                  <a:rPr lang="en-US" sz="3000" b="1" dirty="0" smtClean="0"/>
                  <a:t>: size of the pairs (DO NOT combined)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71600"/>
                <a:ext cx="8458200" cy="5105400"/>
              </a:xfrm>
              <a:blipFill rotWithShape="1">
                <a:blip r:embed="rId4"/>
                <a:stretch>
                  <a:fillRect l="-1441" t="-1432" r="-1729" b="-2506"/>
                </a:stretch>
              </a:blipFill>
            </p:spPr>
            <p:txBody>
              <a:bodyPr/>
              <a:lstStyle/>
              <a:p>
                <a:r>
                  <a:rPr lang="en-US">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4625403"/>
      </p:ext>
    </p:extLst>
  </p:cSld>
  <p:clrMapOvr>
    <a:masterClrMapping/>
  </p:clrMapOvr>
  <mc:AlternateContent xmlns:mc="http://schemas.openxmlformats.org/markup-compatibility/2006" xmlns:p14="http://schemas.microsoft.com/office/powerpoint/2010/main">
    <mc:Choice Requires="p14">
      <p:transition spd="slow" p14:dur="2000" advTm="123477"/>
    </mc:Choice>
    <mc:Fallback xmlns="">
      <p:transition spd="slow" advTm="12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98438" y="134938"/>
            <a:ext cx="8807450" cy="65230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800" b="1">
              <a:solidFill>
                <a:prstClr val="white"/>
              </a:solidFill>
            </a:endParaRPr>
          </a:p>
        </p:txBody>
      </p:sp>
      <p:sp>
        <p:nvSpPr>
          <p:cNvPr id="82946" name="Rectangle 2"/>
          <p:cNvSpPr>
            <a:spLocks noGrp="1" noChangeArrowheads="1"/>
          </p:cNvSpPr>
          <p:nvPr>
            <p:ph type="body" idx="4294967295"/>
          </p:nvPr>
        </p:nvSpPr>
        <p:spPr>
          <a:xfrm>
            <a:off x="733425" y="87313"/>
            <a:ext cx="8410575" cy="673100"/>
          </a:xfrm>
        </p:spPr>
        <p:txBody>
          <a:bodyPr lIns="90488" tIns="44450" rIns="90488" bIns="44450"/>
          <a:lstStyle/>
          <a:p>
            <a:pPr algn="ctr" eaLnBrk="1" hangingPunct="1">
              <a:buFontTx/>
              <a:buNone/>
            </a:pPr>
            <a:r>
              <a:rPr lang="en-US" sz="3600" b="1" i="1" dirty="0" smtClean="0">
                <a:solidFill>
                  <a:srgbClr val="7030A0"/>
                </a:solidFill>
              </a:rPr>
              <a:t>P</a:t>
            </a:r>
            <a:r>
              <a:rPr lang="en-US" sz="3600" b="1" dirty="0" smtClean="0">
                <a:solidFill>
                  <a:srgbClr val="7030A0"/>
                </a:solidFill>
              </a:rPr>
              <a:t>-values and Critical Values</a:t>
            </a:r>
          </a:p>
        </p:txBody>
      </p:sp>
      <p:sp>
        <p:nvSpPr>
          <p:cNvPr id="82947" name="Rectangle 3"/>
          <p:cNvSpPr>
            <a:spLocks noChangeArrowheads="1"/>
          </p:cNvSpPr>
          <p:nvPr/>
        </p:nvSpPr>
        <p:spPr bwMode="auto">
          <a:xfrm>
            <a:off x="3049588" y="2471738"/>
            <a:ext cx="792162" cy="823912"/>
          </a:xfrm>
          <a:prstGeom prst="rect">
            <a:avLst/>
          </a:prstGeom>
          <a:noFill/>
          <a:ln w="9525">
            <a:noFill/>
            <a:miter lim="800000"/>
            <a:headEnd/>
            <a:tailEnd/>
          </a:ln>
        </p:spPr>
        <p:txBody>
          <a:bodyPr wrap="none" anchor="ctr"/>
          <a:lstStyle/>
          <a:p>
            <a:pPr eaLnBrk="0" hangingPunct="0"/>
            <a:endParaRPr lang="en-US" sz="2800" b="1">
              <a:solidFill>
                <a:srgbClr val="000000"/>
              </a:solidFill>
            </a:endParaRPr>
          </a:p>
        </p:txBody>
      </p:sp>
      <p:sp>
        <p:nvSpPr>
          <p:cNvPr id="82948" name="Rectangle 4"/>
          <p:cNvSpPr>
            <a:spLocks noChangeArrowheads="1"/>
          </p:cNvSpPr>
          <p:nvPr/>
        </p:nvSpPr>
        <p:spPr bwMode="auto">
          <a:xfrm>
            <a:off x="3932238" y="2246313"/>
            <a:ext cx="1704975" cy="701675"/>
          </a:xfrm>
          <a:prstGeom prst="rect">
            <a:avLst/>
          </a:prstGeom>
          <a:noFill/>
          <a:ln w="9525">
            <a:noFill/>
            <a:miter lim="800000"/>
            <a:headEnd/>
            <a:tailEnd/>
          </a:ln>
        </p:spPr>
        <p:txBody>
          <a:bodyPr wrap="none" anchor="ctr"/>
          <a:lstStyle/>
          <a:p>
            <a:pPr eaLnBrk="0" hangingPunct="0"/>
            <a:endParaRPr lang="en-US" sz="2800" b="1">
              <a:solidFill>
                <a:srgbClr val="000000"/>
              </a:solidFill>
            </a:endParaRPr>
          </a:p>
        </p:txBody>
      </p:sp>
      <p:sp>
        <p:nvSpPr>
          <p:cNvPr id="82949" name="Rectangle 5"/>
          <p:cNvSpPr>
            <a:spLocks noChangeArrowheads="1"/>
          </p:cNvSpPr>
          <p:nvPr/>
        </p:nvSpPr>
        <p:spPr bwMode="auto">
          <a:xfrm>
            <a:off x="4232275" y="2735263"/>
            <a:ext cx="1704975" cy="641350"/>
          </a:xfrm>
          <a:prstGeom prst="rect">
            <a:avLst/>
          </a:prstGeom>
          <a:noFill/>
          <a:ln w="9525">
            <a:noFill/>
            <a:miter lim="800000"/>
            <a:headEnd/>
            <a:tailEnd/>
          </a:ln>
        </p:spPr>
        <p:txBody>
          <a:bodyPr wrap="none" anchor="ctr"/>
          <a:lstStyle/>
          <a:p>
            <a:pPr eaLnBrk="0" hangingPunct="0"/>
            <a:endParaRPr lang="en-US" sz="2800" b="1">
              <a:solidFill>
                <a:srgbClr val="000000"/>
              </a:solidFill>
            </a:endParaRPr>
          </a:p>
        </p:txBody>
      </p:sp>
      <p:sp>
        <p:nvSpPr>
          <p:cNvPr id="82950" name="Rectangle 25"/>
          <p:cNvSpPr>
            <a:spLocks noChangeArrowheads="1"/>
          </p:cNvSpPr>
          <p:nvPr/>
        </p:nvSpPr>
        <p:spPr bwMode="auto">
          <a:xfrm>
            <a:off x="187325" y="669925"/>
            <a:ext cx="8818563" cy="5910263"/>
          </a:xfrm>
          <a:prstGeom prst="rect">
            <a:avLst/>
          </a:prstGeom>
          <a:noFill/>
          <a:ln w="12700">
            <a:solidFill>
              <a:srgbClr val="000000"/>
            </a:solidFill>
            <a:miter lim="800000"/>
            <a:headEnd/>
            <a:tailEnd/>
          </a:ln>
        </p:spPr>
        <p:txBody>
          <a:bodyPr>
            <a:spAutoFit/>
          </a:bodyPr>
          <a:lstStyle/>
          <a:p>
            <a:pPr eaLnBrk="0" hangingPunct="0"/>
            <a:r>
              <a:rPr lang="en-US" i="1" dirty="0">
                <a:solidFill>
                  <a:srgbClr val="000000"/>
                </a:solidFill>
                <a:latin typeface="Times New Roman" pitchFamily="18" charset="0"/>
              </a:rPr>
              <a:t>P</a:t>
            </a:r>
            <a:r>
              <a:rPr lang="en-US" dirty="0">
                <a:solidFill>
                  <a:srgbClr val="000000"/>
                </a:solidFill>
                <a:latin typeface="Times New Roman" pitchFamily="18" charset="0"/>
              </a:rPr>
              <a:t>-values: Use the </a:t>
            </a:r>
            <a:r>
              <a:rPr lang="en-US" dirty="0" err="1">
                <a:solidFill>
                  <a:srgbClr val="000000"/>
                </a:solidFill>
                <a:latin typeface="Times New Roman" pitchFamily="18" charset="0"/>
              </a:rPr>
              <a:t>tcdf</a:t>
            </a:r>
            <a:r>
              <a:rPr lang="en-US" dirty="0">
                <a:solidFill>
                  <a:srgbClr val="000000"/>
                </a:solidFill>
                <a:latin typeface="Times New Roman" pitchFamily="18" charset="0"/>
              </a:rPr>
              <a:t> </a:t>
            </a:r>
            <a:r>
              <a:rPr lang="en-US" dirty="0" smtClean="0">
                <a:solidFill>
                  <a:srgbClr val="000000"/>
                </a:solidFill>
                <a:latin typeface="Times New Roman" pitchFamily="18" charset="0"/>
              </a:rPr>
              <a:t> feature </a:t>
            </a:r>
            <a:r>
              <a:rPr lang="en-US" dirty="0">
                <a:solidFill>
                  <a:srgbClr val="000000"/>
                </a:solidFill>
                <a:latin typeface="Times New Roman" pitchFamily="18" charset="0"/>
              </a:rPr>
              <a:t>on your calculator, with degrees of freedom (</a:t>
            </a:r>
            <a:r>
              <a:rPr lang="en-US" dirty="0" err="1">
                <a:solidFill>
                  <a:srgbClr val="000000"/>
                </a:solidFill>
                <a:latin typeface="Times New Roman" pitchFamily="18" charset="0"/>
              </a:rPr>
              <a:t>df</a:t>
            </a:r>
            <a:r>
              <a:rPr lang="en-US" dirty="0">
                <a:solidFill>
                  <a:srgbClr val="000000"/>
                </a:solidFill>
                <a:latin typeface="Times New Roman" pitchFamily="18" charset="0"/>
              </a:rPr>
              <a:t>) = </a:t>
            </a:r>
            <a:r>
              <a:rPr lang="en-US" i="1" dirty="0">
                <a:solidFill>
                  <a:srgbClr val="000000"/>
                </a:solidFill>
                <a:latin typeface="Times New Roman" pitchFamily="18" charset="0"/>
              </a:rPr>
              <a:t>n</a:t>
            </a:r>
            <a:r>
              <a:rPr lang="en-US" dirty="0">
                <a:solidFill>
                  <a:srgbClr val="000000"/>
                </a:solidFill>
                <a:latin typeface="Times New Roman" pitchFamily="18" charset="0"/>
              </a:rPr>
              <a:t> – 1.</a:t>
            </a:r>
          </a:p>
          <a:p>
            <a:pPr eaLnBrk="0" hangingPunct="0"/>
            <a:endParaRPr lang="en-US" dirty="0">
              <a:solidFill>
                <a:srgbClr val="000000"/>
              </a:solidFill>
              <a:latin typeface="Times New Roman" pitchFamily="18" charset="0"/>
            </a:endParaRPr>
          </a:p>
          <a:p>
            <a:pPr eaLnBrk="0" hangingPunct="0"/>
            <a:r>
              <a:rPr lang="en-US" dirty="0">
                <a:solidFill>
                  <a:srgbClr val="000000"/>
                </a:solidFill>
                <a:latin typeface="Times New Roman" pitchFamily="18" charset="0"/>
              </a:rPr>
              <a:t>For right-tailed tests:</a:t>
            </a:r>
          </a:p>
          <a:p>
            <a:pPr eaLnBrk="0" hangingPunct="0"/>
            <a:r>
              <a:rPr lang="en-US" dirty="0">
                <a:solidFill>
                  <a:srgbClr val="000000"/>
                </a:solidFill>
                <a:latin typeface="Times New Roman" pitchFamily="18" charset="0"/>
              </a:rPr>
              <a:t>	*To find this probability in your calculator, type: </a:t>
            </a:r>
            <a:r>
              <a:rPr lang="en-US" dirty="0" err="1">
                <a:solidFill>
                  <a:srgbClr val="000000"/>
                </a:solidFill>
                <a:latin typeface="Times New Roman" pitchFamily="18" charset="0"/>
              </a:rPr>
              <a:t>tcdf</a:t>
            </a:r>
            <a:r>
              <a:rPr lang="en-US" dirty="0">
                <a:solidFill>
                  <a:srgbClr val="000000"/>
                </a:solidFill>
                <a:latin typeface="Times New Roman" pitchFamily="18" charset="0"/>
              </a:rPr>
              <a:t>(</a:t>
            </a:r>
            <a:r>
              <a:rPr lang="en-US" i="1" dirty="0">
                <a:solidFill>
                  <a:srgbClr val="000000"/>
                </a:solidFill>
                <a:latin typeface="Times New Roman" pitchFamily="18" charset="0"/>
              </a:rPr>
              <a:t>t </a:t>
            </a:r>
            <a:r>
              <a:rPr lang="en-US" dirty="0">
                <a:solidFill>
                  <a:srgbClr val="000000"/>
                </a:solidFill>
                <a:latin typeface="Times New Roman" pitchFamily="18" charset="0"/>
              </a:rPr>
              <a:t>test statistic, </a:t>
            </a:r>
            <a:r>
              <a:rPr lang="en-US" dirty="0" smtClean="0">
                <a:solidFill>
                  <a:srgbClr val="000000"/>
                </a:solidFill>
                <a:latin typeface="Times New Roman" pitchFamily="18" charset="0"/>
              </a:rPr>
              <a:t>9999, </a:t>
            </a:r>
            <a:r>
              <a:rPr lang="en-US" dirty="0" err="1">
                <a:solidFill>
                  <a:srgbClr val="000000"/>
                </a:solidFill>
                <a:latin typeface="Times New Roman" pitchFamily="18" charset="0"/>
              </a:rPr>
              <a:t>df</a:t>
            </a:r>
            <a:r>
              <a:rPr lang="en-US" dirty="0">
                <a:solidFill>
                  <a:srgbClr val="000000"/>
                </a:solidFill>
                <a:latin typeface="Times New Roman" pitchFamily="18" charset="0"/>
              </a:rPr>
              <a:t>)</a:t>
            </a:r>
          </a:p>
          <a:p>
            <a:pPr eaLnBrk="0" hangingPunct="0"/>
            <a:r>
              <a:rPr lang="en-US" i="1" dirty="0">
                <a:solidFill>
                  <a:srgbClr val="000000"/>
                </a:solidFill>
                <a:latin typeface="Times New Roman" pitchFamily="18" charset="0"/>
              </a:rPr>
              <a:t> </a:t>
            </a:r>
            <a:endParaRPr lang="en-US" dirty="0">
              <a:solidFill>
                <a:srgbClr val="000000"/>
              </a:solidFill>
              <a:latin typeface="Times New Roman" pitchFamily="18" charset="0"/>
            </a:endParaRPr>
          </a:p>
          <a:p>
            <a:pPr eaLnBrk="0" hangingPunct="0"/>
            <a:r>
              <a:rPr lang="en-US" dirty="0">
                <a:solidFill>
                  <a:srgbClr val="000000"/>
                </a:solidFill>
                <a:latin typeface="Times New Roman" pitchFamily="18" charset="0"/>
              </a:rPr>
              <a:t>For left-tailed tests:</a:t>
            </a:r>
          </a:p>
          <a:p>
            <a:pPr eaLnBrk="0" hangingPunct="0"/>
            <a:r>
              <a:rPr lang="en-US" dirty="0">
                <a:solidFill>
                  <a:srgbClr val="000000"/>
                </a:solidFill>
                <a:latin typeface="Times New Roman" pitchFamily="18" charset="0"/>
              </a:rPr>
              <a:t>	*To find this probability in your calculator, type: </a:t>
            </a:r>
            <a:r>
              <a:rPr lang="en-US" dirty="0" err="1">
                <a:solidFill>
                  <a:srgbClr val="000000"/>
                </a:solidFill>
                <a:latin typeface="Times New Roman" pitchFamily="18" charset="0"/>
              </a:rPr>
              <a:t>tcdf</a:t>
            </a:r>
            <a:r>
              <a:rPr lang="en-US" dirty="0">
                <a:solidFill>
                  <a:srgbClr val="000000"/>
                </a:solidFill>
                <a:latin typeface="Times New Roman" pitchFamily="18" charset="0"/>
              </a:rPr>
              <a:t>(–</a:t>
            </a:r>
            <a:r>
              <a:rPr lang="en-US" dirty="0" smtClean="0">
                <a:solidFill>
                  <a:srgbClr val="000000"/>
                </a:solidFill>
                <a:latin typeface="Times New Roman" pitchFamily="18" charset="0"/>
              </a:rPr>
              <a:t>9999</a:t>
            </a:r>
            <a:r>
              <a:rPr lang="en-US" dirty="0">
                <a:solidFill>
                  <a:srgbClr val="000000"/>
                </a:solidFill>
                <a:latin typeface="Times New Roman" pitchFamily="18" charset="0"/>
              </a:rPr>
              <a:t>, </a:t>
            </a:r>
            <a:r>
              <a:rPr lang="en-US" i="1" dirty="0">
                <a:solidFill>
                  <a:srgbClr val="000000"/>
                </a:solidFill>
                <a:latin typeface="Times New Roman" pitchFamily="18" charset="0"/>
              </a:rPr>
              <a:t>t </a:t>
            </a:r>
            <a:r>
              <a:rPr lang="en-US" dirty="0">
                <a:solidFill>
                  <a:srgbClr val="000000"/>
                </a:solidFill>
                <a:latin typeface="Times New Roman" pitchFamily="18" charset="0"/>
              </a:rPr>
              <a:t>test statistic</a:t>
            </a:r>
            <a:r>
              <a:rPr lang="en-US" i="1" dirty="0">
                <a:solidFill>
                  <a:srgbClr val="000000"/>
                </a:solidFill>
                <a:latin typeface="Times New Roman" pitchFamily="18" charset="0"/>
              </a:rPr>
              <a:t> </a:t>
            </a:r>
            <a:r>
              <a:rPr lang="en-US" dirty="0">
                <a:solidFill>
                  <a:srgbClr val="000000"/>
                </a:solidFill>
                <a:latin typeface="Times New Roman" pitchFamily="18" charset="0"/>
              </a:rPr>
              <a:t>, </a:t>
            </a:r>
            <a:r>
              <a:rPr lang="en-US" dirty="0" err="1">
                <a:solidFill>
                  <a:srgbClr val="000000"/>
                </a:solidFill>
                <a:latin typeface="Times New Roman" pitchFamily="18" charset="0"/>
              </a:rPr>
              <a:t>df</a:t>
            </a:r>
            <a:r>
              <a:rPr lang="en-US" dirty="0">
                <a:solidFill>
                  <a:srgbClr val="000000"/>
                </a:solidFill>
                <a:latin typeface="Times New Roman" pitchFamily="18" charset="0"/>
              </a:rPr>
              <a:t>)</a:t>
            </a:r>
          </a:p>
          <a:p>
            <a:pPr eaLnBrk="0" hangingPunct="0"/>
            <a:endParaRPr lang="en-US" i="1" dirty="0">
              <a:solidFill>
                <a:srgbClr val="000000"/>
              </a:solidFill>
              <a:latin typeface="Times New Roman" pitchFamily="18" charset="0"/>
            </a:endParaRPr>
          </a:p>
          <a:p>
            <a:pPr eaLnBrk="0" hangingPunct="0"/>
            <a:r>
              <a:rPr lang="en-US" b="1" dirty="0">
                <a:solidFill>
                  <a:srgbClr val="000000"/>
                </a:solidFill>
                <a:latin typeface="Times New Roman" pitchFamily="18" charset="0"/>
              </a:rPr>
              <a:t>***Don’t forget if your test is two-sided, double your </a:t>
            </a:r>
            <a:r>
              <a:rPr lang="en-US" b="1" i="1" dirty="0">
                <a:solidFill>
                  <a:srgbClr val="000000"/>
                </a:solidFill>
                <a:latin typeface="Times New Roman" pitchFamily="18" charset="0"/>
              </a:rPr>
              <a:t>P</a:t>
            </a:r>
            <a:r>
              <a:rPr lang="en-US" b="1" dirty="0">
                <a:solidFill>
                  <a:srgbClr val="000000"/>
                </a:solidFill>
                <a:latin typeface="Times New Roman" pitchFamily="18" charset="0"/>
              </a:rPr>
              <a:t>-value.***</a:t>
            </a:r>
          </a:p>
          <a:p>
            <a:pPr eaLnBrk="0" hangingPunct="0"/>
            <a:endParaRPr lang="en-US" b="1" dirty="0">
              <a:solidFill>
                <a:srgbClr val="000000"/>
              </a:solidFill>
              <a:latin typeface="Times New Roman" pitchFamily="18" charset="0"/>
            </a:endParaRPr>
          </a:p>
          <a:p>
            <a:pPr eaLnBrk="0" hangingPunct="0"/>
            <a:r>
              <a:rPr lang="en-US" dirty="0">
                <a:solidFill>
                  <a:srgbClr val="000000"/>
                </a:solidFill>
                <a:latin typeface="Times New Roman" pitchFamily="18" charset="0"/>
              </a:rPr>
              <a:t>Critical Values: Use the </a:t>
            </a:r>
            <a:r>
              <a:rPr lang="en-US" dirty="0" err="1">
                <a:solidFill>
                  <a:srgbClr val="000000"/>
                </a:solidFill>
                <a:latin typeface="Times New Roman" pitchFamily="18" charset="0"/>
              </a:rPr>
              <a:t>invT</a:t>
            </a:r>
            <a:r>
              <a:rPr lang="en-US" dirty="0">
                <a:solidFill>
                  <a:srgbClr val="000000"/>
                </a:solidFill>
                <a:latin typeface="Times New Roman" pitchFamily="18" charset="0"/>
              </a:rPr>
              <a:t> feature on your calculator, with degrees of freedom (</a:t>
            </a:r>
            <a:r>
              <a:rPr lang="en-US" dirty="0" err="1">
                <a:solidFill>
                  <a:srgbClr val="000000"/>
                </a:solidFill>
                <a:latin typeface="Times New Roman" pitchFamily="18" charset="0"/>
              </a:rPr>
              <a:t>df</a:t>
            </a:r>
            <a:r>
              <a:rPr lang="en-US" dirty="0">
                <a:solidFill>
                  <a:srgbClr val="000000"/>
                </a:solidFill>
                <a:latin typeface="Times New Roman" pitchFamily="18" charset="0"/>
              </a:rPr>
              <a:t>) = </a:t>
            </a:r>
            <a:r>
              <a:rPr lang="en-US" i="1" dirty="0">
                <a:solidFill>
                  <a:srgbClr val="000000"/>
                </a:solidFill>
                <a:latin typeface="Times New Roman" pitchFamily="18" charset="0"/>
              </a:rPr>
              <a:t>n</a:t>
            </a:r>
            <a:r>
              <a:rPr lang="en-US" dirty="0">
                <a:solidFill>
                  <a:srgbClr val="000000"/>
                </a:solidFill>
                <a:latin typeface="Times New Roman" pitchFamily="18" charset="0"/>
              </a:rPr>
              <a:t> – 1.</a:t>
            </a:r>
          </a:p>
          <a:p>
            <a:pPr eaLnBrk="0" hangingPunct="0"/>
            <a:endParaRPr lang="en-US" b="1" dirty="0">
              <a:solidFill>
                <a:srgbClr val="000000"/>
              </a:solidFill>
              <a:latin typeface="Times New Roman" pitchFamily="18" charset="0"/>
            </a:endParaRPr>
          </a:p>
          <a:p>
            <a:pPr eaLnBrk="0" hangingPunct="0"/>
            <a:r>
              <a:rPr lang="en-US" dirty="0">
                <a:solidFill>
                  <a:srgbClr val="000000"/>
                </a:solidFill>
                <a:latin typeface="Times New Roman" pitchFamily="18" charset="0"/>
              </a:rPr>
              <a:t>For right-tailed tests:</a:t>
            </a:r>
          </a:p>
          <a:p>
            <a:pPr eaLnBrk="0" hangingPunct="0"/>
            <a:r>
              <a:rPr lang="en-US" dirty="0">
                <a:solidFill>
                  <a:srgbClr val="000000"/>
                </a:solidFill>
                <a:latin typeface="Times New Roman" pitchFamily="18" charset="0"/>
              </a:rPr>
              <a:t>	*</a:t>
            </a:r>
            <a:r>
              <a:rPr lang="el-GR" i="1" dirty="0">
                <a:solidFill>
                  <a:srgbClr val="000000"/>
                </a:solidFill>
                <a:latin typeface="Times New Roman" pitchFamily="18" charset="0"/>
              </a:rPr>
              <a:t>α</a:t>
            </a:r>
            <a:r>
              <a:rPr lang="en-US" i="1" dirty="0">
                <a:solidFill>
                  <a:srgbClr val="000000"/>
                </a:solidFill>
                <a:latin typeface="Times New Roman" pitchFamily="18" charset="0"/>
              </a:rPr>
              <a:t> </a:t>
            </a:r>
            <a:r>
              <a:rPr lang="en-US" dirty="0">
                <a:solidFill>
                  <a:srgbClr val="000000"/>
                </a:solidFill>
                <a:latin typeface="Times New Roman" pitchFamily="18" charset="0"/>
              </a:rPr>
              <a:t>is in the right tail, </a:t>
            </a:r>
            <a:r>
              <a:rPr lang="en-US" b="1" dirty="0" err="1">
                <a:solidFill>
                  <a:srgbClr val="000000"/>
                </a:solidFill>
                <a:latin typeface="Times New Roman" pitchFamily="18" charset="0"/>
              </a:rPr>
              <a:t>invT</a:t>
            </a:r>
            <a:r>
              <a:rPr lang="en-US" b="1" dirty="0">
                <a:solidFill>
                  <a:srgbClr val="000000"/>
                </a:solidFill>
                <a:latin typeface="Times New Roman" pitchFamily="18" charset="0"/>
              </a:rPr>
              <a:t>(1 – </a:t>
            </a:r>
            <a:r>
              <a:rPr lang="el-GR" b="1" i="1" dirty="0">
                <a:solidFill>
                  <a:srgbClr val="000000"/>
                </a:solidFill>
                <a:latin typeface="Times New Roman" pitchFamily="18" charset="0"/>
              </a:rPr>
              <a:t>α</a:t>
            </a:r>
            <a:r>
              <a:rPr lang="en-US" b="1" dirty="0">
                <a:solidFill>
                  <a:srgbClr val="000000"/>
                </a:solidFill>
                <a:latin typeface="Times New Roman" pitchFamily="18" charset="0"/>
              </a:rPr>
              <a:t>, </a:t>
            </a:r>
            <a:r>
              <a:rPr lang="en-US" b="1" dirty="0" err="1">
                <a:solidFill>
                  <a:srgbClr val="000000"/>
                </a:solidFill>
                <a:latin typeface="Times New Roman" pitchFamily="18" charset="0"/>
              </a:rPr>
              <a:t>df</a:t>
            </a:r>
            <a:r>
              <a:rPr lang="en-US" b="1" dirty="0">
                <a:solidFill>
                  <a:srgbClr val="000000"/>
                </a:solidFill>
                <a:latin typeface="Times New Roman" pitchFamily="18" charset="0"/>
              </a:rPr>
              <a:t>)</a:t>
            </a:r>
          </a:p>
          <a:p>
            <a:pPr eaLnBrk="0" hangingPunct="0"/>
            <a:endParaRPr lang="en-US" b="1" dirty="0">
              <a:solidFill>
                <a:srgbClr val="000000"/>
              </a:solidFill>
              <a:latin typeface="Times New Roman" pitchFamily="18" charset="0"/>
            </a:endParaRPr>
          </a:p>
          <a:p>
            <a:pPr eaLnBrk="0" hangingPunct="0"/>
            <a:r>
              <a:rPr lang="en-US" dirty="0">
                <a:solidFill>
                  <a:srgbClr val="000000"/>
                </a:solidFill>
                <a:latin typeface="Times New Roman" pitchFamily="18" charset="0"/>
              </a:rPr>
              <a:t>For left-tailed tests:</a:t>
            </a:r>
          </a:p>
          <a:p>
            <a:pPr eaLnBrk="0" hangingPunct="0"/>
            <a:r>
              <a:rPr lang="en-US" dirty="0">
                <a:solidFill>
                  <a:srgbClr val="000000"/>
                </a:solidFill>
                <a:latin typeface="Times New Roman" pitchFamily="18" charset="0"/>
              </a:rPr>
              <a:t>	*</a:t>
            </a:r>
            <a:r>
              <a:rPr lang="el-GR" i="1" dirty="0">
                <a:solidFill>
                  <a:srgbClr val="000000"/>
                </a:solidFill>
                <a:latin typeface="Times New Roman" pitchFamily="18" charset="0"/>
              </a:rPr>
              <a:t>α</a:t>
            </a:r>
            <a:r>
              <a:rPr lang="en-US" i="1" dirty="0">
                <a:solidFill>
                  <a:srgbClr val="000000"/>
                </a:solidFill>
                <a:latin typeface="Times New Roman" pitchFamily="18" charset="0"/>
              </a:rPr>
              <a:t> </a:t>
            </a:r>
            <a:r>
              <a:rPr lang="en-US" dirty="0">
                <a:solidFill>
                  <a:srgbClr val="000000"/>
                </a:solidFill>
                <a:latin typeface="Times New Roman" pitchFamily="18" charset="0"/>
              </a:rPr>
              <a:t>is in the left tail, </a:t>
            </a:r>
            <a:r>
              <a:rPr lang="en-US" b="1" dirty="0" err="1">
                <a:solidFill>
                  <a:srgbClr val="000000"/>
                </a:solidFill>
                <a:latin typeface="Times New Roman" pitchFamily="18" charset="0"/>
              </a:rPr>
              <a:t>invT</a:t>
            </a:r>
            <a:r>
              <a:rPr lang="en-US" b="1" dirty="0">
                <a:solidFill>
                  <a:srgbClr val="000000"/>
                </a:solidFill>
                <a:latin typeface="Times New Roman" pitchFamily="18" charset="0"/>
              </a:rPr>
              <a:t>(</a:t>
            </a:r>
            <a:r>
              <a:rPr lang="el-GR" b="1" i="1" dirty="0">
                <a:solidFill>
                  <a:srgbClr val="000000"/>
                </a:solidFill>
                <a:latin typeface="Times New Roman" pitchFamily="18" charset="0"/>
              </a:rPr>
              <a:t>α</a:t>
            </a:r>
            <a:r>
              <a:rPr lang="en-US" b="1" dirty="0">
                <a:solidFill>
                  <a:srgbClr val="000000"/>
                </a:solidFill>
                <a:latin typeface="Times New Roman" pitchFamily="18" charset="0"/>
              </a:rPr>
              <a:t>, </a:t>
            </a:r>
            <a:r>
              <a:rPr lang="en-US" b="1" dirty="0" err="1">
                <a:solidFill>
                  <a:srgbClr val="000000"/>
                </a:solidFill>
                <a:latin typeface="Times New Roman" pitchFamily="18" charset="0"/>
              </a:rPr>
              <a:t>df</a:t>
            </a:r>
            <a:r>
              <a:rPr lang="en-US" b="1" dirty="0">
                <a:solidFill>
                  <a:srgbClr val="000000"/>
                </a:solidFill>
                <a:latin typeface="Times New Roman" pitchFamily="18" charset="0"/>
              </a:rPr>
              <a:t>)</a:t>
            </a:r>
          </a:p>
          <a:p>
            <a:pPr eaLnBrk="0" hangingPunct="0"/>
            <a:endParaRPr lang="en-US" b="1" dirty="0">
              <a:solidFill>
                <a:srgbClr val="000000"/>
              </a:solidFill>
              <a:latin typeface="Times New Roman" pitchFamily="18" charset="0"/>
            </a:endParaRPr>
          </a:p>
          <a:p>
            <a:pPr eaLnBrk="0" hangingPunct="0"/>
            <a:r>
              <a:rPr lang="en-US" dirty="0">
                <a:solidFill>
                  <a:srgbClr val="000000"/>
                </a:solidFill>
                <a:latin typeface="Times New Roman" pitchFamily="18" charset="0"/>
              </a:rPr>
              <a:t>For two-tailed tests:</a:t>
            </a:r>
          </a:p>
          <a:p>
            <a:pPr eaLnBrk="0" hangingPunct="0"/>
            <a:r>
              <a:rPr lang="en-US" dirty="0">
                <a:solidFill>
                  <a:srgbClr val="000000"/>
                </a:solidFill>
                <a:latin typeface="Times New Roman" pitchFamily="18" charset="0"/>
              </a:rPr>
              <a:t>	*</a:t>
            </a:r>
            <a:r>
              <a:rPr lang="el-GR" i="1" dirty="0">
                <a:solidFill>
                  <a:srgbClr val="000000"/>
                </a:solidFill>
                <a:latin typeface="Times New Roman" pitchFamily="18" charset="0"/>
              </a:rPr>
              <a:t>α</a:t>
            </a:r>
            <a:r>
              <a:rPr lang="en-US" i="1" dirty="0">
                <a:solidFill>
                  <a:srgbClr val="000000"/>
                </a:solidFill>
                <a:latin typeface="Times New Roman" pitchFamily="18" charset="0"/>
              </a:rPr>
              <a:t> </a:t>
            </a:r>
            <a:r>
              <a:rPr lang="en-US" dirty="0">
                <a:solidFill>
                  <a:srgbClr val="000000"/>
                </a:solidFill>
                <a:latin typeface="Times New Roman" pitchFamily="18" charset="0"/>
              </a:rPr>
              <a:t>is split evenly in the two tails, </a:t>
            </a:r>
            <a:r>
              <a:rPr lang="en-US" b="1" dirty="0" err="1">
                <a:solidFill>
                  <a:srgbClr val="000000"/>
                </a:solidFill>
                <a:latin typeface="Times New Roman" pitchFamily="18" charset="0"/>
              </a:rPr>
              <a:t>invT</a:t>
            </a:r>
            <a:r>
              <a:rPr lang="en-US" b="1" dirty="0">
                <a:solidFill>
                  <a:srgbClr val="000000"/>
                </a:solidFill>
                <a:latin typeface="Times New Roman" pitchFamily="18" charset="0"/>
              </a:rPr>
              <a:t>(</a:t>
            </a:r>
            <a:r>
              <a:rPr lang="el-GR" b="1" i="1" dirty="0">
                <a:solidFill>
                  <a:srgbClr val="000000"/>
                </a:solidFill>
                <a:latin typeface="Times New Roman" pitchFamily="18" charset="0"/>
              </a:rPr>
              <a:t>α</a:t>
            </a:r>
            <a:r>
              <a:rPr lang="en-US" b="1" dirty="0">
                <a:solidFill>
                  <a:srgbClr val="000000"/>
                </a:solidFill>
                <a:latin typeface="Times New Roman" pitchFamily="18" charset="0"/>
              </a:rPr>
              <a:t>/2, </a:t>
            </a:r>
            <a:r>
              <a:rPr lang="en-US" b="1" dirty="0" err="1">
                <a:solidFill>
                  <a:srgbClr val="000000"/>
                </a:solidFill>
                <a:latin typeface="Times New Roman" pitchFamily="18" charset="0"/>
              </a:rPr>
              <a:t>df</a:t>
            </a:r>
            <a:r>
              <a:rPr lang="en-US" b="1" dirty="0">
                <a:solidFill>
                  <a:srgbClr val="000000"/>
                </a:solidFill>
                <a:latin typeface="Times New Roman" pitchFamily="18" charset="0"/>
              </a:rPr>
              <a:t>)</a:t>
            </a:r>
          </a:p>
          <a:p>
            <a:pPr eaLnBrk="0" hangingPunct="0"/>
            <a:r>
              <a:rPr lang="en-US" b="1" dirty="0">
                <a:solidFill>
                  <a:srgbClr val="000000"/>
                </a:solidFill>
                <a:latin typeface="Times New Roman" pitchFamily="18" charset="0"/>
              </a:rPr>
              <a:t>	</a:t>
            </a:r>
            <a:r>
              <a:rPr lang="en-US" dirty="0">
                <a:solidFill>
                  <a:srgbClr val="000000"/>
                </a:solidFill>
                <a:latin typeface="Times New Roman" pitchFamily="18" charset="0"/>
              </a:rPr>
              <a:t>(remember that this </a:t>
            </a:r>
            <a:r>
              <a:rPr lang="en-US" i="1" dirty="0">
                <a:solidFill>
                  <a:srgbClr val="000000"/>
                </a:solidFill>
                <a:latin typeface="Times New Roman" pitchFamily="18" charset="0"/>
              </a:rPr>
              <a:t>t</a:t>
            </a:r>
            <a:r>
              <a:rPr lang="en-US" dirty="0">
                <a:solidFill>
                  <a:srgbClr val="000000"/>
                </a:solidFill>
                <a:latin typeface="Times New Roman" pitchFamily="18" charset="0"/>
              </a:rPr>
              <a:t>* value is ±, not the negative that the calculator gives you)</a:t>
            </a:r>
          </a:p>
        </p:txBody>
      </p:sp>
      <p:cxnSp>
        <p:nvCxnSpPr>
          <p:cNvPr id="3" name="Straight Connector 2"/>
          <p:cNvCxnSpPr/>
          <p:nvPr/>
        </p:nvCxnSpPr>
        <p:spPr>
          <a:xfrm>
            <a:off x="198438" y="3352800"/>
            <a:ext cx="88074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24"/>
    </mc:Choice>
    <mc:Fallback xmlns="">
      <p:transition spd="slow" advTm="4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idx="4294967295"/>
          </p:nvPr>
        </p:nvSpPr>
        <p:spPr>
          <a:xfrm>
            <a:off x="609600" y="1524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84994" name="Rectangle 3"/>
          <p:cNvSpPr>
            <a:spLocks noGrp="1" noChangeArrowheads="1"/>
          </p:cNvSpPr>
          <p:nvPr>
            <p:ph type="body" idx="4294967295"/>
          </p:nvPr>
        </p:nvSpPr>
        <p:spPr>
          <a:xfrm>
            <a:off x="647700" y="831850"/>
            <a:ext cx="8139113" cy="5175250"/>
          </a:xfrm>
        </p:spPr>
        <p:txBody>
          <a:bodyPr lIns="90488" tIns="44450" rIns="90488" bIns="44450"/>
          <a:lstStyle/>
          <a:p>
            <a:pPr marL="0" indent="0" eaLnBrk="1" hangingPunct="1">
              <a:buFontTx/>
              <a:buNone/>
            </a:pPr>
            <a:r>
              <a:rPr lang="en-US" altLang="en-US" sz="2800" b="1" smtClean="0">
                <a:latin typeface="Arial" charset="0"/>
              </a:rPr>
              <a:t>Data Set 3 in Appendix B includes measured weights of college students in September and April of their freshman year. Table 9-1 lists a small portion of those sample values. (Here we use only a small portion of the available data so that we can better illustrate the method of hypothesis testing.) Use the sample data in Table 9-1 with a 0.05 significance level to test the claim that for the population of students, the mean change in weight from September to April is equal to 0 kg.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5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87042" name="Rectangle 3"/>
          <p:cNvSpPr>
            <a:spLocks noGrp="1" noChangeArrowheads="1"/>
          </p:cNvSpPr>
          <p:nvPr>
            <p:ph type="body" idx="4294967295"/>
          </p:nvPr>
        </p:nvSpPr>
        <p:spPr>
          <a:xfrm>
            <a:off x="598488" y="3073400"/>
            <a:ext cx="8139112" cy="3098800"/>
          </a:xfrm>
        </p:spPr>
        <p:txBody>
          <a:bodyPr lIns="90488" tIns="44450" rIns="90488" bIns="44450"/>
          <a:lstStyle/>
          <a:p>
            <a:pPr marL="0" indent="0" eaLnBrk="1" hangingPunct="1">
              <a:buFontTx/>
              <a:buNone/>
            </a:pPr>
            <a:r>
              <a:rPr lang="en-US" altLang="en-US" sz="2800" b="1" dirty="0" smtClean="0">
                <a:solidFill>
                  <a:srgbClr val="0070C0"/>
                </a:solidFill>
                <a:latin typeface="Arial" charset="0"/>
              </a:rPr>
              <a:t>Step 1:  Requirements are satisfied: samples are dependent, values paired from each student; although a volunteer study, we’ll proceed as if simple random sample and deal with this in the interpretation; calculator displays a histogram of difference data values that is approximately normal.</a:t>
            </a:r>
          </a:p>
        </p:txBody>
      </p:sp>
      <p:pic>
        <p:nvPicPr>
          <p:cNvPr id="87043" name="Picture 4" descr="Picture 11"/>
          <p:cNvPicPr>
            <a:picLocks noChangeAspect="1" noChangeArrowheads="1"/>
          </p:cNvPicPr>
          <p:nvPr/>
        </p:nvPicPr>
        <p:blipFill>
          <a:blip r:embed="rId5"/>
          <a:srcRect/>
          <a:stretch>
            <a:fillRect/>
          </a:stretch>
        </p:blipFill>
        <p:spPr bwMode="auto">
          <a:xfrm>
            <a:off x="276225" y="785813"/>
            <a:ext cx="8867775" cy="1608137"/>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269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89090" name="Rectangle 3"/>
          <p:cNvSpPr>
            <a:spLocks noGrp="1" noChangeArrowheads="1"/>
          </p:cNvSpPr>
          <p:nvPr>
            <p:ph type="body" idx="4294967295"/>
          </p:nvPr>
        </p:nvSpPr>
        <p:spPr>
          <a:xfrm>
            <a:off x="436563" y="706438"/>
            <a:ext cx="8139112" cy="1550987"/>
          </a:xfrm>
        </p:spPr>
        <p:txBody>
          <a:bodyPr lIns="90488" tIns="44450" rIns="90488" bIns="44450"/>
          <a:lstStyle/>
          <a:p>
            <a:pPr marL="0" indent="0" eaLnBrk="1" hangingPunct="1">
              <a:buFontTx/>
              <a:buNone/>
            </a:pPr>
            <a:r>
              <a:rPr lang="en-US" altLang="en-US" sz="2400" b="1" dirty="0" smtClean="0">
                <a:solidFill>
                  <a:srgbClr val="0070C0"/>
                </a:solidFill>
                <a:latin typeface="Arial" charset="0"/>
              </a:rPr>
              <a:t>Weight gained = April weight – Sept. weight</a:t>
            </a:r>
          </a:p>
          <a:p>
            <a:pPr marL="0" indent="0" eaLnBrk="1" hangingPunct="1">
              <a:buFontTx/>
              <a:buNone/>
            </a:pPr>
            <a:r>
              <a:rPr lang="en-US" altLang="en-US" sz="2400" b="1" i="1" dirty="0" smtClean="0">
                <a:solidFill>
                  <a:srgbClr val="0070C0"/>
                </a:solidFill>
                <a:latin typeface="Symbol" pitchFamily="18" charset="2"/>
                <a:sym typeface="Symbol" pitchFamily="18" charset="2"/>
              </a:rPr>
              <a:t></a:t>
            </a:r>
            <a:r>
              <a:rPr lang="en-US" altLang="en-US" sz="2400" b="1" i="1" baseline="-25000" dirty="0" smtClean="0">
                <a:solidFill>
                  <a:srgbClr val="0070C0"/>
                </a:solidFill>
                <a:latin typeface="Arial" charset="0"/>
              </a:rPr>
              <a:t>d</a:t>
            </a:r>
            <a:r>
              <a:rPr lang="en-US" altLang="en-US" sz="2400" b="1" dirty="0" smtClean="0">
                <a:solidFill>
                  <a:srgbClr val="0070C0"/>
                </a:solidFill>
                <a:latin typeface="Arial" charset="0"/>
              </a:rPr>
              <a:t> denotes the mean of the “April – Sept.” differences in weight; the claim is </a:t>
            </a:r>
            <a:r>
              <a:rPr lang="en-US" altLang="en-US" sz="2400" b="1" i="1" dirty="0" smtClean="0">
                <a:solidFill>
                  <a:srgbClr val="0070C0"/>
                </a:solidFill>
                <a:latin typeface="Symbol" pitchFamily="18" charset="2"/>
                <a:sym typeface="Symbol" pitchFamily="18" charset="2"/>
              </a:rPr>
              <a:t></a:t>
            </a:r>
            <a:r>
              <a:rPr lang="en-US" altLang="en-US" sz="2400" b="1" i="1" baseline="-25000" dirty="0" smtClean="0">
                <a:solidFill>
                  <a:srgbClr val="0070C0"/>
                </a:solidFill>
                <a:latin typeface="Arial" charset="0"/>
              </a:rPr>
              <a:t>d</a:t>
            </a:r>
            <a:r>
              <a:rPr lang="en-US" altLang="en-US" sz="2400" b="1" dirty="0" smtClean="0">
                <a:solidFill>
                  <a:srgbClr val="0070C0"/>
                </a:solidFill>
                <a:latin typeface="Arial" charset="0"/>
              </a:rPr>
              <a:t> = 0 kg</a:t>
            </a:r>
          </a:p>
        </p:txBody>
      </p:sp>
      <p:sp>
        <p:nvSpPr>
          <p:cNvPr id="677895" name="Rectangle 7"/>
          <p:cNvSpPr>
            <a:spLocks noChangeArrowheads="1"/>
          </p:cNvSpPr>
          <p:nvPr/>
        </p:nvSpPr>
        <p:spPr bwMode="auto">
          <a:xfrm>
            <a:off x="423801" y="2067830"/>
            <a:ext cx="6129400" cy="1077913"/>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400" b="1" dirty="0" smtClean="0">
                <a:solidFill>
                  <a:srgbClr val="0070C0"/>
                </a:solidFill>
              </a:rPr>
              <a:t>In your calculator, input Sept. weight </a:t>
            </a:r>
          </a:p>
          <a:p>
            <a:pPr marL="1368425" indent="-1368425">
              <a:spcBef>
                <a:spcPct val="20000"/>
              </a:spcBef>
              <a:buSzPct val="100000"/>
            </a:pPr>
            <a:r>
              <a:rPr lang="en-US" altLang="en-US" sz="2400" b="1" dirty="0" smtClean="0">
                <a:solidFill>
                  <a:srgbClr val="0070C0"/>
                </a:solidFill>
              </a:rPr>
              <a:t>into L1, </a:t>
            </a:r>
            <a:r>
              <a:rPr lang="en-US" altLang="en-US" sz="2400" b="1" dirty="0">
                <a:solidFill>
                  <a:srgbClr val="0070C0"/>
                </a:solidFill>
              </a:rPr>
              <a:t>i</a:t>
            </a:r>
            <a:r>
              <a:rPr lang="en-US" altLang="en-US" sz="2400" b="1" dirty="0" smtClean="0">
                <a:solidFill>
                  <a:srgbClr val="0070C0"/>
                </a:solidFill>
              </a:rPr>
              <a:t>nput April weight into L2</a:t>
            </a:r>
          </a:p>
        </p:txBody>
      </p:sp>
      <p:sp>
        <p:nvSpPr>
          <p:cNvPr id="677896" name="Rectangle 8"/>
          <p:cNvSpPr>
            <a:spLocks noChangeArrowheads="1"/>
          </p:cNvSpPr>
          <p:nvPr/>
        </p:nvSpPr>
        <p:spPr bwMode="auto">
          <a:xfrm>
            <a:off x="403283" y="3048000"/>
            <a:ext cx="6454717" cy="1136649"/>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400" b="1" dirty="0" smtClean="0">
                <a:solidFill>
                  <a:srgbClr val="0070C0"/>
                </a:solidFill>
              </a:rPr>
              <a:t>Go to L3 and highlighted L3, then type: </a:t>
            </a:r>
          </a:p>
          <a:p>
            <a:pPr marL="1368425" indent="-1368425">
              <a:spcBef>
                <a:spcPct val="20000"/>
              </a:spcBef>
              <a:buSzPct val="100000"/>
            </a:pPr>
            <a:r>
              <a:rPr lang="en-US" altLang="en-US" sz="2400" b="1" dirty="0" smtClean="0">
                <a:solidFill>
                  <a:srgbClr val="0070C0"/>
                </a:solidFill>
              </a:rPr>
              <a:t>                                 </a:t>
            </a:r>
            <a:r>
              <a:rPr lang="en-US" altLang="en-US" sz="2400" b="1" dirty="0" smtClean="0">
                <a:solidFill>
                  <a:srgbClr val="FF0000"/>
                </a:solidFill>
              </a:rPr>
              <a:t>L2 – L1</a:t>
            </a:r>
            <a:endParaRPr lang="en-US" altLang="en-US" sz="2400" b="1" dirty="0">
              <a:solidFill>
                <a:srgbClr val="FF0000"/>
              </a:solidFill>
            </a:endParaRPr>
          </a:p>
        </p:txBody>
      </p:sp>
      <p:sp>
        <p:nvSpPr>
          <p:cNvPr id="677897" name="Rectangle 9"/>
          <p:cNvSpPr>
            <a:spLocks noChangeArrowheads="1"/>
          </p:cNvSpPr>
          <p:nvPr/>
        </p:nvSpPr>
        <p:spPr bwMode="auto">
          <a:xfrm>
            <a:off x="406217" y="4038600"/>
            <a:ext cx="6451784" cy="629937"/>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400" b="1" dirty="0" smtClean="0">
                <a:solidFill>
                  <a:srgbClr val="0070C0"/>
                </a:solidFill>
              </a:rPr>
              <a:t>L3 now is your difference data values </a:t>
            </a:r>
            <a:r>
              <a:rPr lang="en-US" altLang="en-US" sz="2400" b="1" i="1" dirty="0" smtClean="0">
                <a:solidFill>
                  <a:srgbClr val="0070C0"/>
                </a:solidFill>
              </a:rPr>
              <a:t>d</a:t>
            </a:r>
            <a:endParaRPr lang="en-US" altLang="en-US" sz="2400" b="1" i="1" dirty="0">
              <a:solidFill>
                <a:srgbClr val="0070C0"/>
              </a:solidFill>
            </a:endParaRPr>
          </a:p>
        </p:txBody>
      </p:sp>
      <mc:AlternateContent xmlns:mc="http://schemas.openxmlformats.org/markup-compatibility/2006" xmlns:a14="http://schemas.microsoft.com/office/drawing/2010/main">
        <mc:Choice Requires="a14">
          <p:sp>
            <p:nvSpPr>
              <p:cNvPr id="7" name="Rectangle 9"/>
              <p:cNvSpPr>
                <a:spLocks noChangeArrowheads="1"/>
              </p:cNvSpPr>
              <p:nvPr/>
            </p:nvSpPr>
            <p:spPr bwMode="auto">
              <a:xfrm>
                <a:off x="406217" y="5105400"/>
                <a:ext cx="4910200" cy="1503663"/>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400" b="1" dirty="0" smtClean="0">
                    <a:solidFill>
                      <a:srgbClr val="0070C0"/>
                    </a:solidFill>
                  </a:rPr>
                  <a:t>Use “1-Var Stats” regarding L3,</a:t>
                </a:r>
              </a:p>
              <a:p>
                <a:pPr marL="1368425" indent="-1368425">
                  <a:spcBef>
                    <a:spcPct val="20000"/>
                  </a:spcBef>
                  <a:buSzPct val="100000"/>
                </a:pPr>
                <a:r>
                  <a:rPr lang="en-US" altLang="en-US" sz="2400" b="1" dirty="0" smtClean="0">
                    <a:solidFill>
                      <a:srgbClr val="0070C0"/>
                    </a:solidFill>
                  </a:rPr>
                  <a:t>you can find</a:t>
                </a:r>
              </a:p>
              <a:p>
                <a:pPr marL="1368425" indent="-1368425">
                  <a:spcBef>
                    <a:spcPct val="20000"/>
                  </a:spcBef>
                  <a:buSzPct val="100000"/>
                </a:pPr>
                <a:r>
                  <a:rPr lang="en-US" altLang="en-US" sz="2400" b="1" dirty="0" smtClean="0">
                    <a:solidFill>
                      <a:srgbClr val="0070C0"/>
                    </a:solidFill>
                  </a:rPr>
                  <a:t> </a:t>
                </a:r>
                <a14:m>
                  <m:oMath xmlns:m="http://schemas.openxmlformats.org/officeDocument/2006/math">
                    <m:acc>
                      <m:accPr>
                        <m:chr m:val="̅"/>
                        <m:ctrlPr>
                          <a:rPr lang="en-US" altLang="en-US" sz="2400" b="1" i="1" dirty="0" smtClean="0">
                            <a:solidFill>
                              <a:srgbClr val="0070C0"/>
                            </a:solidFill>
                            <a:latin typeface="Cambria Math"/>
                          </a:rPr>
                        </m:ctrlPr>
                      </m:accPr>
                      <m:e>
                        <m:r>
                          <a:rPr lang="en-US" altLang="en-US" sz="2400" b="1" i="1" dirty="0" smtClean="0">
                            <a:solidFill>
                              <a:srgbClr val="0070C0"/>
                            </a:solidFill>
                            <a:latin typeface="Cambria Math"/>
                          </a:rPr>
                          <m:t>𝒅</m:t>
                        </m:r>
                      </m:e>
                    </m:acc>
                    <m:r>
                      <a:rPr lang="en-US" altLang="en-US" sz="2400" b="1" i="1" dirty="0" smtClean="0">
                        <a:solidFill>
                          <a:srgbClr val="0070C0"/>
                        </a:solidFill>
                        <a:latin typeface="Cambria Math"/>
                      </a:rPr>
                      <m:t>=</m:t>
                    </m:r>
                    <m:r>
                      <a:rPr lang="en-US" altLang="en-US" sz="2400" b="1" i="1" dirty="0" smtClean="0">
                        <a:solidFill>
                          <a:srgbClr val="0070C0"/>
                        </a:solidFill>
                        <a:latin typeface="Cambria Math"/>
                      </a:rPr>
                      <m:t>𝟎</m:t>
                    </m:r>
                    <m:r>
                      <a:rPr lang="en-US" altLang="en-US" sz="2400" b="1" i="1" dirty="0" smtClean="0">
                        <a:solidFill>
                          <a:srgbClr val="0070C0"/>
                        </a:solidFill>
                        <a:latin typeface="Cambria Math"/>
                      </a:rPr>
                      <m:t>.</m:t>
                    </m:r>
                    <m:r>
                      <a:rPr lang="en-US" altLang="en-US" sz="2400" b="1" i="1" dirty="0" smtClean="0">
                        <a:solidFill>
                          <a:srgbClr val="0070C0"/>
                        </a:solidFill>
                        <a:latin typeface="Cambria Math"/>
                      </a:rPr>
                      <m:t>𝟐</m:t>
                    </m:r>
                  </m:oMath>
                </a14:m>
                <a:r>
                  <a:rPr lang="en-US" altLang="en-US" sz="2400" b="1" dirty="0" smtClean="0">
                    <a:solidFill>
                      <a:srgbClr val="0070C0"/>
                    </a:solidFill>
                  </a:rPr>
                  <a:t> and </a:t>
                </a:r>
                <a:r>
                  <a:rPr lang="en-US" altLang="en-US" sz="2400" b="1" i="1" dirty="0" err="1" smtClean="0">
                    <a:solidFill>
                      <a:srgbClr val="0070C0"/>
                    </a:solidFill>
                  </a:rPr>
                  <a:t>s</a:t>
                </a:r>
                <a:r>
                  <a:rPr lang="en-US" altLang="en-US" sz="2400" b="1" i="1" baseline="-25000" dirty="0" err="1" smtClean="0">
                    <a:solidFill>
                      <a:srgbClr val="0070C0"/>
                    </a:solidFill>
                  </a:rPr>
                  <a:t>d</a:t>
                </a:r>
                <a:r>
                  <a:rPr lang="en-US" altLang="en-US" sz="2400" b="1" dirty="0" smtClean="0">
                    <a:solidFill>
                      <a:srgbClr val="0070C0"/>
                    </a:solidFill>
                  </a:rPr>
                  <a:t> = 2.3875</a:t>
                </a:r>
                <a:endParaRPr lang="en-US" altLang="en-US" sz="2400" b="1" i="1" dirty="0">
                  <a:solidFill>
                    <a:srgbClr val="0070C0"/>
                  </a:solidFill>
                </a:endParaRPr>
              </a:p>
            </p:txBody>
          </p:sp>
        </mc:Choice>
        <mc:Fallback xmlns="">
          <p:sp>
            <p:nvSpPr>
              <p:cNvPr id="7" name="Rectangle 9"/>
              <p:cNvSpPr>
                <a:spLocks noRot="1" noChangeAspect="1" noMove="1" noResize="1" noEditPoints="1" noAdjustHandles="1" noChangeArrowheads="1" noChangeShapeType="1" noTextEdit="1"/>
              </p:cNvSpPr>
              <p:nvPr/>
            </p:nvSpPr>
            <p:spPr bwMode="auto">
              <a:xfrm>
                <a:off x="406217" y="5105400"/>
                <a:ext cx="4910200" cy="1503663"/>
              </a:xfrm>
              <a:prstGeom prst="rect">
                <a:avLst/>
              </a:prstGeom>
              <a:blipFill rotWithShape="1">
                <a:blip r:embed="rId6"/>
                <a:stretch>
                  <a:fillRect l="-1988" t="-3252"/>
                </a:stretch>
              </a:blipFill>
              <a:ln w="9525">
                <a:noFill/>
                <a:miter lim="800000"/>
                <a:headEnd/>
                <a:tailEnd/>
              </a:ln>
            </p:spPr>
            <p:txBody>
              <a:bodyPr/>
              <a:lstStyle/>
              <a:p>
                <a:r>
                  <a:rPr lang="en-US">
                    <a:noFill/>
                  </a:rPr>
                  <a:t> </a:t>
                </a:r>
              </a:p>
            </p:txBody>
          </p:sp>
        </mc:Fallback>
      </mc:AlternateContent>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1275" y="1590675"/>
            <a:ext cx="2676525"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2243" y="4571820"/>
            <a:ext cx="2857500" cy="22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1429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77895"/>
                                        </p:tgtEl>
                                        <p:attrNameLst>
                                          <p:attrName>style.visibility</p:attrName>
                                        </p:attrNameLst>
                                      </p:cBhvr>
                                      <p:to>
                                        <p:strVal val="visible"/>
                                      </p:to>
                                    </p:set>
                                    <p:animEffect transition="in" filter="circle(in)">
                                      <p:cBhvr>
                                        <p:cTn id="11" dur="2000"/>
                                        <p:tgtEl>
                                          <p:spTgt spid="6778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77896"/>
                                        </p:tgtEl>
                                        <p:attrNameLst>
                                          <p:attrName>style.visibility</p:attrName>
                                        </p:attrNameLst>
                                      </p:cBhvr>
                                      <p:to>
                                        <p:strVal val="visible"/>
                                      </p:to>
                                    </p:set>
                                    <p:animEffect transition="in" filter="fade">
                                      <p:cBhvr>
                                        <p:cTn id="16" dur="500"/>
                                        <p:tgtEl>
                                          <p:spTgt spid="67789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77897"/>
                                        </p:tgtEl>
                                        <p:attrNameLst>
                                          <p:attrName>style.visibility</p:attrName>
                                        </p:attrNameLst>
                                      </p:cBhvr>
                                      <p:to>
                                        <p:strVal val="visible"/>
                                      </p:to>
                                    </p:set>
                                    <p:animEffect transition="in" filter="randombar(horizontal)">
                                      <p:cBhvr>
                                        <p:cTn id="21" dur="500"/>
                                        <p:tgtEl>
                                          <p:spTgt spid="67789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677895" grpId="0"/>
      <p:bldP spid="677896" grpId="0"/>
      <p:bldP spid="67789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677895" name="Rectangle 7"/>
          <p:cNvSpPr>
            <a:spLocks noChangeArrowheads="1"/>
          </p:cNvSpPr>
          <p:nvPr/>
        </p:nvSpPr>
        <p:spPr bwMode="auto">
          <a:xfrm>
            <a:off x="533400" y="838200"/>
            <a:ext cx="8139113" cy="1077913"/>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dirty="0">
                <a:solidFill>
                  <a:srgbClr val="0070C0"/>
                </a:solidFill>
                <a:latin typeface="+mn-lt"/>
              </a:rPr>
              <a:t>Step 2:	</a:t>
            </a:r>
            <a:r>
              <a:rPr lang="en-US" altLang="en-US" sz="3200" b="1" i="1" dirty="0">
                <a:solidFill>
                  <a:srgbClr val="0070C0"/>
                </a:solidFill>
                <a:latin typeface="+mn-lt"/>
              </a:rPr>
              <a:t>H</a:t>
            </a:r>
            <a:r>
              <a:rPr lang="en-US" altLang="en-US" sz="3200" b="1" baseline="-25000" dirty="0">
                <a:solidFill>
                  <a:srgbClr val="0070C0"/>
                </a:solidFill>
                <a:latin typeface="+mn-lt"/>
              </a:rPr>
              <a:t>0</a:t>
            </a:r>
            <a:r>
              <a:rPr lang="en-US" altLang="en-US" sz="3200" b="1" dirty="0">
                <a:solidFill>
                  <a:srgbClr val="0070C0"/>
                </a:solidFill>
                <a:latin typeface="+mn-lt"/>
              </a:rPr>
              <a:t>:  </a:t>
            </a:r>
            <a:r>
              <a:rPr lang="en-US" altLang="en-US" sz="3200" b="1" i="1" dirty="0">
                <a:solidFill>
                  <a:srgbClr val="0070C0"/>
                </a:solidFill>
                <a:latin typeface="+mn-lt"/>
                <a:sym typeface="Symbol" pitchFamily="18" charset="2"/>
              </a:rPr>
              <a:t></a:t>
            </a:r>
            <a:r>
              <a:rPr lang="en-US" altLang="en-US" sz="3200" b="1" i="1" baseline="-25000" dirty="0">
                <a:solidFill>
                  <a:srgbClr val="0070C0"/>
                </a:solidFill>
                <a:latin typeface="+mn-lt"/>
              </a:rPr>
              <a:t>d</a:t>
            </a:r>
            <a:r>
              <a:rPr lang="en-US" altLang="en-US" sz="3200" b="1" dirty="0">
                <a:solidFill>
                  <a:srgbClr val="0070C0"/>
                </a:solidFill>
                <a:latin typeface="+mn-lt"/>
              </a:rPr>
              <a:t> = 0 kg  (original claim)</a:t>
            </a:r>
            <a:br>
              <a:rPr lang="en-US" altLang="en-US" sz="3200" b="1" dirty="0">
                <a:solidFill>
                  <a:srgbClr val="0070C0"/>
                </a:solidFill>
                <a:latin typeface="+mn-lt"/>
              </a:rPr>
            </a:br>
            <a:r>
              <a:rPr lang="en-US" altLang="en-US" sz="3200" b="1" i="1" dirty="0">
                <a:solidFill>
                  <a:srgbClr val="0070C0"/>
                </a:solidFill>
                <a:latin typeface="+mn-lt"/>
              </a:rPr>
              <a:t>H</a:t>
            </a:r>
            <a:r>
              <a:rPr lang="en-US" altLang="en-US" sz="3200" b="1" baseline="-25000" dirty="0">
                <a:solidFill>
                  <a:srgbClr val="0070C0"/>
                </a:solidFill>
                <a:latin typeface="+mn-lt"/>
              </a:rPr>
              <a:t>1</a:t>
            </a:r>
            <a:r>
              <a:rPr lang="en-US" altLang="en-US" sz="3200" b="1" dirty="0">
                <a:solidFill>
                  <a:srgbClr val="0070C0"/>
                </a:solidFill>
                <a:latin typeface="+mn-lt"/>
              </a:rPr>
              <a:t>:  </a:t>
            </a:r>
            <a:r>
              <a:rPr lang="en-US" altLang="en-US" sz="3200" b="1" i="1" dirty="0">
                <a:solidFill>
                  <a:srgbClr val="0070C0"/>
                </a:solidFill>
                <a:latin typeface="+mn-lt"/>
                <a:sym typeface="Symbol" pitchFamily="18" charset="2"/>
              </a:rPr>
              <a:t></a:t>
            </a:r>
            <a:r>
              <a:rPr lang="en-US" altLang="en-US" sz="3200" b="1" i="1" baseline="-25000" dirty="0">
                <a:solidFill>
                  <a:srgbClr val="0070C0"/>
                </a:solidFill>
                <a:latin typeface="+mn-lt"/>
              </a:rPr>
              <a:t>d</a:t>
            </a:r>
            <a:r>
              <a:rPr lang="en-US" altLang="en-US" sz="3200" b="1" dirty="0">
                <a:solidFill>
                  <a:srgbClr val="0070C0"/>
                </a:solidFill>
                <a:latin typeface="+mn-lt"/>
              </a:rPr>
              <a:t> ≠ 0 kg</a:t>
            </a:r>
          </a:p>
        </p:txBody>
      </p:sp>
      <p:sp>
        <p:nvSpPr>
          <p:cNvPr id="677896" name="Rectangle 8"/>
          <p:cNvSpPr>
            <a:spLocks noChangeArrowheads="1"/>
          </p:cNvSpPr>
          <p:nvPr/>
        </p:nvSpPr>
        <p:spPr bwMode="auto">
          <a:xfrm>
            <a:off x="581025" y="1970088"/>
            <a:ext cx="8139113" cy="661987"/>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a:solidFill>
                  <a:srgbClr val="0070C0"/>
                </a:solidFill>
                <a:latin typeface="+mn-lt"/>
              </a:rPr>
              <a:t>Step 3:	significance level is </a:t>
            </a:r>
            <a:r>
              <a:rPr lang="en-US" altLang="en-US" sz="3200" b="1" i="1">
                <a:solidFill>
                  <a:srgbClr val="0070C0"/>
                </a:solidFill>
                <a:latin typeface="+mn-lt"/>
                <a:sym typeface="Symbol" pitchFamily="18" charset="2"/>
              </a:rPr>
              <a:t></a:t>
            </a:r>
            <a:r>
              <a:rPr lang="en-US" altLang="en-US" sz="3200" b="1">
                <a:solidFill>
                  <a:srgbClr val="0070C0"/>
                </a:solidFill>
                <a:latin typeface="+mn-lt"/>
              </a:rPr>
              <a:t> = 0.05</a:t>
            </a:r>
          </a:p>
        </p:txBody>
      </p:sp>
      <mc:AlternateContent xmlns:mc="http://schemas.openxmlformats.org/markup-compatibility/2006" xmlns:a14="http://schemas.microsoft.com/office/drawing/2010/main">
        <mc:Choice Requires="a14">
          <p:sp>
            <p:nvSpPr>
              <p:cNvPr id="677897" name="Rectangle 9"/>
              <p:cNvSpPr>
                <a:spLocks noChangeArrowheads="1"/>
              </p:cNvSpPr>
              <p:nvPr/>
            </p:nvSpPr>
            <p:spPr bwMode="auto">
              <a:xfrm>
                <a:off x="571500" y="2632075"/>
                <a:ext cx="8139113" cy="2397125"/>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dirty="0" smtClean="0">
                    <a:solidFill>
                      <a:srgbClr val="0070C0"/>
                    </a:solidFill>
                    <a:latin typeface="+mn-lt"/>
                  </a:rPr>
                  <a:t>Step 4:	use the student </a:t>
                </a:r>
                <a:r>
                  <a:rPr lang="en-US" altLang="en-US" sz="3200" b="1" i="1" dirty="0">
                    <a:solidFill>
                      <a:srgbClr val="0070C0"/>
                    </a:solidFill>
                    <a:latin typeface="+mn-lt"/>
                  </a:rPr>
                  <a:t>t</a:t>
                </a:r>
                <a:r>
                  <a:rPr lang="en-US" altLang="en-US" sz="3200" b="1" dirty="0">
                    <a:solidFill>
                      <a:srgbClr val="0070C0"/>
                    </a:solidFill>
                    <a:latin typeface="+mn-lt"/>
                  </a:rPr>
                  <a:t> distribution to calculate the test </a:t>
                </a:r>
                <a:r>
                  <a:rPr lang="en-US" altLang="en-US" sz="3200" b="1" dirty="0" smtClean="0">
                    <a:solidFill>
                      <a:srgbClr val="0070C0"/>
                    </a:solidFill>
                    <a:latin typeface="+mn-lt"/>
                  </a:rPr>
                  <a:t>statistic </a:t>
                </a:r>
              </a:p>
              <a:p>
                <a:pPr marL="1368425" indent="-1368425">
                  <a:spcBef>
                    <a:spcPct val="20000"/>
                  </a:spcBef>
                  <a:buSzPct val="100000"/>
                </a:pPr>
                <a:r>
                  <a:rPr lang="en-US" altLang="en-US" sz="3200" b="1" dirty="0">
                    <a:solidFill>
                      <a:srgbClr val="0070C0"/>
                    </a:solidFill>
                    <a:latin typeface="+mn-lt"/>
                  </a:rPr>
                  <a:t> </a:t>
                </a:r>
                <a:r>
                  <a:rPr lang="en-US" altLang="en-US" sz="3200" b="1" dirty="0" smtClean="0">
                    <a:solidFill>
                      <a:srgbClr val="0070C0"/>
                    </a:solidFill>
                    <a:latin typeface="+mn-lt"/>
                  </a:rPr>
                  <a:t>              find </a:t>
                </a:r>
                <a:r>
                  <a:rPr lang="en-US" altLang="en-US" sz="3200" b="1" dirty="0">
                    <a:solidFill>
                      <a:srgbClr val="0070C0"/>
                    </a:solidFill>
                    <a:latin typeface="+mn-lt"/>
                  </a:rPr>
                  <a:t>values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r>
                      <a:rPr lang="en-US" altLang="en-US" sz="3200" b="1">
                        <a:solidFill>
                          <a:srgbClr val="0070C0"/>
                        </a:solidFill>
                        <a:latin typeface="Cambria Math"/>
                      </a:rPr>
                      <m:t> </m:t>
                    </m:r>
                  </m:oMath>
                </a14:m>
                <a:r>
                  <a:rPr lang="en-US" altLang="en-US" sz="3200" b="1" dirty="0">
                    <a:solidFill>
                      <a:srgbClr val="0070C0"/>
                    </a:solidFill>
                    <a:latin typeface="+mn-lt"/>
                  </a:rPr>
                  <a:t> 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dirty="0">
                    <a:solidFill>
                      <a:srgbClr val="0070C0"/>
                    </a:solidFill>
                    <a:latin typeface="+mn-lt"/>
                  </a:rPr>
                  <a:t> </a:t>
                </a:r>
                <a:r>
                  <a:rPr lang="en-US" altLang="en-US" sz="3200" b="1" dirty="0" smtClean="0">
                    <a:solidFill>
                      <a:srgbClr val="0070C0"/>
                    </a:solidFill>
                    <a:latin typeface="+mn-lt"/>
                  </a:rPr>
                  <a:t>are:</a:t>
                </a:r>
              </a:p>
              <a:p>
                <a:pPr marL="1368425" indent="-1368425">
                  <a:spcBef>
                    <a:spcPct val="20000"/>
                  </a:spcBef>
                  <a:buSzPct val="100000"/>
                </a:pPr>
                <a:r>
                  <a:rPr lang="en-US" altLang="en-US" sz="3200" b="1" dirty="0">
                    <a:solidFill>
                      <a:srgbClr val="0070C0"/>
                    </a:solidFill>
                    <a:latin typeface="+mn-lt"/>
                  </a:rPr>
                  <a:t> </a:t>
                </a:r>
                <a:r>
                  <a:rPr lang="en-US" altLang="en-US" sz="3200" b="1" dirty="0" smtClean="0">
                    <a:solidFill>
                      <a:srgbClr val="0070C0"/>
                    </a:solidFill>
                    <a:latin typeface="+mn-lt"/>
                  </a:rPr>
                  <a:t>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oMath>
                </a14:m>
                <a:r>
                  <a:rPr lang="en-US" altLang="en-US" sz="3200" b="1" dirty="0">
                    <a:solidFill>
                      <a:srgbClr val="0070C0"/>
                    </a:solidFill>
                    <a:latin typeface="+mn-lt"/>
                  </a:rPr>
                  <a:t> = </a:t>
                </a:r>
                <a:r>
                  <a:rPr lang="en-US" altLang="en-US" sz="3200" b="1" dirty="0" smtClean="0">
                    <a:solidFill>
                      <a:srgbClr val="0070C0"/>
                    </a:solidFill>
                    <a:latin typeface="+mn-lt"/>
                  </a:rPr>
                  <a:t>0.2  </a:t>
                </a:r>
                <a:r>
                  <a:rPr lang="en-US" altLang="en-US" sz="3200" b="1" dirty="0">
                    <a:solidFill>
                      <a:srgbClr val="0070C0"/>
                    </a:solidFill>
                    <a:latin typeface="+mn-lt"/>
                  </a:rPr>
                  <a:t>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i="1" baseline="-25000" dirty="0">
                    <a:solidFill>
                      <a:srgbClr val="0070C0"/>
                    </a:solidFill>
                    <a:latin typeface="+mn-lt"/>
                  </a:rPr>
                  <a:t> </a:t>
                </a:r>
                <a:r>
                  <a:rPr lang="en-US" altLang="en-US" sz="3200" b="1" dirty="0">
                    <a:solidFill>
                      <a:srgbClr val="0070C0"/>
                    </a:solidFill>
                    <a:latin typeface="+mn-lt"/>
                  </a:rPr>
                  <a:t>= 2.3875</a:t>
                </a:r>
              </a:p>
              <a:p>
                <a:pPr marL="1368425" indent="-1368425">
                  <a:spcBef>
                    <a:spcPct val="20000"/>
                  </a:spcBef>
                  <a:buSzPct val="100000"/>
                </a:pPr>
                <a:endParaRPr lang="en-US" altLang="en-US" sz="3200" b="1" dirty="0">
                  <a:solidFill>
                    <a:srgbClr val="0070C0"/>
                  </a:solidFill>
                  <a:latin typeface="+mn-lt"/>
                </a:endParaRPr>
              </a:p>
            </p:txBody>
          </p:sp>
        </mc:Choice>
        <mc:Fallback xmlns="">
          <p:sp>
            <p:nvSpPr>
              <p:cNvPr id="677897" name="Rectangle 9"/>
              <p:cNvSpPr>
                <a:spLocks noRot="1" noChangeAspect="1" noMove="1" noResize="1" noEditPoints="1" noAdjustHandles="1" noChangeArrowheads="1" noChangeShapeType="1" noTextEdit="1"/>
              </p:cNvSpPr>
              <p:nvPr/>
            </p:nvSpPr>
            <p:spPr bwMode="auto">
              <a:xfrm>
                <a:off x="571500" y="2632075"/>
                <a:ext cx="8139113" cy="2397125"/>
              </a:xfrm>
              <a:prstGeom prst="rect">
                <a:avLst/>
              </a:prstGeom>
              <a:blipFill rotWithShape="1">
                <a:blip r:embed="rId6"/>
                <a:stretch>
                  <a:fillRect l="-1948" t="-3308" b="-305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a:spLocks noChangeArrowheads="1"/>
              </p:cNvSpPr>
              <p:nvPr/>
            </p:nvSpPr>
            <p:spPr bwMode="auto">
              <a:xfrm>
                <a:off x="581025" y="4953001"/>
                <a:ext cx="8139113" cy="175260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dirty="0" smtClean="0">
                    <a:solidFill>
                      <a:srgbClr val="0070C0"/>
                    </a:solidFill>
                    <a:latin typeface="+mn-lt"/>
                  </a:rPr>
                  <a:t>Use STAT </a:t>
                </a:r>
                <a:r>
                  <a:rPr lang="en-US" altLang="en-US" sz="3200" b="1" dirty="0" smtClean="0">
                    <a:solidFill>
                      <a:srgbClr val="0070C0"/>
                    </a:solidFill>
                    <a:latin typeface="+mn-lt"/>
                    <a:sym typeface="Wingdings" panose="05000000000000000000" pitchFamily="2" charset="2"/>
                  </a:rPr>
                  <a:t> </a:t>
                </a:r>
                <a:r>
                  <a:rPr lang="en-US" altLang="en-US" sz="3200" b="1" dirty="0" err="1" smtClean="0">
                    <a:solidFill>
                      <a:srgbClr val="0070C0"/>
                    </a:solidFill>
                    <a:latin typeface="+mn-lt"/>
                    <a:sym typeface="Wingdings" panose="05000000000000000000" pitchFamily="2" charset="2"/>
                  </a:rPr>
                  <a:t>Calc</a:t>
                </a:r>
                <a:r>
                  <a:rPr lang="en-US" altLang="en-US" sz="3200" b="1" dirty="0" smtClean="0">
                    <a:solidFill>
                      <a:srgbClr val="0070C0"/>
                    </a:solidFill>
                    <a:latin typeface="+mn-lt"/>
                    <a:sym typeface="Wingdings" panose="05000000000000000000" pitchFamily="2" charset="2"/>
                  </a:rPr>
                  <a:t>  1-Var Stats L3, we can find both</a:t>
                </a:r>
                <a:r>
                  <a:rPr lang="en-US" altLang="en-US" sz="3200" b="1" dirty="0" smtClean="0">
                    <a:solidFill>
                      <a:srgbClr val="0070C0"/>
                    </a:solidFill>
                    <a:latin typeface="+mn-lt"/>
                  </a:rPr>
                  <a:t> </a:t>
                </a:r>
                <a:r>
                  <a:rPr lang="en-US" altLang="en-US" sz="3200" b="1" dirty="0">
                    <a:solidFill>
                      <a:srgbClr val="0070C0"/>
                    </a:solidFill>
                    <a:latin typeface="+mn-lt"/>
                  </a:rPr>
                  <a:t>values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r>
                      <a:rPr lang="en-US" altLang="en-US" sz="3200" b="1">
                        <a:solidFill>
                          <a:srgbClr val="0070C0"/>
                        </a:solidFill>
                        <a:latin typeface="Cambria Math"/>
                      </a:rPr>
                      <m:t> </m:t>
                    </m:r>
                  </m:oMath>
                </a14:m>
                <a:r>
                  <a:rPr lang="en-US" altLang="en-US" sz="3200" b="1" dirty="0">
                    <a:solidFill>
                      <a:srgbClr val="0070C0"/>
                    </a:solidFill>
                    <a:latin typeface="+mn-lt"/>
                  </a:rPr>
                  <a:t> 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dirty="0">
                    <a:solidFill>
                      <a:srgbClr val="0070C0"/>
                    </a:solidFill>
                    <a:latin typeface="+mn-lt"/>
                  </a:rPr>
                  <a:t> </a:t>
                </a:r>
                <a:r>
                  <a:rPr lang="en-US" altLang="en-US" sz="3200" b="1" dirty="0" smtClean="0">
                    <a:solidFill>
                      <a:srgbClr val="0070C0"/>
                    </a:solidFill>
                    <a:latin typeface="+mn-lt"/>
                  </a:rPr>
                  <a:t>are:</a:t>
                </a:r>
              </a:p>
              <a:p>
                <a:pPr marL="1368425" indent="-1368425">
                  <a:spcBef>
                    <a:spcPct val="20000"/>
                  </a:spcBef>
                  <a:buSzPct val="100000"/>
                </a:pPr>
                <a:r>
                  <a:rPr lang="en-US" altLang="en-US" sz="3200" b="1" dirty="0">
                    <a:solidFill>
                      <a:srgbClr val="0070C0"/>
                    </a:solidFill>
                    <a:latin typeface="+mn-lt"/>
                  </a:rPr>
                  <a:t> </a:t>
                </a:r>
                <a:r>
                  <a:rPr lang="en-US" altLang="en-US" sz="3200" b="1" dirty="0" smtClean="0">
                    <a:solidFill>
                      <a:srgbClr val="0070C0"/>
                    </a:solidFill>
                    <a:latin typeface="+mn-lt"/>
                  </a:rPr>
                  <a:t>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oMath>
                </a14:m>
                <a:r>
                  <a:rPr lang="en-US" altLang="en-US" sz="3200" b="1" dirty="0">
                    <a:solidFill>
                      <a:srgbClr val="0070C0"/>
                    </a:solidFill>
                    <a:latin typeface="+mn-lt"/>
                  </a:rPr>
                  <a:t> = </a:t>
                </a:r>
                <a:r>
                  <a:rPr lang="en-US" altLang="en-US" sz="3200" b="1" dirty="0" smtClean="0">
                    <a:solidFill>
                      <a:srgbClr val="0070C0"/>
                    </a:solidFill>
                    <a:latin typeface="+mn-lt"/>
                  </a:rPr>
                  <a:t>0.2  </a:t>
                </a:r>
                <a:r>
                  <a:rPr lang="en-US" altLang="en-US" sz="3200" b="1" dirty="0">
                    <a:solidFill>
                      <a:srgbClr val="0070C0"/>
                    </a:solidFill>
                    <a:latin typeface="+mn-lt"/>
                  </a:rPr>
                  <a:t>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i="1" baseline="-25000" dirty="0">
                    <a:solidFill>
                      <a:srgbClr val="0070C0"/>
                    </a:solidFill>
                    <a:latin typeface="+mn-lt"/>
                  </a:rPr>
                  <a:t> </a:t>
                </a:r>
                <a:r>
                  <a:rPr lang="en-US" altLang="en-US" sz="3200" b="1" dirty="0">
                    <a:solidFill>
                      <a:srgbClr val="0070C0"/>
                    </a:solidFill>
                    <a:latin typeface="+mn-lt"/>
                  </a:rPr>
                  <a:t>= 2.3875</a:t>
                </a:r>
              </a:p>
              <a:p>
                <a:pPr marL="1368425" indent="-1368425">
                  <a:spcBef>
                    <a:spcPct val="20000"/>
                  </a:spcBef>
                  <a:buSzPct val="100000"/>
                </a:pPr>
                <a:endParaRPr lang="en-US" altLang="en-US" sz="3200" b="1" dirty="0">
                  <a:solidFill>
                    <a:srgbClr val="0070C0"/>
                  </a:solidFill>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bwMode="auto">
              <a:xfrm>
                <a:off x="581025" y="4953001"/>
                <a:ext cx="8139113" cy="1752600"/>
              </a:xfrm>
              <a:prstGeom prst="rect">
                <a:avLst/>
              </a:prstGeom>
              <a:blipFill rotWithShape="1">
                <a:blip r:embed="rId7"/>
                <a:stretch>
                  <a:fillRect l="-1873" t="-5575" r="-749" b="-7317"/>
                </a:stretch>
              </a:blipFill>
              <a:ln w="9525">
                <a:noFill/>
                <a:miter lim="800000"/>
                <a:headEnd/>
                <a:tailEnd/>
              </a:ln>
            </p:spPr>
            <p:txBody>
              <a:bodyPr/>
              <a:lstStyle/>
              <a:p>
                <a:r>
                  <a:rPr lang="en-US">
                    <a:noFill/>
                  </a:rPr>
                  <a:t> </a:t>
                </a:r>
              </a:p>
            </p:txBody>
          </p:sp>
        </mc:Fallback>
      </mc:AlternateContent>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740629"/>
      </p:ext>
    </p:extLst>
  </p:cSld>
  <p:clrMapOvr>
    <a:masterClrMapping/>
  </p:clrMapOvr>
  <p:transition spd="slow" advTm="122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677895"/>
                                        </p:tgtEl>
                                        <p:attrNameLst>
                                          <p:attrName>style.visibility</p:attrName>
                                        </p:attrNameLst>
                                      </p:cBhvr>
                                      <p:to>
                                        <p:strVal val="visible"/>
                                      </p:to>
                                    </p:set>
                                    <p:animEffect transition="in" filter="circle(in)">
                                      <p:cBhvr>
                                        <p:cTn id="11" dur="2000"/>
                                        <p:tgtEl>
                                          <p:spTgt spid="67789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77896"/>
                                        </p:tgtEl>
                                        <p:attrNameLst>
                                          <p:attrName>style.visibility</p:attrName>
                                        </p:attrNameLst>
                                      </p:cBhvr>
                                      <p:to>
                                        <p:strVal val="visible"/>
                                      </p:to>
                                    </p:set>
                                    <p:animEffect transition="in" filter="fade">
                                      <p:cBhvr>
                                        <p:cTn id="16" dur="500"/>
                                        <p:tgtEl>
                                          <p:spTgt spid="67789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77897"/>
                                        </p:tgtEl>
                                        <p:attrNameLst>
                                          <p:attrName>style.visibility</p:attrName>
                                        </p:attrNameLst>
                                      </p:cBhvr>
                                      <p:to>
                                        <p:strVal val="visible"/>
                                      </p:to>
                                    </p:set>
                                    <p:animEffect transition="in" filter="randombar(horizontal)">
                                      <p:cBhvr>
                                        <p:cTn id="21" dur="500"/>
                                        <p:tgtEl>
                                          <p:spTgt spid="67789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677895" grpId="0"/>
      <p:bldP spid="677896" grpId="0"/>
      <p:bldP spid="67789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1042" name="Rectangle 7"/>
          <p:cNvSpPr>
            <a:spLocks noChangeArrowheads="1"/>
          </p:cNvSpPr>
          <p:nvPr/>
        </p:nvSpPr>
        <p:spPr bwMode="auto">
          <a:xfrm>
            <a:off x="685799" y="3429000"/>
            <a:ext cx="8139113" cy="114300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Calculator: </a:t>
            </a:r>
            <a:r>
              <a:rPr lang="en-US" altLang="en-US" sz="2800" b="1" dirty="0" err="1">
                <a:solidFill>
                  <a:srgbClr val="0070C0"/>
                </a:solidFill>
              </a:rPr>
              <a:t>df</a:t>
            </a:r>
            <a:r>
              <a:rPr lang="en-US" altLang="en-US" sz="2800" b="1" dirty="0">
                <a:solidFill>
                  <a:srgbClr val="0070C0"/>
                </a:solidFill>
              </a:rPr>
              <a:t> = </a:t>
            </a:r>
            <a:r>
              <a:rPr lang="en-US" altLang="en-US" sz="2800" b="1" i="1" dirty="0">
                <a:solidFill>
                  <a:srgbClr val="0070C0"/>
                </a:solidFill>
              </a:rPr>
              <a:t>n </a:t>
            </a:r>
            <a:r>
              <a:rPr lang="en-US" altLang="en-US" sz="2800" b="1" dirty="0">
                <a:solidFill>
                  <a:srgbClr val="0070C0"/>
                </a:solidFill>
              </a:rPr>
              <a:t>– 1 = 4, </a:t>
            </a:r>
            <a:r>
              <a:rPr lang="en-US" altLang="en-US" sz="2800" b="1" dirty="0" smtClean="0">
                <a:solidFill>
                  <a:srgbClr val="0070C0"/>
                </a:solidFill>
              </a:rPr>
              <a:t> label the test</a:t>
            </a:r>
          </a:p>
          <a:p>
            <a:pPr marL="1368425" indent="-1368425">
              <a:spcBef>
                <a:spcPct val="20000"/>
              </a:spcBef>
              <a:buSzPct val="100000"/>
            </a:pPr>
            <a:r>
              <a:rPr lang="en-US" altLang="en-US" sz="2800" b="1" dirty="0" smtClean="0">
                <a:solidFill>
                  <a:srgbClr val="0070C0"/>
                </a:solidFill>
              </a:rPr>
              <a:t>statistic on the diagram</a:t>
            </a:r>
            <a:endParaRPr lang="en-US" altLang="en-US" sz="2800" b="1" dirty="0">
              <a:solidFill>
                <a:srgbClr val="0070C0"/>
              </a:solidFill>
            </a:endParaRPr>
          </a:p>
        </p:txBody>
      </p:sp>
      <p:graphicFrame>
        <p:nvGraphicFramePr>
          <p:cNvPr id="1040" name="Object 16"/>
          <p:cNvGraphicFramePr>
            <a:graphicFrameLocks noChangeAspect="1"/>
          </p:cNvGraphicFramePr>
          <p:nvPr/>
        </p:nvGraphicFramePr>
        <p:xfrm>
          <a:off x="1955800" y="1393825"/>
          <a:ext cx="5437188" cy="1752600"/>
        </p:xfrm>
        <a:graphic>
          <a:graphicData uri="http://schemas.openxmlformats.org/presentationml/2006/ole">
            <mc:AlternateContent xmlns:mc="http://schemas.openxmlformats.org/markup-compatibility/2006">
              <mc:Choice xmlns:v="urn:schemas-microsoft-com:vml" Requires="v">
                <p:oleObj spid="_x0000_s1062" name="Equation" r:id="rId6" imgW="5435280" imgH="1752480" progId="">
                  <p:embed/>
                </p:oleObj>
              </mc:Choice>
              <mc:Fallback>
                <p:oleObj name="Equation" r:id="rId6" imgW="5435280" imgH="1752480" progId="">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5800" y="1393825"/>
                        <a:ext cx="5437188" cy="1752600"/>
                      </a:xfrm>
                      <a:prstGeom prst="rect">
                        <a:avLst/>
                      </a:prstGeom>
                      <a:noFill/>
                      <a:ln>
                        <a:noFill/>
                      </a:ln>
                      <a:effectLst/>
                      <a:extLst>
                        <a:ext uri="{909E8E84-426E-40DD-AFC4-6F175D3DCCD1}">
                          <a14:hiddenFill xmlns:a14="http://schemas.microsoft.com/office/drawing/2010/main">
                            <a:solidFill>
                              <a:srgbClr val="C1CE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3" name="TextBox 1"/>
          <p:cNvSpPr txBox="1">
            <a:spLocks noChangeArrowheads="1"/>
          </p:cNvSpPr>
          <p:nvPr/>
        </p:nvSpPr>
        <p:spPr bwMode="auto">
          <a:xfrm>
            <a:off x="481013" y="838200"/>
            <a:ext cx="5081587" cy="523875"/>
          </a:xfrm>
          <a:prstGeom prst="rect">
            <a:avLst/>
          </a:prstGeom>
          <a:noFill/>
          <a:ln w="9525">
            <a:noFill/>
            <a:miter lim="800000"/>
            <a:headEnd/>
            <a:tailEnd/>
          </a:ln>
        </p:spPr>
        <p:txBody>
          <a:bodyPr wrap="none">
            <a:spAutoFit/>
          </a:bodyPr>
          <a:lstStyle/>
          <a:p>
            <a:r>
              <a:rPr lang="en-US" altLang="en-US" sz="2800" b="1">
                <a:solidFill>
                  <a:srgbClr val="0070C0"/>
                </a:solidFill>
              </a:rPr>
              <a:t>Step 4:  find the test statistic</a:t>
            </a:r>
            <a:endParaRPr lang="en-US" sz="2800">
              <a:solidFill>
                <a:srgbClr val="0070C0"/>
              </a:solidFill>
              <a:latin typeface="Calibri" pitchFamily="34" charset="0"/>
            </a:endParaRPr>
          </a:p>
        </p:txBody>
      </p:sp>
      <p:grpSp>
        <p:nvGrpSpPr>
          <p:cNvPr id="21" name="Group 20"/>
          <p:cNvGrpSpPr/>
          <p:nvPr/>
        </p:nvGrpSpPr>
        <p:grpSpPr>
          <a:xfrm>
            <a:off x="5881776" y="4000499"/>
            <a:ext cx="3098341" cy="2793628"/>
            <a:chOff x="5881776" y="4000499"/>
            <a:chExt cx="3098341" cy="2793628"/>
          </a:xfrm>
        </p:grpSpPr>
        <p:pic>
          <p:nvPicPr>
            <p:cNvPr id="2"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1776" y="4000499"/>
              <a:ext cx="3098341" cy="242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a:off x="7620000" y="4419600"/>
              <a:ext cx="0" cy="2005195"/>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412256" y="6424795"/>
              <a:ext cx="889987" cy="369332"/>
            </a:xfrm>
            <a:prstGeom prst="rect">
              <a:avLst/>
            </a:prstGeom>
            <a:noFill/>
          </p:spPr>
          <p:txBody>
            <a:bodyPr wrap="none" rtlCol="0">
              <a:spAutoFit/>
            </a:bodyPr>
            <a:lstStyle/>
            <a:p>
              <a:r>
                <a:rPr lang="en-US" dirty="0" smtClean="0"/>
                <a:t>0.1873</a:t>
              </a:r>
              <a:endParaRPr lang="en-US" dirty="0"/>
            </a:p>
          </p:txBody>
        </p:sp>
        <p:cxnSp>
          <p:nvCxnSpPr>
            <p:cNvPr id="7" name="Straight Connector 6"/>
            <p:cNvCxnSpPr/>
            <p:nvPr/>
          </p:nvCxnSpPr>
          <p:spPr>
            <a:xfrm flipH="1">
              <a:off x="7620000" y="5212647"/>
              <a:ext cx="152400" cy="121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635815" y="5396094"/>
              <a:ext cx="152400" cy="121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635815" y="5517447"/>
              <a:ext cx="221434" cy="196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35815" y="5713561"/>
              <a:ext cx="221434" cy="180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40885" y="5851294"/>
              <a:ext cx="283915" cy="256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640885" y="5977375"/>
              <a:ext cx="360115" cy="347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7814170" y="6096000"/>
              <a:ext cx="283915" cy="256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087643" y="6156094"/>
              <a:ext cx="141958" cy="168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302243" y="6239304"/>
              <a:ext cx="141958" cy="112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502467" y="6248400"/>
              <a:ext cx="141958" cy="11290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790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679940" name="Rectangle 3"/>
          <p:cNvSpPr>
            <a:spLocks noGrp="1" noChangeArrowheads="1"/>
          </p:cNvSpPr>
          <p:nvPr>
            <p:ph type="body" idx="4294967295"/>
          </p:nvPr>
        </p:nvSpPr>
        <p:spPr>
          <a:xfrm>
            <a:off x="457200" y="717550"/>
            <a:ext cx="8280400" cy="577850"/>
          </a:xfrm>
        </p:spPr>
        <p:txBody>
          <a:bodyPr lIns="90488" tIns="44450" rIns="90488" bIns="44450"/>
          <a:lstStyle/>
          <a:p>
            <a:pPr marL="1368425" indent="-1368425" eaLnBrk="1" hangingPunct="1">
              <a:buFontTx/>
              <a:buNone/>
            </a:pPr>
            <a:r>
              <a:rPr lang="en-US" altLang="en-US" sz="2800" b="1" smtClean="0">
                <a:solidFill>
                  <a:srgbClr val="0070C0"/>
                </a:solidFill>
                <a:latin typeface="Arial" charset="0"/>
              </a:rPr>
              <a:t>Step 5:	find P-values of test statistic.</a:t>
            </a:r>
          </a:p>
        </p:txBody>
      </p:sp>
      <p:sp>
        <p:nvSpPr>
          <p:cNvPr id="679941" name="Rectangle 7"/>
          <p:cNvSpPr>
            <a:spLocks noChangeArrowheads="1"/>
          </p:cNvSpPr>
          <p:nvPr/>
        </p:nvSpPr>
        <p:spPr bwMode="auto">
          <a:xfrm>
            <a:off x="594743" y="3416673"/>
            <a:ext cx="8139113" cy="107119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smtClean="0">
                <a:solidFill>
                  <a:srgbClr val="0070C0"/>
                </a:solidFill>
              </a:rPr>
              <a:t>Two tailed test</a:t>
            </a:r>
          </a:p>
          <a:p>
            <a:pPr marL="1368425" indent="-1368425">
              <a:spcBef>
                <a:spcPct val="20000"/>
              </a:spcBef>
              <a:buSzPct val="100000"/>
            </a:pPr>
            <a:r>
              <a:rPr lang="en-US" altLang="en-US" sz="2800" b="1" dirty="0" smtClean="0">
                <a:solidFill>
                  <a:srgbClr val="0070C0"/>
                </a:solidFill>
              </a:rPr>
              <a:t>P-value </a:t>
            </a:r>
            <a:r>
              <a:rPr lang="en-US" altLang="en-US" sz="2800" b="1" dirty="0">
                <a:solidFill>
                  <a:srgbClr val="0070C0"/>
                </a:solidFill>
              </a:rPr>
              <a:t>= 0.4303 *2 = 0.8606 &gt; 0.05</a:t>
            </a:r>
          </a:p>
        </p:txBody>
      </p:sp>
      <p:sp>
        <p:nvSpPr>
          <p:cNvPr id="2" name="TextBox 1"/>
          <p:cNvSpPr txBox="1">
            <a:spLocks noChangeArrowheads="1"/>
          </p:cNvSpPr>
          <p:nvPr/>
        </p:nvSpPr>
        <p:spPr bwMode="auto">
          <a:xfrm>
            <a:off x="482600" y="1408113"/>
            <a:ext cx="5195888" cy="523875"/>
          </a:xfrm>
          <a:prstGeom prst="rect">
            <a:avLst/>
          </a:prstGeom>
          <a:noFill/>
          <a:ln w="9525">
            <a:noFill/>
            <a:miter lim="800000"/>
            <a:headEnd/>
            <a:tailEnd/>
          </a:ln>
        </p:spPr>
        <p:txBody>
          <a:bodyPr wrap="none">
            <a:spAutoFit/>
          </a:bodyPr>
          <a:lstStyle/>
          <a:p>
            <a:r>
              <a:rPr lang="en-US" sz="2800" b="1" dirty="0" err="1">
                <a:solidFill>
                  <a:srgbClr val="0070C0"/>
                </a:solidFill>
                <a:cs typeface="Arial" charset="0"/>
              </a:rPr>
              <a:t>tcdf</a:t>
            </a:r>
            <a:r>
              <a:rPr lang="en-US" sz="2800" b="1" dirty="0">
                <a:solidFill>
                  <a:srgbClr val="0070C0"/>
                </a:solidFill>
                <a:cs typeface="Arial" charset="0"/>
              </a:rPr>
              <a:t>(0.1873, 9999, 4) = 0.4303 </a:t>
            </a:r>
          </a:p>
        </p:txBody>
      </p:sp>
      <p:sp>
        <p:nvSpPr>
          <p:cNvPr id="8" name="Rectangle 3"/>
          <p:cNvSpPr txBox="1">
            <a:spLocks noChangeArrowheads="1"/>
          </p:cNvSpPr>
          <p:nvPr/>
        </p:nvSpPr>
        <p:spPr bwMode="auto">
          <a:xfrm>
            <a:off x="569343" y="4487863"/>
            <a:ext cx="8291513" cy="2179637"/>
          </a:xfrm>
          <a:prstGeom prst="rect">
            <a:avLst/>
          </a:prstGeom>
          <a:noFill/>
          <a:ln w="9525">
            <a:noFill/>
            <a:miter lim="800000"/>
            <a:headEnd/>
            <a:tailEnd/>
          </a:ln>
        </p:spPr>
        <p:txBody>
          <a:bodyPr lIns="90488" tIns="44450" rIns="90488" bIns="44450"/>
          <a:lstStyle/>
          <a:p>
            <a:pPr marL="1368425" indent="-1368425">
              <a:lnSpc>
                <a:spcPct val="90000"/>
              </a:lnSpc>
              <a:spcBef>
                <a:spcPts val="250"/>
              </a:spcBef>
              <a:buClr>
                <a:schemeClr val="accent1"/>
              </a:buClr>
              <a:buSzPct val="80000"/>
            </a:pPr>
            <a:r>
              <a:rPr lang="en-US" altLang="en-US" sz="2800" b="1">
                <a:solidFill>
                  <a:srgbClr val="0070C0"/>
                </a:solidFill>
              </a:rPr>
              <a:t>Because the P-value is greater than the </a:t>
            </a:r>
          </a:p>
          <a:p>
            <a:pPr marL="1368425" indent="-1368425">
              <a:lnSpc>
                <a:spcPct val="90000"/>
              </a:lnSpc>
              <a:spcBef>
                <a:spcPts val="250"/>
              </a:spcBef>
              <a:buClr>
                <a:schemeClr val="accent1"/>
              </a:buClr>
              <a:buSzPct val="80000"/>
            </a:pPr>
            <a:r>
              <a:rPr lang="en-US" altLang="en-US" sz="2800" b="1">
                <a:solidFill>
                  <a:srgbClr val="0070C0"/>
                </a:solidFill>
              </a:rPr>
              <a:t>significance level, fail to reject the null </a:t>
            </a:r>
          </a:p>
          <a:p>
            <a:pPr marL="1368425" indent="-1368425">
              <a:lnSpc>
                <a:spcPct val="90000"/>
              </a:lnSpc>
              <a:spcBef>
                <a:spcPts val="250"/>
              </a:spcBef>
              <a:buClr>
                <a:schemeClr val="accent1"/>
              </a:buClr>
              <a:buSzPct val="80000"/>
            </a:pPr>
            <a:r>
              <a:rPr lang="en-US" altLang="en-US" sz="2800" b="1">
                <a:solidFill>
                  <a:srgbClr val="0070C0"/>
                </a:solidFill>
              </a:rPr>
              <a:t>hypothesis:</a:t>
            </a:r>
            <a:br>
              <a:rPr lang="en-US" altLang="en-US" sz="2800" b="1">
                <a:solidFill>
                  <a:srgbClr val="0070C0"/>
                </a:solidFill>
              </a:rPr>
            </a:br>
            <a:endParaRPr lang="en-US" altLang="en-US" sz="2800" b="1">
              <a:solidFill>
                <a:srgbClr val="0070C0"/>
              </a:solidFill>
            </a:endParaRPr>
          </a:p>
          <a:p>
            <a:pPr marL="1368425" indent="-1368425">
              <a:lnSpc>
                <a:spcPct val="90000"/>
              </a:lnSpc>
              <a:spcBef>
                <a:spcPts val="250"/>
              </a:spcBef>
              <a:buClr>
                <a:schemeClr val="accent1"/>
              </a:buClr>
              <a:buSzPct val="80000"/>
            </a:pPr>
            <a:r>
              <a:rPr lang="en-US" altLang="en-US" sz="2800" b="1" i="1">
                <a:solidFill>
                  <a:srgbClr val="0070C0"/>
                </a:solidFill>
              </a:rPr>
              <a:t>			H</a:t>
            </a:r>
            <a:r>
              <a:rPr lang="en-US" altLang="en-US" sz="2800" b="1" baseline="-25000">
                <a:solidFill>
                  <a:srgbClr val="0070C0"/>
                </a:solidFill>
              </a:rPr>
              <a:t>0</a:t>
            </a:r>
            <a:r>
              <a:rPr lang="en-US" altLang="en-US" sz="2800" b="1">
                <a:solidFill>
                  <a:srgbClr val="0070C0"/>
                </a:solidFill>
              </a:rPr>
              <a:t>:  </a:t>
            </a:r>
            <a:r>
              <a:rPr lang="en-US" altLang="en-US" sz="2800" b="1" i="1">
                <a:solidFill>
                  <a:srgbClr val="0070C0"/>
                </a:solidFill>
                <a:latin typeface="Symbol" pitchFamily="18" charset="2"/>
                <a:sym typeface="Symbol" pitchFamily="18" charset="2"/>
              </a:rPr>
              <a:t></a:t>
            </a:r>
            <a:r>
              <a:rPr lang="en-US" altLang="en-US" sz="2800" b="1" i="1" baseline="-25000">
                <a:solidFill>
                  <a:srgbClr val="0070C0"/>
                </a:solidFill>
              </a:rPr>
              <a:t>d</a:t>
            </a:r>
            <a:r>
              <a:rPr lang="en-US" altLang="en-US" sz="2800" b="1">
                <a:solidFill>
                  <a:srgbClr val="0070C0"/>
                </a:solidFill>
              </a:rPr>
              <a:t> = 0 kg</a:t>
            </a:r>
          </a:p>
        </p:txBody>
      </p:sp>
      <p:grpSp>
        <p:nvGrpSpPr>
          <p:cNvPr id="7" name="Group 6"/>
          <p:cNvGrpSpPr/>
          <p:nvPr/>
        </p:nvGrpSpPr>
        <p:grpSpPr>
          <a:xfrm>
            <a:off x="5762515" y="1321172"/>
            <a:ext cx="3098341" cy="2793628"/>
            <a:chOff x="5881776" y="4000499"/>
            <a:chExt cx="3098341" cy="2793628"/>
          </a:xfrm>
        </p:grpSpPr>
        <p:pic>
          <p:nvPicPr>
            <p:cNvPr id="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776" y="4000499"/>
              <a:ext cx="3098341" cy="242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7620000" y="4419600"/>
              <a:ext cx="0" cy="2005195"/>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12256" y="6424795"/>
              <a:ext cx="889987" cy="369332"/>
            </a:xfrm>
            <a:prstGeom prst="rect">
              <a:avLst/>
            </a:prstGeom>
            <a:noFill/>
          </p:spPr>
          <p:txBody>
            <a:bodyPr wrap="none" rtlCol="0">
              <a:spAutoFit/>
            </a:bodyPr>
            <a:lstStyle/>
            <a:p>
              <a:r>
                <a:rPr lang="en-US" dirty="0" smtClean="0"/>
                <a:t>0.1873</a:t>
              </a:r>
              <a:endParaRPr lang="en-US" dirty="0"/>
            </a:p>
          </p:txBody>
        </p:sp>
        <p:cxnSp>
          <p:nvCxnSpPr>
            <p:cNvPr id="12" name="Straight Connector 11"/>
            <p:cNvCxnSpPr/>
            <p:nvPr/>
          </p:nvCxnSpPr>
          <p:spPr>
            <a:xfrm flipH="1">
              <a:off x="7620000" y="5212647"/>
              <a:ext cx="152400" cy="121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635815" y="5396094"/>
              <a:ext cx="152400" cy="121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635815" y="5517447"/>
              <a:ext cx="221434" cy="196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635815" y="5713561"/>
              <a:ext cx="221434" cy="180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40885" y="5851294"/>
              <a:ext cx="283915" cy="256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640885" y="5977375"/>
              <a:ext cx="360115" cy="3472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814170" y="6096000"/>
              <a:ext cx="283915" cy="256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087643" y="6156094"/>
              <a:ext cx="141958" cy="1685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302243" y="6239304"/>
              <a:ext cx="141958" cy="1129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502467" y="6248400"/>
              <a:ext cx="141958" cy="112904"/>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Rectangle 7"/>
          <p:cNvSpPr>
            <a:spLocks noChangeArrowheads="1"/>
          </p:cNvSpPr>
          <p:nvPr/>
        </p:nvSpPr>
        <p:spPr bwMode="auto">
          <a:xfrm>
            <a:off x="547687" y="2050061"/>
            <a:ext cx="5929313" cy="114300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Calculator: </a:t>
            </a:r>
            <a:r>
              <a:rPr lang="en-US" altLang="en-US" sz="2800" b="1" dirty="0" err="1">
                <a:solidFill>
                  <a:srgbClr val="0070C0"/>
                </a:solidFill>
              </a:rPr>
              <a:t>df</a:t>
            </a:r>
            <a:r>
              <a:rPr lang="en-US" altLang="en-US" sz="2800" b="1" dirty="0">
                <a:solidFill>
                  <a:srgbClr val="0070C0"/>
                </a:solidFill>
              </a:rPr>
              <a:t> = </a:t>
            </a:r>
            <a:r>
              <a:rPr lang="en-US" altLang="en-US" sz="2800" b="1" i="1" dirty="0">
                <a:solidFill>
                  <a:srgbClr val="0070C0"/>
                </a:solidFill>
              </a:rPr>
              <a:t>n </a:t>
            </a:r>
            <a:r>
              <a:rPr lang="en-US" altLang="en-US" sz="2800" b="1" dirty="0">
                <a:solidFill>
                  <a:srgbClr val="0070C0"/>
                </a:solidFill>
              </a:rPr>
              <a:t>– 1 = 4, </a:t>
            </a:r>
            <a:r>
              <a:rPr lang="en-US" altLang="en-US" sz="2800" b="1" dirty="0" smtClean="0">
                <a:solidFill>
                  <a:srgbClr val="0070C0"/>
                </a:solidFill>
              </a:rPr>
              <a:t> label </a:t>
            </a:r>
          </a:p>
          <a:p>
            <a:pPr marL="1368425" indent="-1368425">
              <a:spcBef>
                <a:spcPct val="20000"/>
              </a:spcBef>
              <a:buSzPct val="100000"/>
            </a:pPr>
            <a:r>
              <a:rPr lang="en-US" altLang="en-US" sz="2800" b="1" dirty="0" smtClean="0">
                <a:solidFill>
                  <a:srgbClr val="0070C0"/>
                </a:solidFill>
              </a:rPr>
              <a:t>the test statistic on the diagram</a:t>
            </a:r>
            <a:endParaRPr lang="en-US" altLang="en-US" sz="2800" b="1" dirty="0">
              <a:solidFill>
                <a:srgbClr val="0070C0"/>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spd="slow" advTm="706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79940">
                                            <p:txEl>
                                              <p:pRg st="0" end="0"/>
                                            </p:txEl>
                                          </p:spTgt>
                                        </p:tgtEl>
                                        <p:attrNameLst>
                                          <p:attrName>style.visibility</p:attrName>
                                        </p:attrNameLst>
                                      </p:cBhvr>
                                      <p:to>
                                        <p:strVal val="visible"/>
                                      </p:to>
                                    </p:set>
                                    <p:anim calcmode="lin" valueType="num">
                                      <p:cBhvr>
                                        <p:cTn id="11" dur="500" fill="hold"/>
                                        <p:tgtEl>
                                          <p:spTgt spid="67994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79940">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67994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79941"/>
                                        </p:tgtEl>
                                        <p:attrNameLst>
                                          <p:attrName>style.visibility</p:attrName>
                                        </p:attrNameLst>
                                      </p:cBhvr>
                                      <p:to>
                                        <p:strVal val="visible"/>
                                      </p:to>
                                    </p:set>
                                    <p:animEffect transition="in" filter="barn(inVertical)">
                                      <p:cBhvr>
                                        <p:cTn id="37" dur="500"/>
                                        <p:tgtEl>
                                          <p:spTgt spid="67994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bldLst>
      <p:bldP spid="679940" grpId="0" uiExpand="1" build="p"/>
      <p:bldP spid="679941" grpId="0"/>
      <p:bldP spid="2" grpId="0"/>
      <p:bldP spid="8"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1:</a:t>
            </a:r>
          </a:p>
        </p:txBody>
      </p:sp>
      <p:sp>
        <p:nvSpPr>
          <p:cNvPr id="684036" name="Rectangle 3"/>
          <p:cNvSpPr>
            <a:spLocks noGrp="1" noChangeArrowheads="1"/>
          </p:cNvSpPr>
          <p:nvPr>
            <p:ph type="body" idx="4294967295"/>
          </p:nvPr>
        </p:nvSpPr>
        <p:spPr>
          <a:xfrm>
            <a:off x="533400" y="990600"/>
            <a:ext cx="8139113" cy="3375025"/>
          </a:xfrm>
        </p:spPr>
        <p:txBody>
          <a:bodyPr lIns="90488" tIns="44450" rIns="90488" bIns="44450"/>
          <a:lstStyle/>
          <a:p>
            <a:pPr marL="0" indent="0" eaLnBrk="1" hangingPunct="1">
              <a:lnSpc>
                <a:spcPct val="90000"/>
              </a:lnSpc>
              <a:buFontTx/>
              <a:buNone/>
            </a:pPr>
            <a:r>
              <a:rPr lang="en-US" altLang="en-US" sz="2800" b="1" smtClean="0">
                <a:solidFill>
                  <a:srgbClr val="0070C0"/>
                </a:solidFill>
                <a:latin typeface="Arial" charset="0"/>
              </a:rPr>
              <a:t>Step 6:  We conclude that there is not sufficient evidence to warrant rejection of the claim that for the population of students, the mean change in weight from September to April is equal to 0 kg. Based on the sample results listed in Table 9-1, there does not appear to be a significant weight gain from September to April.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497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84036">
                                            <p:txEl>
                                              <p:pRg st="0" end="0"/>
                                            </p:txEl>
                                          </p:spTgt>
                                        </p:tgtEl>
                                        <p:attrNameLst>
                                          <p:attrName>style.visibility</p:attrName>
                                        </p:attrNameLst>
                                      </p:cBhvr>
                                      <p:to>
                                        <p:strVal val="visible"/>
                                      </p:to>
                                    </p:set>
                                    <p:animEffect transition="in" filter="barn(inVertical)">
                                      <p:cBhvr>
                                        <p:cTn id="11" dur="500"/>
                                        <p:tgtEl>
                                          <p:spTgt spid="6840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8403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501650" y="276225"/>
            <a:ext cx="8140700" cy="638175"/>
          </a:xfrm>
        </p:spPr>
        <p:txBody>
          <a:bodyPr lIns="90488" tIns="44450" rIns="90488" bIns="44450" anchor="t"/>
          <a:lstStyle/>
          <a:p>
            <a:pPr algn="l" eaLnBrk="1" hangingPunct="1"/>
            <a:r>
              <a:rPr lang="en-US" altLang="en-US" sz="3200" b="1" dirty="0" smtClean="0">
                <a:solidFill>
                  <a:srgbClr val="00B050"/>
                </a:solidFill>
              </a:rPr>
              <a:t>Short Cut in the calculator</a:t>
            </a:r>
          </a:p>
        </p:txBody>
      </p:sp>
      <p:sp>
        <p:nvSpPr>
          <p:cNvPr id="684036" name="Rectangle 3"/>
          <p:cNvSpPr>
            <a:spLocks noGrp="1" noChangeArrowheads="1"/>
          </p:cNvSpPr>
          <p:nvPr>
            <p:ph type="body" idx="4294967295"/>
          </p:nvPr>
        </p:nvSpPr>
        <p:spPr>
          <a:xfrm>
            <a:off x="533400" y="838200"/>
            <a:ext cx="8139113" cy="5638800"/>
          </a:xfrm>
        </p:spPr>
        <p:txBody>
          <a:bodyPr lIns="90488" tIns="44450" rIns="90488" bIns="44450"/>
          <a:lstStyle/>
          <a:p>
            <a:pPr marL="0" indent="0" eaLnBrk="1" hangingPunct="1">
              <a:lnSpc>
                <a:spcPct val="90000"/>
              </a:lnSpc>
              <a:buFontTx/>
              <a:buNone/>
            </a:pPr>
            <a:r>
              <a:rPr lang="en-US" altLang="en-US" sz="2400" b="1" dirty="0" smtClean="0">
                <a:solidFill>
                  <a:srgbClr val="0070C0"/>
                </a:solidFill>
                <a:latin typeface="Arial" charset="0"/>
              </a:rPr>
              <a:t>This type of test usually is based on the two sets of dependent data values.  We usually store the old/early data values into L1,  and store the new/later data values into L2.  </a:t>
            </a:r>
          </a:p>
          <a:p>
            <a:pPr marL="0" indent="0" eaLnBrk="1" hangingPunct="1">
              <a:lnSpc>
                <a:spcPct val="90000"/>
              </a:lnSpc>
              <a:buFontTx/>
              <a:buNone/>
            </a:pPr>
            <a:endParaRPr lang="en-US" altLang="en-US" sz="2400" b="1" dirty="0">
              <a:solidFill>
                <a:srgbClr val="0070C0"/>
              </a:solidFill>
              <a:latin typeface="Arial" charset="0"/>
            </a:endParaRPr>
          </a:p>
          <a:p>
            <a:pPr marL="0" indent="0" eaLnBrk="1" hangingPunct="1">
              <a:lnSpc>
                <a:spcPct val="90000"/>
              </a:lnSpc>
              <a:buFontTx/>
              <a:buNone/>
            </a:pPr>
            <a:r>
              <a:rPr lang="en-US" altLang="en-US" sz="2400" b="1" dirty="0" smtClean="0">
                <a:solidFill>
                  <a:srgbClr val="0070C0"/>
                </a:solidFill>
                <a:latin typeface="Arial" charset="0"/>
              </a:rPr>
              <a:t>Then store L2 – L1 into L3.  Or, </a:t>
            </a:r>
          </a:p>
          <a:p>
            <a:pPr marL="0" indent="0" eaLnBrk="1" hangingPunct="1">
              <a:lnSpc>
                <a:spcPct val="90000"/>
              </a:lnSpc>
              <a:buFontTx/>
              <a:buNone/>
            </a:pPr>
            <a:r>
              <a:rPr lang="en-US" altLang="en-US" sz="2400" b="1" dirty="0">
                <a:solidFill>
                  <a:srgbClr val="0070C0"/>
                </a:solidFill>
                <a:latin typeface="Arial" charset="0"/>
              </a:rPr>
              <a:t>	</a:t>
            </a:r>
            <a:r>
              <a:rPr lang="en-US" altLang="en-US" sz="2400" b="1" dirty="0" smtClean="0">
                <a:solidFill>
                  <a:srgbClr val="0070C0"/>
                </a:solidFill>
                <a:latin typeface="Arial" charset="0"/>
              </a:rPr>
              <a:t>		L3  = L2 – L1</a:t>
            </a:r>
          </a:p>
          <a:p>
            <a:pPr marL="0" indent="0" eaLnBrk="1" hangingPunct="1">
              <a:lnSpc>
                <a:spcPct val="90000"/>
              </a:lnSpc>
              <a:buFontTx/>
              <a:buNone/>
            </a:pPr>
            <a:endParaRPr lang="en-US" altLang="en-US" sz="2400" b="1" dirty="0">
              <a:solidFill>
                <a:srgbClr val="0070C0"/>
              </a:solidFill>
              <a:latin typeface="Arial" charset="0"/>
            </a:endParaRPr>
          </a:p>
          <a:p>
            <a:pPr marL="0" indent="0" eaLnBrk="1" hangingPunct="1">
              <a:lnSpc>
                <a:spcPct val="90000"/>
              </a:lnSpc>
              <a:buFontTx/>
              <a:buNone/>
            </a:pPr>
            <a:r>
              <a:rPr lang="en-US" altLang="en-US" sz="2400" b="1" dirty="0" smtClean="0">
                <a:solidFill>
                  <a:srgbClr val="FF0000"/>
                </a:solidFill>
                <a:latin typeface="Arial" charset="0"/>
              </a:rPr>
              <a:t>STAT </a:t>
            </a:r>
            <a:r>
              <a:rPr lang="en-US" altLang="en-US" sz="2400" b="1" dirty="0" smtClean="0">
                <a:solidFill>
                  <a:srgbClr val="FF0000"/>
                </a:solidFill>
                <a:latin typeface="Arial" charset="0"/>
                <a:sym typeface="Wingdings" panose="05000000000000000000" pitchFamily="2" charset="2"/>
              </a:rPr>
              <a:t> TESTS  T-Test  use the </a:t>
            </a:r>
          </a:p>
          <a:p>
            <a:pPr marL="0" indent="0" eaLnBrk="1" hangingPunct="1">
              <a:lnSpc>
                <a:spcPct val="90000"/>
              </a:lnSpc>
              <a:buFontTx/>
              <a:buNone/>
            </a:pPr>
            <a:r>
              <a:rPr lang="en-US" altLang="en-US" sz="2400" b="1" dirty="0" smtClean="0">
                <a:solidFill>
                  <a:srgbClr val="FF0000"/>
                </a:solidFill>
                <a:latin typeface="Arial" charset="0"/>
                <a:sym typeface="Wingdings" panose="05000000000000000000" pitchFamily="2" charset="2"/>
              </a:rPr>
              <a:t>“data” input </a:t>
            </a:r>
            <a:r>
              <a:rPr lang="en-US" altLang="en-US" sz="2400" b="1" dirty="0" smtClean="0">
                <a:solidFill>
                  <a:srgbClr val="FF0000"/>
                </a:solidFill>
                <a:latin typeface="Arial" charset="0"/>
              </a:rPr>
              <a:t>mode pointing to L3</a:t>
            </a:r>
          </a:p>
          <a:p>
            <a:pPr marL="0" indent="0" eaLnBrk="1" hangingPunct="1">
              <a:lnSpc>
                <a:spcPct val="90000"/>
              </a:lnSpc>
              <a:buFontTx/>
              <a:buNone/>
            </a:pPr>
            <a:endParaRPr lang="en-US" altLang="en-US" sz="2400" b="1" dirty="0">
              <a:solidFill>
                <a:srgbClr val="FF0000"/>
              </a:solidFill>
              <a:latin typeface="Arial" charset="0"/>
            </a:endParaRPr>
          </a:p>
        </p:txBody>
      </p:sp>
      <p:pic>
        <p:nvPicPr>
          <p:cNvPr id="174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1330" y="1838420"/>
            <a:ext cx="228024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4535612"/>
            <a:ext cx="2438400" cy="227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4191000" y="2819400"/>
            <a:ext cx="2286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86400" y="4498231"/>
            <a:ext cx="1905000" cy="11405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03797836"/>
      </p:ext>
    </p:extLst>
  </p:cSld>
  <p:clrMapOvr>
    <a:masterClrMapping/>
  </p:clrMapOvr>
  <p:transition spd="slow" advTm="1093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84036">
                                            <p:txEl>
                                              <p:pRg st="0" end="0"/>
                                            </p:txEl>
                                          </p:spTgt>
                                        </p:tgtEl>
                                        <p:attrNameLst>
                                          <p:attrName>style.visibility</p:attrName>
                                        </p:attrNameLst>
                                      </p:cBhvr>
                                      <p:to>
                                        <p:strVal val="visible"/>
                                      </p:to>
                                    </p:set>
                                    <p:animEffect transition="in" filter="barn(inVertical)">
                                      <p:cBhvr>
                                        <p:cTn id="11" dur="500"/>
                                        <p:tgtEl>
                                          <p:spTgt spid="68403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84036">
                                            <p:txEl>
                                              <p:pRg st="2" end="2"/>
                                            </p:txEl>
                                          </p:spTgt>
                                        </p:tgtEl>
                                        <p:attrNameLst>
                                          <p:attrName>style.visibility</p:attrName>
                                        </p:attrNameLst>
                                      </p:cBhvr>
                                      <p:to>
                                        <p:strVal val="visible"/>
                                      </p:to>
                                    </p:set>
                                    <p:animEffect transition="in" filter="barn(inVertical)">
                                      <p:cBhvr>
                                        <p:cTn id="16" dur="500"/>
                                        <p:tgtEl>
                                          <p:spTgt spid="68403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84036">
                                            <p:txEl>
                                              <p:pRg st="3" end="3"/>
                                            </p:txEl>
                                          </p:spTgt>
                                        </p:tgtEl>
                                        <p:attrNameLst>
                                          <p:attrName>style.visibility</p:attrName>
                                        </p:attrNameLst>
                                      </p:cBhvr>
                                      <p:to>
                                        <p:strVal val="visible"/>
                                      </p:to>
                                    </p:set>
                                    <p:animEffect transition="in" filter="barn(inVertical)">
                                      <p:cBhvr>
                                        <p:cTn id="21" dur="500"/>
                                        <p:tgtEl>
                                          <p:spTgt spid="68403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84036">
                                            <p:txEl>
                                              <p:pRg st="5" end="5"/>
                                            </p:txEl>
                                          </p:spTgt>
                                        </p:tgtEl>
                                        <p:attrNameLst>
                                          <p:attrName>style.visibility</p:attrName>
                                        </p:attrNameLst>
                                      </p:cBhvr>
                                      <p:to>
                                        <p:strVal val="visible"/>
                                      </p:to>
                                    </p:set>
                                    <p:animEffect transition="in" filter="barn(inVertical)">
                                      <p:cBhvr>
                                        <p:cTn id="26" dur="500"/>
                                        <p:tgtEl>
                                          <p:spTgt spid="684036">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84036">
                                            <p:txEl>
                                              <p:pRg st="6" end="6"/>
                                            </p:txEl>
                                          </p:spTgt>
                                        </p:tgtEl>
                                        <p:attrNameLst>
                                          <p:attrName>style.visibility</p:attrName>
                                        </p:attrNameLst>
                                      </p:cBhvr>
                                      <p:to>
                                        <p:strVal val="visible"/>
                                      </p:to>
                                    </p:set>
                                    <p:animEffect transition="in" filter="barn(inVertical)">
                                      <p:cBhvr>
                                        <p:cTn id="31" dur="500"/>
                                        <p:tgtEl>
                                          <p:spTgt spid="68403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410"/>
                                        </p:tgtEl>
                                        <p:attrNameLst>
                                          <p:attrName>style.visibility</p:attrName>
                                        </p:attrNameLst>
                                      </p:cBhvr>
                                      <p:to>
                                        <p:strVal val="visible"/>
                                      </p:to>
                                    </p:set>
                                    <p:anim calcmode="lin" valueType="num">
                                      <p:cBhvr additive="base">
                                        <p:cTn id="36" dur="500" fill="hold"/>
                                        <p:tgtEl>
                                          <p:spTgt spid="17410"/>
                                        </p:tgtEl>
                                        <p:attrNameLst>
                                          <p:attrName>ppt_x</p:attrName>
                                        </p:attrNameLst>
                                      </p:cBhvr>
                                      <p:tavLst>
                                        <p:tav tm="0">
                                          <p:val>
                                            <p:strVal val="#ppt_x"/>
                                          </p:val>
                                        </p:tav>
                                        <p:tav tm="100000">
                                          <p:val>
                                            <p:strVal val="#ppt_x"/>
                                          </p:val>
                                        </p:tav>
                                      </p:tavLst>
                                    </p:anim>
                                    <p:anim calcmode="lin" valueType="num">
                                      <p:cBhvr additive="base">
                                        <p:cTn id="37" dur="500" fill="hold"/>
                                        <p:tgtEl>
                                          <p:spTgt spid="17410"/>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7411"/>
                                        </p:tgtEl>
                                        <p:attrNameLst>
                                          <p:attrName>style.visibility</p:attrName>
                                        </p:attrNameLst>
                                      </p:cBhvr>
                                      <p:to>
                                        <p:strVal val="visible"/>
                                      </p:to>
                                    </p:set>
                                    <p:anim calcmode="lin" valueType="num">
                                      <p:cBhvr additive="base">
                                        <p:cTn id="46" dur="500" fill="hold"/>
                                        <p:tgtEl>
                                          <p:spTgt spid="17411"/>
                                        </p:tgtEl>
                                        <p:attrNameLst>
                                          <p:attrName>ppt_x</p:attrName>
                                        </p:attrNameLst>
                                      </p:cBhvr>
                                      <p:tavLst>
                                        <p:tav tm="0">
                                          <p:val>
                                            <p:strVal val="#ppt_x"/>
                                          </p:val>
                                        </p:tav>
                                        <p:tav tm="100000">
                                          <p:val>
                                            <p:strVal val="#ppt_x"/>
                                          </p:val>
                                        </p:tav>
                                      </p:tavLst>
                                    </p:anim>
                                    <p:anim calcmode="lin" valueType="num">
                                      <p:cBhvr additive="base">
                                        <p:cTn id="47" dur="500" fill="hold"/>
                                        <p:tgtEl>
                                          <p:spTgt spid="17411"/>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up)">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8"/>
                </p:tgtEl>
              </p:cMediaNode>
            </p:audio>
          </p:childTnLst>
        </p:cTn>
      </p:par>
    </p:tnLst>
    <p:bldLst>
      <p:bldP spid="68403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1682750" y="241300"/>
            <a:ext cx="5772150" cy="636588"/>
          </a:xfrm>
          <a:prstGeom prst="rect">
            <a:avLst/>
          </a:prstGeom>
          <a:noFill/>
          <a:ln>
            <a:noFill/>
          </a:ln>
          <a:effectLst/>
          <a:extLst/>
        </p:spPr>
        <p:txBody>
          <a:bodyPr lIns="90488" tIns="44450" rIns="90488" bIns="44450" anchor="ctr"/>
          <a:lstStyle>
            <a:lvl1pPr algn="ctr" rtl="0" eaLnBrk="0" fontAlgn="base" hangingPunct="0">
              <a:spcBef>
                <a:spcPct val="0"/>
              </a:spcBef>
              <a:spcAft>
                <a:spcPct val="0"/>
              </a:spcAft>
              <a:defRPr sz="4000" b="1">
                <a:solidFill>
                  <a:srgbClr val="008000"/>
                </a:solidFill>
                <a:latin typeface="+mj-lt"/>
                <a:ea typeface="+mj-ea"/>
                <a:cs typeface="+mj-cs"/>
              </a:defRPr>
            </a:lvl1pPr>
            <a:lvl2pPr algn="ctr" rtl="0" eaLnBrk="0" fontAlgn="base" hangingPunct="0">
              <a:spcBef>
                <a:spcPct val="0"/>
              </a:spcBef>
              <a:spcAft>
                <a:spcPct val="0"/>
              </a:spcAft>
              <a:defRPr sz="4000" b="1">
                <a:solidFill>
                  <a:srgbClr val="008000"/>
                </a:solidFill>
                <a:latin typeface="Arial" charset="0"/>
              </a:defRPr>
            </a:lvl2pPr>
            <a:lvl3pPr algn="ctr" rtl="0" eaLnBrk="0" fontAlgn="base" hangingPunct="0">
              <a:spcBef>
                <a:spcPct val="0"/>
              </a:spcBef>
              <a:spcAft>
                <a:spcPct val="0"/>
              </a:spcAft>
              <a:defRPr sz="4000" b="1">
                <a:solidFill>
                  <a:srgbClr val="008000"/>
                </a:solidFill>
                <a:latin typeface="Arial" charset="0"/>
              </a:defRPr>
            </a:lvl3pPr>
            <a:lvl4pPr algn="ctr" rtl="0" eaLnBrk="0" fontAlgn="base" hangingPunct="0">
              <a:spcBef>
                <a:spcPct val="0"/>
              </a:spcBef>
              <a:spcAft>
                <a:spcPct val="0"/>
              </a:spcAft>
              <a:defRPr sz="4000" b="1">
                <a:solidFill>
                  <a:srgbClr val="008000"/>
                </a:solidFill>
                <a:latin typeface="Arial" charset="0"/>
              </a:defRPr>
            </a:lvl4pPr>
            <a:lvl5pPr algn="ctr" rtl="0" eaLnBrk="0" fontAlgn="base" hangingPunct="0">
              <a:spcBef>
                <a:spcPct val="0"/>
              </a:spcBef>
              <a:spcAft>
                <a:spcPct val="0"/>
              </a:spcAft>
              <a:defRPr sz="4000" b="1">
                <a:solidFill>
                  <a:srgbClr val="008000"/>
                </a:solidFill>
                <a:latin typeface="Arial" charset="0"/>
              </a:defRPr>
            </a:lvl5pPr>
            <a:lvl6pPr marL="457200" algn="ctr" rtl="0" eaLnBrk="0" fontAlgn="base" hangingPunct="0">
              <a:spcBef>
                <a:spcPct val="0"/>
              </a:spcBef>
              <a:spcAft>
                <a:spcPct val="0"/>
              </a:spcAft>
              <a:defRPr sz="4000" b="1">
                <a:solidFill>
                  <a:srgbClr val="008000"/>
                </a:solidFill>
                <a:latin typeface="Arial" charset="0"/>
              </a:defRPr>
            </a:lvl6pPr>
            <a:lvl7pPr marL="914400" algn="ctr" rtl="0" eaLnBrk="0" fontAlgn="base" hangingPunct="0">
              <a:spcBef>
                <a:spcPct val="0"/>
              </a:spcBef>
              <a:spcAft>
                <a:spcPct val="0"/>
              </a:spcAft>
              <a:defRPr sz="4000" b="1">
                <a:solidFill>
                  <a:srgbClr val="008000"/>
                </a:solidFill>
                <a:latin typeface="Arial" charset="0"/>
              </a:defRPr>
            </a:lvl7pPr>
            <a:lvl8pPr marL="1371600" algn="ctr" rtl="0" eaLnBrk="0" fontAlgn="base" hangingPunct="0">
              <a:spcBef>
                <a:spcPct val="0"/>
              </a:spcBef>
              <a:spcAft>
                <a:spcPct val="0"/>
              </a:spcAft>
              <a:defRPr sz="4000" b="1">
                <a:solidFill>
                  <a:srgbClr val="008000"/>
                </a:solidFill>
                <a:latin typeface="Arial" charset="0"/>
              </a:defRPr>
            </a:lvl8pPr>
            <a:lvl9pPr marL="1828800" algn="ctr" rtl="0" eaLnBrk="0" fontAlgn="base" hangingPunct="0">
              <a:spcBef>
                <a:spcPct val="0"/>
              </a:spcBef>
              <a:spcAft>
                <a:spcPct val="0"/>
              </a:spcAft>
              <a:defRPr sz="4000" b="1">
                <a:solidFill>
                  <a:srgbClr val="008000"/>
                </a:solidFill>
                <a:latin typeface="Arial" charset="0"/>
              </a:defRPr>
            </a:lvl9pPr>
          </a:lstStyle>
          <a:p>
            <a:pPr>
              <a:defRPr/>
            </a:pPr>
            <a:r>
              <a:rPr lang="en-US" altLang="en-US" kern="0" dirty="0" smtClean="0">
                <a:latin typeface="Arial"/>
              </a:rPr>
              <a:t>Learning Targets</a:t>
            </a:r>
          </a:p>
        </p:txBody>
      </p:sp>
      <p:sp>
        <p:nvSpPr>
          <p:cNvPr id="64514" name="Text Box 5"/>
          <p:cNvSpPr txBox="1">
            <a:spLocks noChangeArrowheads="1"/>
          </p:cNvSpPr>
          <p:nvPr/>
        </p:nvSpPr>
        <p:spPr bwMode="auto">
          <a:xfrm>
            <a:off x="633413" y="1360488"/>
            <a:ext cx="7853362" cy="4149725"/>
          </a:xfrm>
          <a:prstGeom prst="rect">
            <a:avLst/>
          </a:prstGeom>
          <a:noFill/>
          <a:ln w="9525">
            <a:noFill/>
            <a:miter lim="800000"/>
            <a:headEnd/>
            <a:tailEnd/>
          </a:ln>
        </p:spPr>
        <p:txBody>
          <a:bodyPr>
            <a:spAutoFit/>
          </a:bodyPr>
          <a:lstStyle/>
          <a:p>
            <a:pPr eaLnBrk="0" hangingPunct="0">
              <a:spcBef>
                <a:spcPct val="50000"/>
              </a:spcBef>
            </a:pPr>
            <a:r>
              <a:rPr lang="en-US" altLang="en-US" sz="2800" b="1" dirty="0">
                <a:solidFill>
                  <a:srgbClr val="000000"/>
                </a:solidFill>
              </a:rPr>
              <a:t>In this section we develop methods for testing hypotheses and constructing confidence intervals involving the mean of the differences of the values from two dependent populations.  </a:t>
            </a:r>
          </a:p>
          <a:p>
            <a:pPr eaLnBrk="0" hangingPunct="0">
              <a:spcBef>
                <a:spcPct val="50000"/>
              </a:spcBef>
            </a:pPr>
            <a:r>
              <a:rPr lang="en-US" altLang="en-US" sz="2800" b="1" dirty="0">
                <a:solidFill>
                  <a:srgbClr val="000000"/>
                </a:solidFill>
              </a:rPr>
              <a:t>With dependent samples, there is some relationship whereby each value in one sample is paired with a corresponding value in the other sample.</a:t>
            </a:r>
            <a:endParaRPr lang="en-US" altLang="en-US" sz="2400" dirty="0">
              <a:solidFill>
                <a:srgbClr val="000000"/>
              </a:solidFill>
              <a:latin typeface="Helvetica"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3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pPr eaLnBrk="1" hangingPunct="1"/>
            <a:r>
              <a:rPr lang="en-US" b="1" smtClean="0">
                <a:solidFill>
                  <a:srgbClr val="00B050"/>
                </a:solidFill>
              </a:rPr>
              <a:t>Example 2</a:t>
            </a:r>
          </a:p>
        </p:txBody>
      </p:sp>
      <p:sp>
        <p:nvSpPr>
          <p:cNvPr id="3" name="Content Placeholder 2"/>
          <p:cNvSpPr>
            <a:spLocks noGrp="1"/>
          </p:cNvSpPr>
          <p:nvPr>
            <p:ph idx="1"/>
          </p:nvPr>
        </p:nvSpPr>
        <p:spPr>
          <a:xfrm>
            <a:off x="33338" y="1219200"/>
            <a:ext cx="9110662" cy="4525963"/>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A sample of Freshman at Rutgers University were weighed in both August and May to determine if the “freshmen 15” is true. </a:t>
            </a:r>
            <a:br>
              <a:rPr lang="en-US" dirty="0" smtClean="0"/>
            </a:br>
            <a:r>
              <a:rPr lang="en-US" dirty="0" smtClean="0"/>
              <a:t>The data values are paired </a:t>
            </a:r>
            <a:br>
              <a:rPr lang="en-US" dirty="0" smtClean="0"/>
            </a:br>
            <a:r>
              <a:rPr lang="en-US" dirty="0" smtClean="0"/>
              <a:t>with August weight and</a:t>
            </a:r>
            <a:br>
              <a:rPr lang="en-US" dirty="0" smtClean="0"/>
            </a:br>
            <a:r>
              <a:rPr lang="en-US" dirty="0" smtClean="0"/>
              <a:t>May weight.  Test the claim</a:t>
            </a:r>
            <a:br>
              <a:rPr lang="en-US" dirty="0" smtClean="0"/>
            </a:br>
            <a:r>
              <a:rPr lang="en-US" dirty="0" smtClean="0"/>
              <a:t>(at 0.05 significance) that </a:t>
            </a:r>
            <a:br>
              <a:rPr lang="en-US" dirty="0" smtClean="0"/>
            </a:br>
            <a:r>
              <a:rPr lang="en-US" dirty="0" smtClean="0"/>
              <a:t>the amount of weight </a:t>
            </a:r>
            <a:br>
              <a:rPr lang="en-US" dirty="0" smtClean="0"/>
            </a:br>
            <a:r>
              <a:rPr lang="en-US" dirty="0" smtClean="0"/>
              <a:t>gained is equal to </a:t>
            </a:r>
            <a:br>
              <a:rPr lang="en-US" dirty="0" smtClean="0"/>
            </a:br>
            <a:r>
              <a:rPr lang="en-US" dirty="0" smtClean="0"/>
              <a:t>15 pounds (6.8 kg).  Assume </a:t>
            </a:r>
          </a:p>
          <a:p>
            <a:pPr marL="0" indent="0" eaLnBrk="1" fontAlgn="auto" hangingPunct="1">
              <a:spcAft>
                <a:spcPts val="0"/>
              </a:spcAft>
              <a:buNone/>
              <a:defRPr/>
            </a:pPr>
            <a:r>
              <a:rPr lang="en-US" dirty="0" smtClean="0"/>
              <a:t>    the difference of weight of </a:t>
            </a:r>
          </a:p>
          <a:p>
            <a:pPr marL="0" indent="0" eaLnBrk="1" fontAlgn="auto" hangingPunct="1">
              <a:spcAft>
                <a:spcPts val="0"/>
              </a:spcAft>
              <a:buNone/>
              <a:defRPr/>
            </a:pPr>
            <a:r>
              <a:rPr lang="en-US" dirty="0"/>
              <a:t> </a:t>
            </a:r>
            <a:r>
              <a:rPr lang="en-US" dirty="0" smtClean="0"/>
              <a:t>   students is normally distributed.</a:t>
            </a:r>
          </a:p>
        </p:txBody>
      </p:sp>
      <p:pic>
        <p:nvPicPr>
          <p:cNvPr id="105475" name="Picture 2" descr="Fat loss 101: Scale weight is the least important measurement for evaluating your progress!"/>
          <p:cNvPicPr>
            <a:picLocks noChangeAspect="1" noChangeArrowheads="1"/>
          </p:cNvPicPr>
          <p:nvPr/>
        </p:nvPicPr>
        <p:blipFill>
          <a:blip r:embed="rId4"/>
          <a:srcRect/>
          <a:stretch>
            <a:fillRect/>
          </a:stretch>
        </p:blipFill>
        <p:spPr bwMode="auto">
          <a:xfrm>
            <a:off x="5257800" y="2286000"/>
            <a:ext cx="3922713" cy="426720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954"/>
    </mc:Choice>
    <mc:Fallback xmlns="">
      <p:transition spd="slow" advTm="5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pPr eaLnBrk="1" hangingPunct="1"/>
            <a:r>
              <a:rPr lang="en-US" dirty="0" smtClean="0"/>
              <a:t>Data for Example 2 (kg’s)</a:t>
            </a:r>
          </a:p>
        </p:txBody>
      </p:sp>
      <p:graphicFrame>
        <p:nvGraphicFramePr>
          <p:cNvPr id="4" name="Table 3"/>
          <p:cNvGraphicFramePr>
            <a:graphicFrameLocks noGrp="1"/>
          </p:cNvGraphicFramePr>
          <p:nvPr/>
        </p:nvGraphicFramePr>
        <p:xfrm>
          <a:off x="685800" y="1371600"/>
          <a:ext cx="3124200" cy="4820920"/>
        </p:xfrm>
        <a:graphic>
          <a:graphicData uri="http://schemas.openxmlformats.org/drawingml/2006/table">
            <a:tbl>
              <a:tblPr firstRow="1" bandRow="1">
                <a:tableStyleId>{5C22544A-7EE6-4342-B048-85BDC9FD1C3A}</a:tableStyleId>
              </a:tblPr>
              <a:tblGrid>
                <a:gridCol w="1562100"/>
                <a:gridCol w="1562100"/>
              </a:tblGrid>
              <a:tr h="370840">
                <a:tc>
                  <a:txBody>
                    <a:bodyPr/>
                    <a:lstStyle/>
                    <a:p>
                      <a:pPr algn="ctr"/>
                      <a:r>
                        <a:rPr lang="en-US" dirty="0" smtClean="0"/>
                        <a:t>August</a:t>
                      </a:r>
                      <a:endParaRPr lang="en-US" dirty="0"/>
                    </a:p>
                  </a:txBody>
                  <a:tcPr/>
                </a:tc>
                <a:tc>
                  <a:txBody>
                    <a:bodyPr/>
                    <a:lstStyle/>
                    <a:p>
                      <a:pPr algn="ctr"/>
                      <a:r>
                        <a:rPr lang="en-US" dirty="0" smtClean="0"/>
                        <a:t>May</a:t>
                      </a:r>
                      <a:endParaRPr lang="en-US" dirty="0"/>
                    </a:p>
                  </a:txBody>
                  <a:tcPr/>
                </a:tc>
              </a:tr>
              <a:tr h="370840">
                <a:tc>
                  <a:txBody>
                    <a:bodyPr/>
                    <a:lstStyle/>
                    <a:p>
                      <a:pPr algn="ctr"/>
                      <a:r>
                        <a:rPr lang="en-US" dirty="0" smtClean="0"/>
                        <a:t>72</a:t>
                      </a:r>
                      <a:endParaRPr lang="en-US" dirty="0"/>
                    </a:p>
                  </a:txBody>
                  <a:tcPr/>
                </a:tc>
                <a:tc>
                  <a:txBody>
                    <a:bodyPr/>
                    <a:lstStyle/>
                    <a:p>
                      <a:pPr algn="ctr"/>
                      <a:r>
                        <a:rPr lang="en-US" dirty="0" smtClean="0"/>
                        <a:t>59</a:t>
                      </a:r>
                      <a:endParaRPr lang="en-US" dirty="0"/>
                    </a:p>
                  </a:txBody>
                  <a:tcPr/>
                </a:tc>
              </a:tr>
              <a:tr h="370840">
                <a:tc>
                  <a:txBody>
                    <a:bodyPr/>
                    <a:lstStyle/>
                    <a:p>
                      <a:pPr algn="ctr"/>
                      <a:r>
                        <a:rPr lang="en-US" dirty="0" smtClean="0"/>
                        <a:t>97</a:t>
                      </a:r>
                      <a:endParaRPr lang="en-US" dirty="0"/>
                    </a:p>
                  </a:txBody>
                  <a:tcPr/>
                </a:tc>
                <a:tc>
                  <a:txBody>
                    <a:bodyPr/>
                    <a:lstStyle/>
                    <a:p>
                      <a:pPr algn="ctr"/>
                      <a:r>
                        <a:rPr lang="en-US" dirty="0" smtClean="0"/>
                        <a:t>86</a:t>
                      </a:r>
                      <a:endParaRPr lang="en-US" dirty="0"/>
                    </a:p>
                  </a:txBody>
                  <a:tcPr/>
                </a:tc>
              </a:tr>
              <a:tr h="370840">
                <a:tc>
                  <a:txBody>
                    <a:bodyPr/>
                    <a:lstStyle/>
                    <a:p>
                      <a:pPr algn="ctr"/>
                      <a:r>
                        <a:rPr lang="en-US" dirty="0" smtClean="0"/>
                        <a:t>74</a:t>
                      </a:r>
                      <a:endParaRPr lang="en-US" dirty="0"/>
                    </a:p>
                  </a:txBody>
                  <a:tcPr/>
                </a:tc>
                <a:tc>
                  <a:txBody>
                    <a:bodyPr/>
                    <a:lstStyle/>
                    <a:p>
                      <a:pPr algn="ctr"/>
                      <a:r>
                        <a:rPr lang="en-US" dirty="0" smtClean="0"/>
                        <a:t>69</a:t>
                      </a:r>
                      <a:endParaRPr lang="en-US" dirty="0"/>
                    </a:p>
                  </a:txBody>
                  <a:tcPr/>
                </a:tc>
              </a:tr>
              <a:tr h="370840">
                <a:tc>
                  <a:txBody>
                    <a:bodyPr/>
                    <a:lstStyle/>
                    <a:p>
                      <a:pPr algn="ctr"/>
                      <a:r>
                        <a:rPr lang="en-US" dirty="0" smtClean="0"/>
                        <a:t>93</a:t>
                      </a:r>
                      <a:endParaRPr lang="en-US" dirty="0"/>
                    </a:p>
                  </a:txBody>
                  <a:tcPr/>
                </a:tc>
                <a:tc>
                  <a:txBody>
                    <a:bodyPr/>
                    <a:lstStyle/>
                    <a:p>
                      <a:pPr algn="ctr"/>
                      <a:r>
                        <a:rPr lang="en-US" dirty="0" smtClean="0"/>
                        <a:t>88</a:t>
                      </a:r>
                      <a:endParaRPr lang="en-US" dirty="0"/>
                    </a:p>
                  </a:txBody>
                  <a:tcPr/>
                </a:tc>
              </a:tr>
              <a:tr h="370840">
                <a:tc>
                  <a:txBody>
                    <a:bodyPr/>
                    <a:lstStyle/>
                    <a:p>
                      <a:pPr algn="ctr"/>
                      <a:r>
                        <a:rPr lang="en-US" dirty="0" smtClean="0"/>
                        <a:t>68</a:t>
                      </a:r>
                      <a:endParaRPr lang="en-US" dirty="0"/>
                    </a:p>
                  </a:txBody>
                  <a:tcPr/>
                </a:tc>
                <a:tc>
                  <a:txBody>
                    <a:bodyPr/>
                    <a:lstStyle/>
                    <a:p>
                      <a:pPr algn="ctr"/>
                      <a:r>
                        <a:rPr lang="en-US" dirty="0" smtClean="0"/>
                        <a:t>64</a:t>
                      </a:r>
                      <a:endParaRPr lang="en-US" dirty="0"/>
                    </a:p>
                  </a:txBody>
                  <a:tcPr/>
                </a:tc>
              </a:tr>
              <a:tr h="370840">
                <a:tc>
                  <a:txBody>
                    <a:bodyPr/>
                    <a:lstStyle/>
                    <a:p>
                      <a:pPr algn="ctr"/>
                      <a:r>
                        <a:rPr lang="en-US" dirty="0" smtClean="0"/>
                        <a:t>59</a:t>
                      </a:r>
                      <a:endParaRPr lang="en-US" dirty="0"/>
                    </a:p>
                  </a:txBody>
                  <a:tcPr/>
                </a:tc>
                <a:tc>
                  <a:txBody>
                    <a:bodyPr/>
                    <a:lstStyle/>
                    <a:p>
                      <a:pPr algn="ctr"/>
                      <a:r>
                        <a:rPr lang="en-US" dirty="0" smtClean="0"/>
                        <a:t>55</a:t>
                      </a:r>
                      <a:endParaRPr lang="en-US" dirty="0"/>
                    </a:p>
                  </a:txBody>
                  <a:tcPr/>
                </a:tc>
              </a:tr>
              <a:tr h="370840">
                <a:tc>
                  <a:txBody>
                    <a:bodyPr/>
                    <a:lstStyle/>
                    <a:p>
                      <a:pPr algn="ctr"/>
                      <a:r>
                        <a:rPr lang="en-US" dirty="0" smtClean="0"/>
                        <a:t>64</a:t>
                      </a:r>
                      <a:endParaRPr lang="en-US" dirty="0"/>
                    </a:p>
                  </a:txBody>
                  <a:tcPr/>
                </a:tc>
                <a:tc>
                  <a:txBody>
                    <a:bodyPr/>
                    <a:lstStyle/>
                    <a:p>
                      <a:pPr algn="ctr"/>
                      <a:r>
                        <a:rPr lang="en-US" dirty="0" smtClean="0"/>
                        <a:t>60</a:t>
                      </a:r>
                      <a:endParaRPr lang="en-US" dirty="0"/>
                    </a:p>
                  </a:txBody>
                  <a:tcPr/>
                </a:tc>
              </a:tr>
              <a:tr h="370840">
                <a:tc>
                  <a:txBody>
                    <a:bodyPr/>
                    <a:lstStyle/>
                    <a:p>
                      <a:pPr algn="ctr"/>
                      <a:r>
                        <a:rPr lang="en-US" dirty="0" smtClean="0"/>
                        <a:t>56</a:t>
                      </a:r>
                      <a:endParaRPr lang="en-US" dirty="0"/>
                    </a:p>
                  </a:txBody>
                  <a:tcPr/>
                </a:tc>
                <a:tc>
                  <a:txBody>
                    <a:bodyPr/>
                    <a:lstStyle/>
                    <a:p>
                      <a:pPr algn="ctr"/>
                      <a:r>
                        <a:rPr lang="en-US" dirty="0" smtClean="0"/>
                        <a:t>53</a:t>
                      </a:r>
                      <a:endParaRPr lang="en-US" dirty="0"/>
                    </a:p>
                  </a:txBody>
                  <a:tcPr/>
                </a:tc>
              </a:tr>
              <a:tr h="370840">
                <a:tc>
                  <a:txBody>
                    <a:bodyPr/>
                    <a:lstStyle/>
                    <a:p>
                      <a:pPr algn="ctr"/>
                      <a:r>
                        <a:rPr lang="en-US" dirty="0" smtClean="0"/>
                        <a:t>70</a:t>
                      </a:r>
                      <a:endParaRPr lang="en-US" dirty="0"/>
                    </a:p>
                  </a:txBody>
                  <a:tcPr/>
                </a:tc>
                <a:tc>
                  <a:txBody>
                    <a:bodyPr/>
                    <a:lstStyle/>
                    <a:p>
                      <a:pPr algn="ctr"/>
                      <a:r>
                        <a:rPr lang="en-US" dirty="0" smtClean="0"/>
                        <a:t>68</a:t>
                      </a:r>
                      <a:endParaRPr lang="en-US" dirty="0"/>
                    </a:p>
                  </a:txBody>
                  <a:tcPr/>
                </a:tc>
              </a:tr>
              <a:tr h="370840">
                <a:tc>
                  <a:txBody>
                    <a:bodyPr/>
                    <a:lstStyle/>
                    <a:p>
                      <a:pPr algn="ctr"/>
                      <a:r>
                        <a:rPr lang="en-US" dirty="0" smtClean="0"/>
                        <a:t>58</a:t>
                      </a:r>
                      <a:endParaRPr lang="en-US" dirty="0"/>
                    </a:p>
                  </a:txBody>
                  <a:tcPr/>
                </a:tc>
                <a:tc>
                  <a:txBody>
                    <a:bodyPr/>
                    <a:lstStyle/>
                    <a:p>
                      <a:pPr algn="ctr"/>
                      <a:r>
                        <a:rPr lang="en-US" dirty="0" smtClean="0"/>
                        <a:t>56</a:t>
                      </a:r>
                      <a:endParaRPr lang="en-US" dirty="0"/>
                    </a:p>
                  </a:txBody>
                  <a:tcPr/>
                </a:tc>
              </a:tr>
              <a:tr h="370840">
                <a:tc>
                  <a:txBody>
                    <a:bodyPr/>
                    <a:lstStyle/>
                    <a:p>
                      <a:pPr algn="ctr"/>
                      <a:r>
                        <a:rPr lang="en-US" dirty="0" smtClean="0"/>
                        <a:t>50</a:t>
                      </a:r>
                      <a:endParaRPr lang="en-US" dirty="0"/>
                    </a:p>
                  </a:txBody>
                  <a:tcPr/>
                </a:tc>
                <a:tc>
                  <a:txBody>
                    <a:bodyPr/>
                    <a:lstStyle/>
                    <a:p>
                      <a:pPr algn="ctr"/>
                      <a:r>
                        <a:rPr lang="en-US" dirty="0" smtClean="0"/>
                        <a:t>47</a:t>
                      </a:r>
                      <a:endParaRPr lang="en-US" dirty="0"/>
                    </a:p>
                  </a:txBody>
                  <a:tcPr/>
                </a:tc>
              </a:tr>
              <a:tr h="370840">
                <a:tc>
                  <a:txBody>
                    <a:bodyPr/>
                    <a:lstStyle/>
                    <a:p>
                      <a:pPr algn="ctr"/>
                      <a:r>
                        <a:rPr lang="en-US" dirty="0" smtClean="0"/>
                        <a:t>71</a:t>
                      </a:r>
                      <a:endParaRPr lang="en-US" dirty="0"/>
                    </a:p>
                  </a:txBody>
                  <a:tcPr/>
                </a:tc>
                <a:tc>
                  <a:txBody>
                    <a:bodyPr/>
                    <a:lstStyle/>
                    <a:p>
                      <a:pPr algn="ctr"/>
                      <a:r>
                        <a:rPr lang="en-US" dirty="0" smtClean="0"/>
                        <a:t>69</a:t>
                      </a:r>
                      <a:endParaRPr lang="en-US" dirty="0"/>
                    </a:p>
                  </a:txBody>
                  <a:tcPr/>
                </a:tc>
              </a:tr>
            </a:tbl>
          </a:graphicData>
        </a:graphic>
      </p:graphicFrame>
      <p:graphicFrame>
        <p:nvGraphicFramePr>
          <p:cNvPr id="5" name="Table 4"/>
          <p:cNvGraphicFramePr>
            <a:graphicFrameLocks noGrp="1"/>
          </p:cNvGraphicFramePr>
          <p:nvPr/>
        </p:nvGraphicFramePr>
        <p:xfrm>
          <a:off x="5181600" y="1371600"/>
          <a:ext cx="3124200" cy="4820920"/>
        </p:xfrm>
        <a:graphic>
          <a:graphicData uri="http://schemas.openxmlformats.org/drawingml/2006/table">
            <a:tbl>
              <a:tblPr firstRow="1" bandRow="1">
                <a:tableStyleId>{5C22544A-7EE6-4342-B048-85BDC9FD1C3A}</a:tableStyleId>
              </a:tblPr>
              <a:tblGrid>
                <a:gridCol w="1562100"/>
                <a:gridCol w="1562100"/>
              </a:tblGrid>
              <a:tr h="370840">
                <a:tc>
                  <a:txBody>
                    <a:bodyPr/>
                    <a:lstStyle/>
                    <a:p>
                      <a:pPr algn="ctr"/>
                      <a:r>
                        <a:rPr lang="en-US" dirty="0" smtClean="0"/>
                        <a:t>August</a:t>
                      </a:r>
                      <a:endParaRPr lang="en-US" dirty="0"/>
                    </a:p>
                  </a:txBody>
                  <a:tcPr/>
                </a:tc>
                <a:tc>
                  <a:txBody>
                    <a:bodyPr/>
                    <a:lstStyle/>
                    <a:p>
                      <a:pPr algn="ctr"/>
                      <a:r>
                        <a:rPr lang="en-US" dirty="0" smtClean="0"/>
                        <a:t>May</a:t>
                      </a:r>
                      <a:endParaRPr lang="en-US" dirty="0"/>
                    </a:p>
                  </a:txBody>
                  <a:tcPr/>
                </a:tc>
              </a:tr>
              <a:tr h="370840">
                <a:tc>
                  <a:txBody>
                    <a:bodyPr/>
                    <a:lstStyle/>
                    <a:p>
                      <a:pPr algn="ctr"/>
                      <a:r>
                        <a:rPr lang="en-US" dirty="0" smtClean="0"/>
                        <a:t>67</a:t>
                      </a:r>
                      <a:endParaRPr lang="en-US" dirty="0"/>
                    </a:p>
                  </a:txBody>
                  <a:tcPr/>
                </a:tc>
                <a:tc>
                  <a:txBody>
                    <a:bodyPr/>
                    <a:lstStyle/>
                    <a:p>
                      <a:pPr algn="ctr"/>
                      <a:r>
                        <a:rPr lang="en-US" dirty="0" smtClean="0"/>
                        <a:t>66</a:t>
                      </a:r>
                      <a:endParaRPr lang="en-US" dirty="0"/>
                    </a:p>
                  </a:txBody>
                  <a:tcPr/>
                </a:tc>
              </a:tr>
              <a:tr h="370840">
                <a:tc>
                  <a:txBody>
                    <a:bodyPr/>
                    <a:lstStyle/>
                    <a:p>
                      <a:pPr algn="ctr"/>
                      <a:r>
                        <a:rPr lang="en-US" dirty="0" smtClean="0"/>
                        <a:t>56</a:t>
                      </a:r>
                      <a:endParaRPr lang="en-US" dirty="0"/>
                    </a:p>
                  </a:txBody>
                  <a:tcPr/>
                </a:tc>
                <a:tc>
                  <a:txBody>
                    <a:bodyPr/>
                    <a:lstStyle/>
                    <a:p>
                      <a:pPr algn="ctr"/>
                      <a:r>
                        <a:rPr lang="en-US" dirty="0" smtClean="0"/>
                        <a:t>55</a:t>
                      </a:r>
                      <a:endParaRPr lang="en-US" dirty="0"/>
                    </a:p>
                  </a:txBody>
                  <a:tcPr/>
                </a:tc>
              </a:tr>
              <a:tr h="370840">
                <a:tc>
                  <a:txBody>
                    <a:bodyPr/>
                    <a:lstStyle/>
                    <a:p>
                      <a:pPr algn="ctr"/>
                      <a:r>
                        <a:rPr lang="en-US" dirty="0" smtClean="0"/>
                        <a:t>70</a:t>
                      </a:r>
                      <a:endParaRPr lang="en-US" dirty="0"/>
                    </a:p>
                  </a:txBody>
                  <a:tcPr/>
                </a:tc>
                <a:tc>
                  <a:txBody>
                    <a:bodyPr/>
                    <a:lstStyle/>
                    <a:p>
                      <a:pPr algn="ctr"/>
                      <a:r>
                        <a:rPr lang="en-US" dirty="0" smtClean="0"/>
                        <a:t>68</a:t>
                      </a:r>
                      <a:endParaRPr lang="en-US" dirty="0"/>
                    </a:p>
                  </a:txBody>
                  <a:tcPr/>
                </a:tc>
              </a:tr>
              <a:tr h="370840">
                <a:tc>
                  <a:txBody>
                    <a:bodyPr/>
                    <a:lstStyle/>
                    <a:p>
                      <a:pPr algn="ctr"/>
                      <a:r>
                        <a:rPr lang="en-US" dirty="0" smtClean="0"/>
                        <a:t>61</a:t>
                      </a:r>
                      <a:endParaRPr lang="en-US" dirty="0"/>
                    </a:p>
                  </a:txBody>
                  <a:tcPr/>
                </a:tc>
                <a:tc>
                  <a:txBody>
                    <a:bodyPr/>
                    <a:lstStyle/>
                    <a:p>
                      <a:pPr algn="ctr"/>
                      <a:r>
                        <a:rPr lang="en-US" dirty="0" smtClean="0"/>
                        <a:t>60</a:t>
                      </a:r>
                      <a:endParaRPr lang="en-US" dirty="0"/>
                    </a:p>
                  </a:txBody>
                  <a:tcPr/>
                </a:tc>
              </a:tr>
              <a:tr h="370840">
                <a:tc>
                  <a:txBody>
                    <a:bodyPr/>
                    <a:lstStyle/>
                    <a:p>
                      <a:pPr algn="ctr"/>
                      <a:r>
                        <a:rPr lang="en-US" dirty="0" smtClean="0"/>
                        <a:t>53</a:t>
                      </a:r>
                      <a:endParaRPr lang="en-US" dirty="0"/>
                    </a:p>
                  </a:txBody>
                  <a:tcPr/>
                </a:tc>
                <a:tc>
                  <a:txBody>
                    <a:bodyPr/>
                    <a:lstStyle/>
                    <a:p>
                      <a:pPr algn="ctr"/>
                      <a:r>
                        <a:rPr lang="en-US" dirty="0" smtClean="0"/>
                        <a:t>52</a:t>
                      </a:r>
                      <a:endParaRPr lang="en-US" dirty="0"/>
                    </a:p>
                  </a:txBody>
                  <a:tcPr/>
                </a:tc>
              </a:tr>
              <a:tr h="370840">
                <a:tc>
                  <a:txBody>
                    <a:bodyPr/>
                    <a:lstStyle/>
                    <a:p>
                      <a:pPr algn="ctr"/>
                      <a:r>
                        <a:rPr lang="en-US" dirty="0" smtClean="0"/>
                        <a:t>92</a:t>
                      </a:r>
                      <a:endParaRPr lang="en-US" dirty="0"/>
                    </a:p>
                  </a:txBody>
                  <a:tcPr/>
                </a:tc>
                <a:tc>
                  <a:txBody>
                    <a:bodyPr/>
                    <a:lstStyle/>
                    <a:p>
                      <a:pPr algn="ctr"/>
                      <a:r>
                        <a:rPr lang="en-US" dirty="0" smtClean="0"/>
                        <a:t>92</a:t>
                      </a:r>
                      <a:endParaRPr lang="en-US" dirty="0"/>
                    </a:p>
                  </a:txBody>
                  <a:tcPr/>
                </a:tc>
              </a:tr>
              <a:tr h="370840">
                <a:tc>
                  <a:txBody>
                    <a:bodyPr/>
                    <a:lstStyle/>
                    <a:p>
                      <a:pPr algn="ctr"/>
                      <a:r>
                        <a:rPr lang="en-US" dirty="0" smtClean="0"/>
                        <a:t>57</a:t>
                      </a:r>
                      <a:endParaRPr lang="en-US" dirty="0"/>
                    </a:p>
                  </a:txBody>
                  <a:tcPr/>
                </a:tc>
                <a:tc>
                  <a:txBody>
                    <a:bodyPr/>
                    <a:lstStyle/>
                    <a:p>
                      <a:pPr algn="ctr"/>
                      <a:r>
                        <a:rPr lang="en-US" dirty="0" smtClean="0"/>
                        <a:t>58</a:t>
                      </a:r>
                      <a:endParaRPr lang="en-US" dirty="0"/>
                    </a:p>
                  </a:txBody>
                  <a:tcPr/>
                </a:tc>
              </a:tr>
              <a:tr h="370840">
                <a:tc>
                  <a:txBody>
                    <a:bodyPr/>
                    <a:lstStyle/>
                    <a:p>
                      <a:pPr algn="ctr"/>
                      <a:r>
                        <a:rPr lang="en-US" dirty="0" smtClean="0"/>
                        <a:t>67</a:t>
                      </a:r>
                      <a:endParaRPr lang="en-US" dirty="0"/>
                    </a:p>
                  </a:txBody>
                  <a:tcPr/>
                </a:tc>
                <a:tc>
                  <a:txBody>
                    <a:bodyPr/>
                    <a:lstStyle/>
                    <a:p>
                      <a:pPr algn="ctr"/>
                      <a:r>
                        <a:rPr lang="en-US" dirty="0" smtClean="0"/>
                        <a:t>67</a:t>
                      </a:r>
                      <a:endParaRPr lang="en-US" dirty="0"/>
                    </a:p>
                  </a:txBody>
                  <a:tcPr/>
                </a:tc>
              </a:tr>
              <a:tr h="370840">
                <a:tc>
                  <a:txBody>
                    <a:bodyPr/>
                    <a:lstStyle/>
                    <a:p>
                      <a:pPr algn="ctr"/>
                      <a:r>
                        <a:rPr lang="en-US" dirty="0" smtClean="0"/>
                        <a:t>58</a:t>
                      </a:r>
                      <a:endParaRPr lang="en-US" dirty="0"/>
                    </a:p>
                  </a:txBody>
                  <a:tcPr/>
                </a:tc>
                <a:tc>
                  <a:txBody>
                    <a:bodyPr/>
                    <a:lstStyle/>
                    <a:p>
                      <a:pPr algn="ctr"/>
                      <a:r>
                        <a:rPr lang="en-US" dirty="0" smtClean="0"/>
                        <a:t>58</a:t>
                      </a:r>
                      <a:endParaRPr lang="en-US" dirty="0"/>
                    </a:p>
                  </a:txBody>
                  <a:tcPr/>
                </a:tc>
              </a:tr>
              <a:tr h="370840">
                <a:tc>
                  <a:txBody>
                    <a:bodyPr/>
                    <a:lstStyle/>
                    <a:p>
                      <a:pPr algn="ctr"/>
                      <a:r>
                        <a:rPr lang="en-US" dirty="0" smtClean="0"/>
                        <a:t>49</a:t>
                      </a:r>
                      <a:endParaRPr lang="en-US" dirty="0"/>
                    </a:p>
                  </a:txBody>
                  <a:tcPr/>
                </a:tc>
                <a:tc>
                  <a:txBody>
                    <a:bodyPr/>
                    <a:lstStyle/>
                    <a:p>
                      <a:pPr algn="ctr"/>
                      <a:r>
                        <a:rPr lang="en-US" dirty="0" smtClean="0"/>
                        <a:t>50</a:t>
                      </a:r>
                      <a:endParaRPr lang="en-US" dirty="0"/>
                    </a:p>
                  </a:txBody>
                  <a:tcPr/>
                </a:tc>
              </a:tr>
              <a:tr h="370840">
                <a:tc>
                  <a:txBody>
                    <a:bodyPr/>
                    <a:lstStyle/>
                    <a:p>
                      <a:pPr algn="ctr"/>
                      <a:r>
                        <a:rPr lang="en-US" dirty="0" smtClean="0"/>
                        <a:t>68</a:t>
                      </a:r>
                      <a:endParaRPr lang="en-US" dirty="0"/>
                    </a:p>
                  </a:txBody>
                  <a:tcPr/>
                </a:tc>
                <a:tc>
                  <a:txBody>
                    <a:bodyPr/>
                    <a:lstStyle/>
                    <a:p>
                      <a:pPr algn="ctr"/>
                      <a:r>
                        <a:rPr lang="en-US" dirty="0" smtClean="0"/>
                        <a:t>68</a:t>
                      </a:r>
                      <a:endParaRPr lang="en-US" dirty="0"/>
                    </a:p>
                  </a:txBody>
                  <a:tcPr/>
                </a:tc>
              </a:tr>
              <a:tr h="370840">
                <a:tc>
                  <a:txBody>
                    <a:bodyPr/>
                    <a:lstStyle/>
                    <a:p>
                      <a:pPr algn="ctr"/>
                      <a:r>
                        <a:rPr lang="en-US" dirty="0" smtClean="0"/>
                        <a:t>69</a:t>
                      </a:r>
                      <a:endParaRPr lang="en-US" dirty="0"/>
                    </a:p>
                  </a:txBody>
                  <a:tcPr/>
                </a:tc>
                <a:tc>
                  <a:txBody>
                    <a:bodyPr/>
                    <a:lstStyle/>
                    <a:p>
                      <a:pPr algn="ctr"/>
                      <a:r>
                        <a:rPr lang="en-US" dirty="0" smtClean="0"/>
                        <a:t>69</a:t>
                      </a:r>
                      <a:endParaRPr lang="en-US" dirty="0"/>
                    </a:p>
                  </a:txBody>
                  <a:tcPr/>
                </a:tc>
              </a:tr>
            </a:tbl>
          </a:graphicData>
        </a:graphic>
      </p:graphicFrame>
      <p:sp>
        <p:nvSpPr>
          <p:cNvPr id="6" name="Title 1"/>
          <p:cNvSpPr txBox="1">
            <a:spLocks/>
          </p:cNvSpPr>
          <p:nvPr/>
        </p:nvSpPr>
        <p:spPr bwMode="auto">
          <a:xfrm>
            <a:off x="533400" y="6182264"/>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sz="3400" dirty="0" smtClean="0"/>
              <a:t>1 kg = 1000 g,   1 </a:t>
            </a:r>
            <a:r>
              <a:rPr lang="en-US" sz="3400" dirty="0" err="1" smtClean="0"/>
              <a:t>Lb</a:t>
            </a:r>
            <a:r>
              <a:rPr lang="en-US" sz="3400" dirty="0" smtClean="0"/>
              <a:t> = 454 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297"/>
    </mc:Choice>
    <mc:Fallback xmlns="">
      <p:transition spd="slow" advTm="6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675" y="228600"/>
            <a:ext cx="2219325" cy="2488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Rectangle 3"/>
              <p:cNvSpPr txBox="1">
                <a:spLocks noChangeArrowheads="1"/>
              </p:cNvSpPr>
              <p:nvPr/>
            </p:nvSpPr>
            <p:spPr bwMode="auto">
              <a:xfrm>
                <a:off x="457200" y="701675"/>
                <a:ext cx="8139112" cy="2590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Tx/>
                  <a:buNone/>
                </a:pPr>
                <a:r>
                  <a:rPr lang="en-US" altLang="en-US" sz="2600" b="1" dirty="0" smtClean="0">
                    <a:solidFill>
                      <a:srgbClr val="0070C0"/>
                    </a:solidFill>
                    <a:latin typeface="Arial" charset="0"/>
                  </a:rPr>
                  <a:t>Step 1:  Requirement check passed.</a:t>
                </a:r>
              </a:p>
              <a:p>
                <a:pPr marL="0" indent="0" eaLnBrk="1" hangingPunct="1">
                  <a:buFontTx/>
                  <a:buNone/>
                </a:pPr>
                <a:r>
                  <a:rPr lang="en-US" altLang="en-US" sz="2600" b="1" dirty="0" smtClean="0">
                    <a:solidFill>
                      <a:srgbClr val="0070C0"/>
                    </a:solidFill>
                    <a:latin typeface="Arial" charset="0"/>
                  </a:rPr>
                  <a:t>Weight gained = May – August weight</a:t>
                </a:r>
              </a:p>
              <a:p>
                <a:pPr marL="0" indent="0" eaLnBrk="1" hangingPunct="1">
                  <a:buFontTx/>
                  <a:buNone/>
                </a:pPr>
                <a:r>
                  <a:rPr lang="en-US" altLang="en-US" sz="2600" b="1" i="1" dirty="0" smtClean="0">
                    <a:solidFill>
                      <a:srgbClr val="0070C0"/>
                    </a:solidFill>
                    <a:latin typeface="Symbol" pitchFamily="18" charset="2"/>
                    <a:sym typeface="Symbol" pitchFamily="18" charset="2"/>
                  </a:rPr>
                  <a:t></a:t>
                </a:r>
                <a:r>
                  <a:rPr lang="en-US" altLang="en-US" sz="2600" b="1" i="1" baseline="-25000" dirty="0" smtClean="0">
                    <a:solidFill>
                      <a:srgbClr val="0070C0"/>
                    </a:solidFill>
                    <a:latin typeface="Arial" charset="0"/>
                  </a:rPr>
                  <a:t>d</a:t>
                </a:r>
                <a:r>
                  <a:rPr lang="en-US" altLang="en-US" sz="2600" b="1" dirty="0" smtClean="0">
                    <a:solidFill>
                      <a:srgbClr val="0070C0"/>
                    </a:solidFill>
                    <a:latin typeface="Arial" charset="0"/>
                  </a:rPr>
                  <a:t> denotes the mean of the “May – Aug.” differences in weight; the claim is </a:t>
                </a:r>
              </a:p>
              <a:p>
                <a:pPr marL="0" indent="0" eaLnBrk="1" hangingPunct="1">
                  <a:buFontTx/>
                  <a:buNone/>
                </a:pPr>
                <a:r>
                  <a:rPr lang="en-US" altLang="en-US" sz="2600" b="1" i="1" dirty="0" smtClean="0">
                    <a:solidFill>
                      <a:srgbClr val="0070C0"/>
                    </a:solidFill>
                    <a:latin typeface="Symbol" pitchFamily="18" charset="2"/>
                    <a:sym typeface="Symbol" pitchFamily="18" charset="2"/>
                  </a:rPr>
                  <a:t></a:t>
                </a:r>
                <a:r>
                  <a:rPr lang="en-US" altLang="en-US" sz="2600" b="1" i="1" baseline="-25000" dirty="0" smtClean="0">
                    <a:solidFill>
                      <a:srgbClr val="0070C0"/>
                    </a:solidFill>
                    <a:latin typeface="Arial" charset="0"/>
                  </a:rPr>
                  <a:t>d</a:t>
                </a:r>
                <a:r>
                  <a:rPr lang="en-US" altLang="en-US" sz="2600" b="1" dirty="0" smtClean="0">
                    <a:solidFill>
                      <a:srgbClr val="0070C0"/>
                    </a:solidFill>
                    <a:latin typeface="Arial" charset="0"/>
                  </a:rPr>
                  <a:t> = 6.8 kg</a:t>
                </a:r>
              </a:p>
              <a:p>
                <a:pPr marL="0" indent="0" eaLnBrk="1" hangingPunct="1">
                  <a:buFontTx/>
                  <a:buNone/>
                </a:pPr>
                <a:endParaRPr lang="en-US" altLang="en-US" sz="2600" b="1" dirty="0">
                  <a:solidFill>
                    <a:srgbClr val="0070C0"/>
                  </a:solidFill>
                  <a:latin typeface="Arial" charset="0"/>
                </a:endParaRPr>
              </a:p>
              <a:p>
                <a:pPr marL="0" indent="0">
                  <a:buSzPct val="100000"/>
                  <a:buNone/>
                </a:pPr>
                <a:r>
                  <a:rPr lang="en-US" altLang="en-US" sz="2600" b="1" dirty="0" smtClean="0">
                    <a:solidFill>
                      <a:srgbClr val="0070C0"/>
                    </a:solidFill>
                    <a:latin typeface="Arial" charset="0"/>
                  </a:rPr>
                  <a:t>In addition, we prepare the information </a:t>
                </a:r>
                <a:r>
                  <a:rPr lang="en-US" altLang="en-US" sz="2800" b="1" dirty="0">
                    <a:solidFill>
                      <a:srgbClr val="0070C0"/>
                    </a:solidFill>
                  </a:rPr>
                  <a:t>find values  </a:t>
                </a:r>
                <a14:m>
                  <m:oMath xmlns:m="http://schemas.openxmlformats.org/officeDocument/2006/math">
                    <m:acc>
                      <m:accPr>
                        <m:chr m:val="̅"/>
                        <m:ctrlPr>
                          <a:rPr lang="en-US" altLang="en-US" sz="2800" b="1" i="1">
                            <a:solidFill>
                              <a:srgbClr val="0070C0"/>
                            </a:solidFill>
                            <a:latin typeface="Cambria Math"/>
                          </a:rPr>
                        </m:ctrlPr>
                      </m:accPr>
                      <m:e>
                        <m:r>
                          <a:rPr lang="en-US" altLang="en-US" sz="2800" b="1" i="1">
                            <a:solidFill>
                              <a:srgbClr val="0070C0"/>
                            </a:solidFill>
                            <a:latin typeface="Cambria Math"/>
                          </a:rPr>
                          <m:t>𝒅</m:t>
                        </m:r>
                      </m:e>
                    </m:acc>
                    <m:r>
                      <a:rPr lang="en-US" altLang="en-US" sz="2800" b="1">
                        <a:solidFill>
                          <a:srgbClr val="0070C0"/>
                        </a:solidFill>
                        <a:latin typeface="Cambria Math"/>
                      </a:rPr>
                      <m:t> </m:t>
                    </m:r>
                  </m:oMath>
                </a14:m>
                <a:r>
                  <a:rPr lang="en-US" altLang="en-US" sz="2800" b="1" dirty="0">
                    <a:solidFill>
                      <a:srgbClr val="0070C0"/>
                    </a:solidFill>
                  </a:rPr>
                  <a:t> and </a:t>
                </a:r>
                <a:r>
                  <a:rPr lang="en-US" altLang="en-US" sz="2800" b="1" i="1" dirty="0" err="1">
                    <a:solidFill>
                      <a:srgbClr val="0070C0"/>
                    </a:solidFill>
                  </a:rPr>
                  <a:t>s</a:t>
                </a:r>
                <a:r>
                  <a:rPr lang="en-US" altLang="en-US" sz="2800" b="1" i="1" baseline="-25000" dirty="0" err="1">
                    <a:solidFill>
                      <a:srgbClr val="0070C0"/>
                    </a:solidFill>
                  </a:rPr>
                  <a:t>d</a:t>
                </a:r>
                <a:r>
                  <a:rPr lang="en-US" altLang="en-US" sz="2800" b="1" dirty="0">
                    <a:solidFill>
                      <a:srgbClr val="0070C0"/>
                    </a:solidFill>
                  </a:rPr>
                  <a:t> </a:t>
                </a:r>
                <a:r>
                  <a:rPr lang="en-US" altLang="en-US" sz="2800" b="1" dirty="0" smtClean="0">
                    <a:solidFill>
                      <a:srgbClr val="0070C0"/>
                    </a:solidFill>
                  </a:rPr>
                  <a:t>are:</a:t>
                </a:r>
              </a:p>
              <a:p>
                <a:pPr marL="0" indent="0">
                  <a:buSzPct val="100000"/>
                  <a:buNone/>
                </a:pPr>
                <a:r>
                  <a:rPr lang="en-US" altLang="en-US" sz="2800" b="1" dirty="0" smtClean="0">
                    <a:solidFill>
                      <a:srgbClr val="0070C0"/>
                    </a:solidFill>
                  </a:rPr>
                  <a:t>           </a:t>
                </a:r>
                <a14:m>
                  <m:oMath xmlns:m="http://schemas.openxmlformats.org/officeDocument/2006/math">
                    <m:acc>
                      <m:accPr>
                        <m:chr m:val="̅"/>
                        <m:ctrlPr>
                          <a:rPr lang="en-US" altLang="en-US" sz="2800" b="1" i="1">
                            <a:solidFill>
                              <a:srgbClr val="0070C0"/>
                            </a:solidFill>
                            <a:latin typeface="Cambria Math"/>
                          </a:rPr>
                        </m:ctrlPr>
                      </m:accPr>
                      <m:e>
                        <m:r>
                          <a:rPr lang="en-US" altLang="en-US" sz="2800" b="1" i="1">
                            <a:solidFill>
                              <a:srgbClr val="0070C0"/>
                            </a:solidFill>
                            <a:latin typeface="Cambria Math"/>
                          </a:rPr>
                          <m:t>𝒅</m:t>
                        </m:r>
                      </m:e>
                    </m:acc>
                  </m:oMath>
                </a14:m>
                <a:r>
                  <a:rPr lang="en-US" altLang="en-US" sz="2800" b="1" dirty="0">
                    <a:solidFill>
                      <a:srgbClr val="0070C0"/>
                    </a:solidFill>
                  </a:rPr>
                  <a:t> = -2.5833  and </a:t>
                </a:r>
                <a:r>
                  <a:rPr lang="en-US" altLang="en-US" sz="2800" b="1" i="1" dirty="0" err="1">
                    <a:solidFill>
                      <a:srgbClr val="0070C0"/>
                    </a:solidFill>
                  </a:rPr>
                  <a:t>s</a:t>
                </a:r>
                <a:r>
                  <a:rPr lang="en-US" altLang="en-US" sz="2800" b="1" i="1" baseline="-25000" dirty="0" err="1">
                    <a:solidFill>
                      <a:srgbClr val="0070C0"/>
                    </a:solidFill>
                  </a:rPr>
                  <a:t>d</a:t>
                </a:r>
                <a:r>
                  <a:rPr lang="en-US" altLang="en-US" sz="2800" b="1" i="1" baseline="-25000" dirty="0">
                    <a:solidFill>
                      <a:srgbClr val="0070C0"/>
                    </a:solidFill>
                  </a:rPr>
                  <a:t> </a:t>
                </a:r>
                <a:r>
                  <a:rPr lang="en-US" altLang="en-US" sz="2800" b="1" dirty="0">
                    <a:solidFill>
                      <a:srgbClr val="0070C0"/>
                    </a:solidFill>
                  </a:rPr>
                  <a:t>= 3.4125</a:t>
                </a:r>
              </a:p>
              <a:p>
                <a:pPr marL="0" indent="0" eaLnBrk="1" hangingPunct="1">
                  <a:buFontTx/>
                  <a:buNone/>
                </a:pPr>
                <a:endParaRPr lang="en-US" altLang="en-US" sz="2600" b="1" dirty="0" smtClean="0">
                  <a:solidFill>
                    <a:srgbClr val="0070C0"/>
                  </a:solidFill>
                  <a:latin typeface="Arial" charset="0"/>
                </a:endParaRPr>
              </a:p>
            </p:txBody>
          </p:sp>
        </mc:Choice>
        <mc:Fallback xmlns="">
          <p:sp>
            <p:nvSpPr>
              <p:cNvPr id="3" name="Rectangle 3"/>
              <p:cNvSpPr txBox="1">
                <a:spLocks noRot="1" noChangeAspect="1" noMove="1" noResize="1" noEditPoints="1" noAdjustHandles="1" noChangeArrowheads="1" noChangeShapeType="1" noTextEdit="1"/>
              </p:cNvSpPr>
              <p:nvPr/>
            </p:nvSpPr>
            <p:spPr bwMode="auto">
              <a:xfrm>
                <a:off x="457200" y="701675"/>
                <a:ext cx="8139112" cy="2590800"/>
              </a:xfrm>
              <a:prstGeom prst="rect">
                <a:avLst/>
              </a:prstGeom>
              <a:blipFill rotWithShape="1">
                <a:blip r:embed="rId5"/>
                <a:stretch>
                  <a:fillRect l="-1348" t="-2118" r="-1423" b="-71294"/>
                </a:stretch>
              </a:blipFill>
              <a:ln w="9525">
                <a:noFill/>
                <a:miter lim="800000"/>
                <a:headEnd/>
                <a:tailEnd/>
              </a:ln>
            </p:spPr>
            <p:txBody>
              <a:bodyPr/>
              <a:lstStyle/>
              <a:p>
                <a:r>
                  <a:rPr lang="en-US">
                    <a:noFill/>
                  </a:rPr>
                  <a:t> </a:t>
                </a:r>
              </a:p>
            </p:txBody>
          </p:sp>
        </mc:Fallback>
      </mc:AlternateContent>
      <p:sp>
        <p:nvSpPr>
          <p:cNvPr id="4" name="Rectangle 2"/>
          <p:cNvSpPr txBox="1">
            <a:spLocks noChangeArrowheads="1"/>
          </p:cNvSpPr>
          <p:nvPr/>
        </p:nvSpPr>
        <p:spPr bwMode="auto">
          <a:xfrm>
            <a:off x="455612" y="83868"/>
            <a:ext cx="8140700" cy="638175"/>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altLang="en-US" sz="3200" b="1" dirty="0" smtClean="0">
                <a:solidFill>
                  <a:srgbClr val="00B050"/>
                </a:solidFill>
              </a:rPr>
              <a:t>Example 2:</a:t>
            </a:r>
          </a:p>
        </p:txBody>
      </p:sp>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0330" y="4191000"/>
            <a:ext cx="269367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590800" y="4876800"/>
            <a:ext cx="385953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762500" y="4876800"/>
            <a:ext cx="17907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1929482"/>
      </p:ext>
    </p:extLst>
  </p:cSld>
  <p:clrMapOvr>
    <a:masterClrMapping/>
  </p:clrMapOvr>
  <mc:AlternateContent xmlns:mc="http://schemas.openxmlformats.org/markup-compatibility/2006" xmlns:p14="http://schemas.microsoft.com/office/powerpoint/2010/main">
    <mc:Choice Requires="p14">
      <p:transition spd="slow" p14:dur="2000" advTm="140804"/>
    </mc:Choice>
    <mc:Fallback xmlns="">
      <p:transition spd="slow" advTm="14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dirty="0" smtClean="0">
                <a:solidFill>
                  <a:srgbClr val="00B050"/>
                </a:solidFill>
              </a:rPr>
              <a:t>Example 2:</a:t>
            </a:r>
          </a:p>
        </p:txBody>
      </p:sp>
      <p:sp>
        <p:nvSpPr>
          <p:cNvPr id="677893" name="Rectangle 5"/>
          <p:cNvSpPr>
            <a:spLocks noChangeArrowheads="1"/>
          </p:cNvSpPr>
          <p:nvPr/>
        </p:nvSpPr>
        <p:spPr bwMode="auto">
          <a:xfrm>
            <a:off x="291246" y="685800"/>
            <a:ext cx="8139112" cy="661987"/>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Step 2:	claim is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a:t>
            </a:r>
            <a:r>
              <a:rPr lang="en-US" altLang="en-US" sz="2800" b="1" dirty="0" smtClean="0">
                <a:solidFill>
                  <a:srgbClr val="0070C0"/>
                </a:solidFill>
              </a:rPr>
              <a:t>6.8 </a:t>
            </a:r>
            <a:r>
              <a:rPr lang="en-US" altLang="en-US" sz="2800" b="1" dirty="0">
                <a:solidFill>
                  <a:srgbClr val="0070C0"/>
                </a:solidFill>
              </a:rPr>
              <a:t>kg</a:t>
            </a:r>
          </a:p>
        </p:txBody>
      </p:sp>
      <p:sp>
        <p:nvSpPr>
          <p:cNvPr id="677895" name="Rectangle 7"/>
          <p:cNvSpPr>
            <a:spLocks noChangeArrowheads="1"/>
          </p:cNvSpPr>
          <p:nvPr/>
        </p:nvSpPr>
        <p:spPr bwMode="auto">
          <a:xfrm>
            <a:off x="291246" y="1441449"/>
            <a:ext cx="8139112" cy="1077913"/>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Step 2:	</a:t>
            </a:r>
            <a:r>
              <a:rPr lang="en-US" altLang="en-US" sz="2800" b="1" i="1" dirty="0">
                <a:solidFill>
                  <a:srgbClr val="0070C0"/>
                </a:solidFill>
              </a:rPr>
              <a:t>H</a:t>
            </a:r>
            <a:r>
              <a:rPr lang="en-US" altLang="en-US" sz="2800" b="1" baseline="-25000" dirty="0">
                <a:solidFill>
                  <a:srgbClr val="0070C0"/>
                </a:solidFill>
              </a:rPr>
              <a:t>0</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a:t>
            </a:r>
            <a:r>
              <a:rPr lang="en-US" altLang="en-US" sz="2800" b="1" dirty="0" smtClean="0">
                <a:solidFill>
                  <a:srgbClr val="0070C0"/>
                </a:solidFill>
              </a:rPr>
              <a:t>6.8 </a:t>
            </a:r>
            <a:r>
              <a:rPr lang="en-US" altLang="en-US" sz="2800" b="1" dirty="0">
                <a:solidFill>
                  <a:srgbClr val="0070C0"/>
                </a:solidFill>
              </a:rPr>
              <a:t>kg  original claim</a:t>
            </a:r>
            <a:br>
              <a:rPr lang="en-US" altLang="en-US" sz="2800" b="1" dirty="0">
                <a:solidFill>
                  <a:srgbClr val="0070C0"/>
                </a:solidFill>
              </a:rPr>
            </a:br>
            <a:r>
              <a:rPr lang="en-US" altLang="en-US" sz="2800" b="1" i="1" dirty="0">
                <a:solidFill>
                  <a:srgbClr val="0070C0"/>
                </a:solidFill>
              </a:rPr>
              <a:t>H</a:t>
            </a:r>
            <a:r>
              <a:rPr lang="en-US" altLang="en-US" sz="2800" b="1" baseline="-25000" dirty="0">
                <a:solidFill>
                  <a:srgbClr val="0070C0"/>
                </a:solidFill>
              </a:rPr>
              <a:t>1</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a:t>
            </a:r>
            <a:r>
              <a:rPr lang="en-US" altLang="en-US" sz="2800" b="1" dirty="0" smtClean="0">
                <a:solidFill>
                  <a:srgbClr val="0070C0"/>
                </a:solidFill>
              </a:rPr>
              <a:t>6.8 </a:t>
            </a:r>
            <a:r>
              <a:rPr lang="en-US" altLang="en-US" sz="2800" b="1" dirty="0">
                <a:solidFill>
                  <a:srgbClr val="0070C0"/>
                </a:solidFill>
              </a:rPr>
              <a:t>kg</a:t>
            </a:r>
          </a:p>
        </p:txBody>
      </p:sp>
      <p:sp>
        <p:nvSpPr>
          <p:cNvPr id="677896" name="Rectangle 8"/>
          <p:cNvSpPr>
            <a:spLocks noChangeArrowheads="1"/>
          </p:cNvSpPr>
          <p:nvPr/>
        </p:nvSpPr>
        <p:spPr bwMode="auto">
          <a:xfrm>
            <a:off x="291246" y="2538413"/>
            <a:ext cx="8139112" cy="661987"/>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Step 3:	significance level is </a:t>
            </a:r>
            <a:r>
              <a:rPr lang="en-US" altLang="en-US" sz="2800" b="1" i="1" dirty="0">
                <a:solidFill>
                  <a:srgbClr val="0070C0"/>
                </a:solidFill>
                <a:latin typeface="Symbol" pitchFamily="18" charset="2"/>
                <a:sym typeface="Symbol" pitchFamily="18" charset="2"/>
              </a:rPr>
              <a:t></a:t>
            </a:r>
            <a:r>
              <a:rPr lang="en-US" altLang="en-US" sz="2800" b="1" dirty="0">
                <a:solidFill>
                  <a:srgbClr val="0070C0"/>
                </a:solidFill>
              </a:rPr>
              <a:t> = 0.05</a:t>
            </a:r>
          </a:p>
        </p:txBody>
      </p:sp>
      <p:graphicFrame>
        <p:nvGraphicFramePr>
          <p:cNvPr id="9" name="Object 23"/>
          <p:cNvGraphicFramePr>
            <a:graphicFrameLocks noChangeAspect="1"/>
          </p:cNvGraphicFramePr>
          <p:nvPr>
            <p:extLst>
              <p:ext uri="{D42A27DB-BD31-4B8C-83A1-F6EECF244321}">
                <p14:modId xmlns:p14="http://schemas.microsoft.com/office/powerpoint/2010/main" val="2108542297"/>
              </p:ext>
            </p:extLst>
          </p:nvPr>
        </p:nvGraphicFramePr>
        <p:xfrm>
          <a:off x="1292225" y="4473575"/>
          <a:ext cx="6540500" cy="1622425"/>
        </p:xfrm>
        <a:graphic>
          <a:graphicData uri="http://schemas.openxmlformats.org/presentationml/2006/ole">
            <mc:AlternateContent xmlns:mc="http://schemas.openxmlformats.org/markup-compatibility/2006">
              <mc:Choice xmlns:v="urn:schemas-microsoft-com:vml" Requires="v">
                <p:oleObj spid="_x0000_s19467" name="Equation" r:id="rId7" imgW="7061040" imgH="1752480" progId="Equation.DSMT4">
                  <p:embed/>
                </p:oleObj>
              </mc:Choice>
              <mc:Fallback>
                <p:oleObj name="Equation" r:id="rId7" imgW="7061040" imgH="1752480" progId="Equation.DSMT4">
                  <p:embed/>
                  <p:pic>
                    <p:nvPicPr>
                      <p:cNvPr id="0" name=""/>
                      <p:cNvPicPr>
                        <a:picLocks noChangeAspect="1" noChangeArrowheads="1"/>
                      </p:cNvPicPr>
                      <p:nvPr/>
                    </p:nvPicPr>
                    <p:blipFill>
                      <a:blip r:embed="rId8"/>
                      <a:srcRect/>
                      <a:stretch>
                        <a:fillRect/>
                      </a:stretch>
                    </p:blipFill>
                    <p:spPr bwMode="auto">
                      <a:xfrm>
                        <a:off x="1292225" y="4473575"/>
                        <a:ext cx="6540500" cy="162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0" name="Rectangle 9"/>
              <p:cNvSpPr>
                <a:spLocks noChangeArrowheads="1"/>
              </p:cNvSpPr>
              <p:nvPr/>
            </p:nvSpPr>
            <p:spPr bwMode="auto">
              <a:xfrm>
                <a:off x="228600" y="3198813"/>
                <a:ext cx="8139113" cy="1198562"/>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3200" b="1" dirty="0" smtClean="0">
                    <a:solidFill>
                      <a:srgbClr val="0070C0"/>
                    </a:solidFill>
                    <a:latin typeface="+mn-lt"/>
                  </a:rPr>
                  <a:t>Step 4:	find </a:t>
                </a:r>
                <a:r>
                  <a:rPr lang="en-US" altLang="en-US" sz="3200" b="1" dirty="0">
                    <a:solidFill>
                      <a:srgbClr val="0070C0"/>
                    </a:solidFill>
                    <a:latin typeface="+mn-lt"/>
                  </a:rPr>
                  <a:t>values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r>
                      <a:rPr lang="en-US" altLang="en-US" sz="3200" b="1">
                        <a:solidFill>
                          <a:srgbClr val="0070C0"/>
                        </a:solidFill>
                        <a:latin typeface="Cambria Math"/>
                      </a:rPr>
                      <m:t> </m:t>
                    </m:r>
                  </m:oMath>
                </a14:m>
                <a:r>
                  <a:rPr lang="en-US" altLang="en-US" sz="3200" b="1" dirty="0">
                    <a:solidFill>
                      <a:srgbClr val="0070C0"/>
                    </a:solidFill>
                    <a:latin typeface="+mn-lt"/>
                  </a:rPr>
                  <a:t> 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dirty="0">
                    <a:solidFill>
                      <a:srgbClr val="0070C0"/>
                    </a:solidFill>
                    <a:latin typeface="+mn-lt"/>
                  </a:rPr>
                  <a:t> </a:t>
                </a:r>
                <a:r>
                  <a:rPr lang="en-US" altLang="en-US" sz="3200" b="1" dirty="0" smtClean="0">
                    <a:solidFill>
                      <a:srgbClr val="0070C0"/>
                    </a:solidFill>
                    <a:latin typeface="+mn-lt"/>
                  </a:rPr>
                  <a:t>are:</a:t>
                </a:r>
              </a:p>
              <a:p>
                <a:pPr marL="1368425" indent="-1368425">
                  <a:spcBef>
                    <a:spcPct val="20000"/>
                  </a:spcBef>
                  <a:buSzPct val="100000"/>
                </a:pPr>
                <a:r>
                  <a:rPr lang="en-US" altLang="en-US" sz="3200" b="1" dirty="0">
                    <a:solidFill>
                      <a:srgbClr val="0070C0"/>
                    </a:solidFill>
                    <a:latin typeface="+mn-lt"/>
                  </a:rPr>
                  <a:t> </a:t>
                </a:r>
                <a:r>
                  <a:rPr lang="en-US" altLang="en-US" sz="3200" b="1" dirty="0" smtClean="0">
                    <a:solidFill>
                      <a:srgbClr val="0070C0"/>
                    </a:solidFill>
                    <a:latin typeface="+mn-lt"/>
                  </a:rPr>
                  <a:t>              </a:t>
                </a:r>
                <a14:m>
                  <m:oMath xmlns:m="http://schemas.openxmlformats.org/officeDocument/2006/math">
                    <m:acc>
                      <m:accPr>
                        <m:chr m:val="̅"/>
                        <m:ctrlPr>
                          <a:rPr lang="en-US" altLang="en-US" sz="3200" b="1" i="1">
                            <a:solidFill>
                              <a:srgbClr val="0070C0"/>
                            </a:solidFill>
                            <a:latin typeface="Cambria Math"/>
                          </a:rPr>
                        </m:ctrlPr>
                      </m:accPr>
                      <m:e>
                        <m:r>
                          <a:rPr lang="en-US" altLang="en-US" sz="3200" b="1" i="1">
                            <a:solidFill>
                              <a:srgbClr val="0070C0"/>
                            </a:solidFill>
                            <a:latin typeface="Cambria Math"/>
                          </a:rPr>
                          <m:t>𝒅</m:t>
                        </m:r>
                      </m:e>
                    </m:acc>
                  </m:oMath>
                </a14:m>
                <a:r>
                  <a:rPr lang="en-US" altLang="en-US" sz="3200" b="1" dirty="0">
                    <a:solidFill>
                      <a:srgbClr val="0070C0"/>
                    </a:solidFill>
                    <a:latin typeface="+mn-lt"/>
                  </a:rPr>
                  <a:t> = </a:t>
                </a:r>
                <a:r>
                  <a:rPr lang="en-US" altLang="en-US" sz="3200" b="1" dirty="0" smtClean="0">
                    <a:solidFill>
                      <a:srgbClr val="0070C0"/>
                    </a:solidFill>
                    <a:latin typeface="+mn-lt"/>
                  </a:rPr>
                  <a:t>-2.5833  </a:t>
                </a:r>
                <a:r>
                  <a:rPr lang="en-US" altLang="en-US" sz="3200" b="1" dirty="0">
                    <a:solidFill>
                      <a:srgbClr val="0070C0"/>
                    </a:solidFill>
                    <a:latin typeface="+mn-lt"/>
                  </a:rPr>
                  <a:t>and </a:t>
                </a:r>
                <a:r>
                  <a:rPr lang="en-US" altLang="en-US" sz="3200" b="1" i="1" dirty="0" err="1">
                    <a:solidFill>
                      <a:srgbClr val="0070C0"/>
                    </a:solidFill>
                    <a:latin typeface="+mn-lt"/>
                  </a:rPr>
                  <a:t>s</a:t>
                </a:r>
                <a:r>
                  <a:rPr lang="en-US" altLang="en-US" sz="3200" b="1" i="1" baseline="-25000" dirty="0" err="1">
                    <a:solidFill>
                      <a:srgbClr val="0070C0"/>
                    </a:solidFill>
                    <a:latin typeface="+mn-lt"/>
                  </a:rPr>
                  <a:t>d</a:t>
                </a:r>
                <a:r>
                  <a:rPr lang="en-US" altLang="en-US" sz="3200" b="1" i="1" baseline="-25000" dirty="0">
                    <a:solidFill>
                      <a:srgbClr val="0070C0"/>
                    </a:solidFill>
                    <a:latin typeface="+mn-lt"/>
                  </a:rPr>
                  <a:t> </a:t>
                </a:r>
                <a:r>
                  <a:rPr lang="en-US" altLang="en-US" sz="3200" b="1" dirty="0">
                    <a:solidFill>
                      <a:srgbClr val="0070C0"/>
                    </a:solidFill>
                    <a:latin typeface="+mn-lt"/>
                  </a:rPr>
                  <a:t>= </a:t>
                </a:r>
                <a:r>
                  <a:rPr lang="en-US" altLang="en-US" sz="3200" b="1" dirty="0" smtClean="0">
                    <a:solidFill>
                      <a:srgbClr val="0070C0"/>
                    </a:solidFill>
                    <a:latin typeface="+mn-lt"/>
                  </a:rPr>
                  <a:t>3.4125</a:t>
                </a:r>
                <a:endParaRPr lang="en-US" altLang="en-US" sz="3200" b="1" dirty="0">
                  <a:solidFill>
                    <a:srgbClr val="0070C0"/>
                  </a:solidFill>
                  <a:latin typeface="+mn-lt"/>
                </a:endParaRPr>
              </a:p>
              <a:p>
                <a:pPr marL="1368425" indent="-1368425">
                  <a:spcBef>
                    <a:spcPct val="20000"/>
                  </a:spcBef>
                  <a:buSzPct val="100000"/>
                </a:pPr>
                <a:endParaRPr lang="en-US" altLang="en-US" sz="3200" b="1" dirty="0">
                  <a:solidFill>
                    <a:srgbClr val="0070C0"/>
                  </a:solidFill>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bwMode="auto">
              <a:xfrm>
                <a:off x="228600" y="3198813"/>
                <a:ext cx="8139113" cy="1198562"/>
              </a:xfrm>
              <a:prstGeom prst="rect">
                <a:avLst/>
              </a:prstGeom>
              <a:blipFill rotWithShape="1">
                <a:blip r:embed="rId9"/>
                <a:stretch>
                  <a:fillRect l="-1948" t="-5102" b="-16837"/>
                </a:stretch>
              </a:blipFill>
              <a:ln w="9525">
                <a:noFill/>
                <a:miter lim="800000"/>
                <a:headEnd/>
                <a:tailEnd/>
              </a:ln>
            </p:spPr>
            <p:txBody>
              <a:bodyPr/>
              <a:lstStyle/>
              <a:p>
                <a:r>
                  <a:rPr lang="en-US">
                    <a:noFill/>
                  </a:rPr>
                  <a:t> </a:t>
                </a:r>
              </a:p>
            </p:txBody>
          </p:sp>
        </mc:Fallback>
      </mc:AlternateContent>
      <p:pic>
        <p:nvPicPr>
          <p:cNvPr id="1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2133600"/>
            <a:ext cx="269367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cSld>
  <p:clrMapOvr>
    <a:masterClrMapping/>
  </p:clrMapOvr>
  <p:transition spd="slow" advTm="909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77893"/>
                                        </p:tgtEl>
                                        <p:attrNameLst>
                                          <p:attrName>style.visibility</p:attrName>
                                        </p:attrNameLst>
                                      </p:cBhvr>
                                      <p:to>
                                        <p:strVal val="visible"/>
                                      </p:to>
                                    </p:set>
                                    <p:anim calcmode="lin" valueType="num">
                                      <p:cBhvr additive="base">
                                        <p:cTn id="11" dur="500" fill="hold"/>
                                        <p:tgtEl>
                                          <p:spTgt spid="677893"/>
                                        </p:tgtEl>
                                        <p:attrNameLst>
                                          <p:attrName>ppt_x</p:attrName>
                                        </p:attrNameLst>
                                      </p:cBhvr>
                                      <p:tavLst>
                                        <p:tav tm="0">
                                          <p:val>
                                            <p:strVal val="#ppt_x"/>
                                          </p:val>
                                        </p:tav>
                                        <p:tav tm="100000">
                                          <p:val>
                                            <p:strVal val="#ppt_x"/>
                                          </p:val>
                                        </p:tav>
                                      </p:tavLst>
                                    </p:anim>
                                    <p:anim calcmode="lin" valueType="num">
                                      <p:cBhvr additive="base">
                                        <p:cTn id="12" dur="500" fill="hold"/>
                                        <p:tgtEl>
                                          <p:spTgt spid="67789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77895"/>
                                        </p:tgtEl>
                                        <p:attrNameLst>
                                          <p:attrName>style.visibility</p:attrName>
                                        </p:attrNameLst>
                                      </p:cBhvr>
                                      <p:to>
                                        <p:strVal val="visible"/>
                                      </p:to>
                                    </p:set>
                                    <p:animEffect transition="in" filter="circle(in)">
                                      <p:cBhvr>
                                        <p:cTn id="17" dur="2000"/>
                                        <p:tgtEl>
                                          <p:spTgt spid="6778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7896"/>
                                        </p:tgtEl>
                                        <p:attrNameLst>
                                          <p:attrName>style.visibility</p:attrName>
                                        </p:attrNameLst>
                                      </p:cBhvr>
                                      <p:to>
                                        <p:strVal val="visible"/>
                                      </p:to>
                                    </p:set>
                                    <p:animEffect transition="in" filter="fade">
                                      <p:cBhvr>
                                        <p:cTn id="22" dur="500"/>
                                        <p:tgtEl>
                                          <p:spTgt spid="67789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677893" grpId="0"/>
      <p:bldP spid="677895" grpId="0"/>
      <p:bldP spid="67789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4"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2:</a:t>
            </a:r>
          </a:p>
        </p:txBody>
      </p:sp>
      <p:sp>
        <p:nvSpPr>
          <p:cNvPr id="7" name="Rectangle 3"/>
          <p:cNvSpPr txBox="1">
            <a:spLocks noChangeArrowheads="1"/>
          </p:cNvSpPr>
          <p:nvPr/>
        </p:nvSpPr>
        <p:spPr bwMode="auto">
          <a:xfrm>
            <a:off x="457200" y="762000"/>
            <a:ext cx="8280400" cy="577850"/>
          </a:xfrm>
          <a:prstGeom prst="rect">
            <a:avLst/>
          </a:prstGeom>
          <a:noFill/>
          <a:ln w="9525">
            <a:noFill/>
            <a:miter lim="800000"/>
            <a:headEnd/>
            <a:tailEnd/>
          </a:ln>
        </p:spPr>
        <p:txBody>
          <a:bodyPr lIns="90488" tIns="44450" rIns="90488" bIns="44450"/>
          <a:lstStyle/>
          <a:p>
            <a:pPr marL="1368425" indent="-1368425">
              <a:spcBef>
                <a:spcPct val="20000"/>
              </a:spcBef>
            </a:pPr>
            <a:r>
              <a:rPr lang="en-US" altLang="en-US" sz="2800" b="1">
                <a:solidFill>
                  <a:srgbClr val="0070C0"/>
                </a:solidFill>
              </a:rPr>
              <a:t>Step 5:	find P-values of test statistic.</a:t>
            </a:r>
          </a:p>
        </p:txBody>
      </p:sp>
      <p:sp>
        <p:nvSpPr>
          <p:cNvPr id="8" name="Rectangle 7"/>
          <p:cNvSpPr>
            <a:spLocks noChangeArrowheads="1"/>
          </p:cNvSpPr>
          <p:nvPr/>
        </p:nvSpPr>
        <p:spPr bwMode="auto">
          <a:xfrm>
            <a:off x="533400" y="2101850"/>
            <a:ext cx="8139113" cy="571500"/>
          </a:xfrm>
          <a:prstGeom prst="rect">
            <a:avLst/>
          </a:prstGeom>
          <a:noFill/>
          <a:ln w="9525">
            <a:noFill/>
            <a:miter lim="800000"/>
            <a:headEnd/>
            <a:tailEnd/>
          </a:ln>
        </p:spPr>
        <p:txBody>
          <a:bodyPr lIns="90488" tIns="44450" rIns="90488" bIns="44450"/>
          <a:lstStyle/>
          <a:p>
            <a:pPr marL="1368425" indent="-1368425">
              <a:spcBef>
                <a:spcPct val="20000"/>
              </a:spcBef>
              <a:buSzPct val="100000"/>
            </a:pPr>
            <a:r>
              <a:rPr lang="en-US" altLang="en-US" sz="2800" b="1" dirty="0">
                <a:solidFill>
                  <a:srgbClr val="0070C0"/>
                </a:solidFill>
              </a:rPr>
              <a:t>P-value </a:t>
            </a:r>
            <a:r>
              <a:rPr lang="en-US" altLang="en-US" sz="2800" b="1" dirty="0">
                <a:solidFill>
                  <a:srgbClr val="0070C0"/>
                </a:solidFill>
                <a:sym typeface="Symbol" pitchFamily="18" charset="2"/>
              </a:rPr>
              <a:t></a:t>
            </a:r>
            <a:r>
              <a:rPr lang="en-US" altLang="en-US" sz="2800" b="1" dirty="0">
                <a:solidFill>
                  <a:srgbClr val="0070C0"/>
                </a:solidFill>
              </a:rPr>
              <a:t> </a:t>
            </a:r>
            <a:r>
              <a:rPr lang="en-US" sz="2800" b="1" dirty="0">
                <a:solidFill>
                  <a:srgbClr val="0070C0"/>
                </a:solidFill>
                <a:cs typeface="Arial" charset="0"/>
              </a:rPr>
              <a:t>1.06E-12</a:t>
            </a:r>
            <a:r>
              <a:rPr lang="en-US" altLang="en-US" sz="2800" b="1" dirty="0" smtClean="0">
                <a:solidFill>
                  <a:srgbClr val="0070C0"/>
                </a:solidFill>
              </a:rPr>
              <a:t> </a:t>
            </a:r>
            <a:r>
              <a:rPr lang="en-US" altLang="en-US" sz="2800" b="1" dirty="0">
                <a:solidFill>
                  <a:srgbClr val="0070C0"/>
                </a:solidFill>
              </a:rPr>
              <a:t>* 2 = </a:t>
            </a:r>
            <a:r>
              <a:rPr lang="en-US" altLang="en-US" sz="2800" b="1" dirty="0" smtClean="0">
                <a:solidFill>
                  <a:srgbClr val="0070C0"/>
                </a:solidFill>
              </a:rPr>
              <a:t>2.12</a:t>
            </a:r>
            <a:r>
              <a:rPr lang="en-US" sz="2800" b="1" dirty="0" smtClean="0">
                <a:solidFill>
                  <a:srgbClr val="0070C0"/>
                </a:solidFill>
                <a:cs typeface="Arial" charset="0"/>
              </a:rPr>
              <a:t>E-12 </a:t>
            </a:r>
            <a:r>
              <a:rPr lang="en-US" sz="2800" b="1" dirty="0">
                <a:solidFill>
                  <a:srgbClr val="0070C0"/>
                </a:solidFill>
                <a:cs typeface="Arial" charset="0"/>
                <a:sym typeface="Symbol" pitchFamily="18" charset="2"/>
              </a:rPr>
              <a:t> 0</a:t>
            </a:r>
            <a:r>
              <a:rPr lang="en-US" altLang="en-US" sz="2800" b="1" dirty="0" smtClean="0">
                <a:solidFill>
                  <a:srgbClr val="0070C0"/>
                </a:solidFill>
              </a:rPr>
              <a:t> </a:t>
            </a:r>
            <a:r>
              <a:rPr lang="en-US" altLang="en-US" sz="2800" b="1" dirty="0">
                <a:solidFill>
                  <a:srgbClr val="0070C0"/>
                </a:solidFill>
              </a:rPr>
              <a:t>&lt; 0.05</a:t>
            </a:r>
          </a:p>
        </p:txBody>
      </p:sp>
      <p:sp>
        <p:nvSpPr>
          <p:cNvPr id="9" name="TextBox 8"/>
          <p:cNvSpPr txBox="1">
            <a:spLocks noChangeArrowheads="1"/>
          </p:cNvSpPr>
          <p:nvPr/>
        </p:nvSpPr>
        <p:spPr bwMode="auto">
          <a:xfrm>
            <a:off x="482600" y="1452563"/>
            <a:ext cx="6840334" cy="523220"/>
          </a:xfrm>
          <a:prstGeom prst="rect">
            <a:avLst/>
          </a:prstGeom>
          <a:noFill/>
          <a:ln w="9525">
            <a:noFill/>
            <a:miter lim="800000"/>
            <a:headEnd/>
            <a:tailEnd/>
          </a:ln>
        </p:spPr>
        <p:txBody>
          <a:bodyPr wrap="none">
            <a:spAutoFit/>
          </a:bodyPr>
          <a:lstStyle/>
          <a:p>
            <a:r>
              <a:rPr lang="en-US" sz="2800" b="1" dirty="0" err="1">
                <a:solidFill>
                  <a:srgbClr val="0070C0"/>
                </a:solidFill>
                <a:cs typeface="Arial" charset="0"/>
              </a:rPr>
              <a:t>tcdf</a:t>
            </a:r>
            <a:r>
              <a:rPr lang="en-US" sz="2800" b="1" dirty="0">
                <a:solidFill>
                  <a:srgbClr val="0070C0"/>
                </a:solidFill>
                <a:cs typeface="Arial" charset="0"/>
              </a:rPr>
              <a:t>(–9999, </a:t>
            </a:r>
            <a:r>
              <a:rPr lang="en-US" sz="2800" b="1" dirty="0" smtClean="0">
                <a:solidFill>
                  <a:srgbClr val="0070C0"/>
                </a:solidFill>
                <a:cs typeface="Arial" charset="0"/>
              </a:rPr>
              <a:t>–13.4708, </a:t>
            </a:r>
            <a:r>
              <a:rPr lang="en-US" sz="2800" b="1" dirty="0">
                <a:solidFill>
                  <a:srgbClr val="0070C0"/>
                </a:solidFill>
                <a:cs typeface="Arial" charset="0"/>
              </a:rPr>
              <a:t>23) </a:t>
            </a:r>
            <a:r>
              <a:rPr lang="en-US" sz="2800" b="1" dirty="0">
                <a:solidFill>
                  <a:srgbClr val="0070C0"/>
                </a:solidFill>
                <a:cs typeface="Arial" charset="0"/>
                <a:sym typeface="Symbol" pitchFamily="18" charset="2"/>
              </a:rPr>
              <a:t></a:t>
            </a:r>
            <a:r>
              <a:rPr lang="en-US" sz="2800" b="1" dirty="0">
                <a:solidFill>
                  <a:srgbClr val="0070C0"/>
                </a:solidFill>
                <a:cs typeface="Arial" charset="0"/>
              </a:rPr>
              <a:t> </a:t>
            </a:r>
            <a:r>
              <a:rPr lang="en-US" sz="2800" b="1" dirty="0" smtClean="0">
                <a:solidFill>
                  <a:srgbClr val="0070C0"/>
                </a:solidFill>
                <a:cs typeface="Arial" charset="0"/>
              </a:rPr>
              <a:t>1.06E-12 </a:t>
            </a:r>
            <a:r>
              <a:rPr lang="en-US" sz="2800" b="1" dirty="0" smtClean="0">
                <a:solidFill>
                  <a:srgbClr val="0070C0"/>
                </a:solidFill>
                <a:cs typeface="Arial" charset="0"/>
                <a:sym typeface="Symbol" pitchFamily="18" charset="2"/>
              </a:rPr>
              <a:t> 0</a:t>
            </a:r>
            <a:endParaRPr lang="en-US" sz="2800" b="1" dirty="0">
              <a:solidFill>
                <a:srgbClr val="0070C0"/>
              </a:solidFill>
              <a:cs typeface="Arial" charset="0"/>
            </a:endParaRPr>
          </a:p>
        </p:txBody>
      </p:sp>
      <p:sp>
        <p:nvSpPr>
          <p:cNvPr id="11" name="Rectangle 3"/>
          <p:cNvSpPr txBox="1">
            <a:spLocks noChangeArrowheads="1"/>
          </p:cNvSpPr>
          <p:nvPr/>
        </p:nvSpPr>
        <p:spPr bwMode="auto">
          <a:xfrm>
            <a:off x="508000" y="2971800"/>
            <a:ext cx="8291513" cy="1371600"/>
          </a:xfrm>
          <a:prstGeom prst="rect">
            <a:avLst/>
          </a:prstGeom>
          <a:noFill/>
          <a:ln w="9525">
            <a:noFill/>
            <a:miter lim="800000"/>
            <a:headEnd/>
            <a:tailEnd/>
          </a:ln>
        </p:spPr>
        <p:txBody>
          <a:bodyPr lIns="90488" tIns="44450" rIns="90488" bIns="44450"/>
          <a:lstStyle/>
          <a:p>
            <a:pPr marL="1368425" indent="-1368425">
              <a:lnSpc>
                <a:spcPct val="90000"/>
              </a:lnSpc>
              <a:spcBef>
                <a:spcPts val="250"/>
              </a:spcBef>
              <a:buClr>
                <a:schemeClr val="accent1"/>
              </a:buClr>
              <a:buSzPct val="80000"/>
            </a:pPr>
            <a:r>
              <a:rPr lang="en-US" altLang="en-US" sz="2800" b="1" dirty="0" smtClean="0">
                <a:solidFill>
                  <a:srgbClr val="0070C0"/>
                </a:solidFill>
              </a:rPr>
              <a:t>Because </a:t>
            </a:r>
            <a:r>
              <a:rPr lang="en-US" altLang="en-US" sz="2800" b="1" dirty="0">
                <a:solidFill>
                  <a:srgbClr val="0070C0"/>
                </a:solidFill>
              </a:rPr>
              <a:t>the </a:t>
            </a:r>
            <a:r>
              <a:rPr lang="en-US" altLang="en-US" sz="2800" b="1" i="1" dirty="0">
                <a:solidFill>
                  <a:srgbClr val="0070C0"/>
                </a:solidFill>
              </a:rPr>
              <a:t>P</a:t>
            </a:r>
            <a:r>
              <a:rPr lang="en-US" altLang="en-US" sz="2800" b="1" dirty="0">
                <a:solidFill>
                  <a:srgbClr val="0070C0"/>
                </a:solidFill>
              </a:rPr>
              <a:t>-value is less than the </a:t>
            </a:r>
          </a:p>
          <a:p>
            <a:pPr marL="1368425" indent="-1368425">
              <a:lnSpc>
                <a:spcPct val="90000"/>
              </a:lnSpc>
              <a:spcBef>
                <a:spcPts val="250"/>
              </a:spcBef>
              <a:buClr>
                <a:schemeClr val="accent1"/>
              </a:buClr>
              <a:buSzPct val="80000"/>
            </a:pPr>
            <a:r>
              <a:rPr lang="en-US" altLang="en-US" sz="2800" b="1" dirty="0">
                <a:solidFill>
                  <a:srgbClr val="0070C0"/>
                </a:solidFill>
              </a:rPr>
              <a:t>significance level, </a:t>
            </a:r>
            <a:r>
              <a:rPr lang="en-US" altLang="en-US" sz="2800" b="1" dirty="0">
                <a:solidFill>
                  <a:srgbClr val="FF0000"/>
                </a:solidFill>
              </a:rPr>
              <a:t>reject</a:t>
            </a:r>
            <a:r>
              <a:rPr lang="en-US" altLang="en-US" sz="2800" b="1" dirty="0">
                <a:solidFill>
                  <a:srgbClr val="0070C0"/>
                </a:solidFill>
              </a:rPr>
              <a:t> the null hypothesis:</a:t>
            </a:r>
            <a:br>
              <a:rPr lang="en-US" altLang="en-US" sz="2800" b="1" dirty="0">
                <a:solidFill>
                  <a:srgbClr val="0070C0"/>
                </a:solidFill>
              </a:rPr>
            </a:br>
            <a:r>
              <a:rPr lang="en-US" altLang="en-US" sz="2800" b="1" dirty="0">
                <a:solidFill>
                  <a:srgbClr val="0070C0"/>
                </a:solidFill>
              </a:rPr>
              <a:t>		</a:t>
            </a:r>
            <a:r>
              <a:rPr lang="en-US" altLang="en-US" sz="2800" b="1" i="1" dirty="0">
                <a:solidFill>
                  <a:srgbClr val="0070C0"/>
                </a:solidFill>
              </a:rPr>
              <a:t>H</a:t>
            </a:r>
            <a:r>
              <a:rPr lang="en-US" altLang="en-US" sz="2800" b="1" baseline="-25000" dirty="0">
                <a:solidFill>
                  <a:srgbClr val="0070C0"/>
                </a:solidFill>
              </a:rPr>
              <a:t>0</a:t>
            </a:r>
            <a:r>
              <a:rPr lang="en-US" altLang="en-US" sz="2800" b="1" dirty="0">
                <a:solidFill>
                  <a:srgbClr val="0070C0"/>
                </a:solidFill>
              </a:rPr>
              <a:t>:  </a:t>
            </a:r>
            <a:r>
              <a:rPr lang="en-US" altLang="en-US" sz="2800" b="1" i="1" dirty="0">
                <a:solidFill>
                  <a:srgbClr val="0070C0"/>
                </a:solidFill>
                <a:latin typeface="Symbol" pitchFamily="18" charset="2"/>
                <a:sym typeface="Symbol" pitchFamily="18" charset="2"/>
              </a:rPr>
              <a:t></a:t>
            </a:r>
            <a:r>
              <a:rPr lang="en-US" altLang="en-US" sz="2800" b="1" i="1" baseline="-25000" dirty="0">
                <a:solidFill>
                  <a:srgbClr val="0070C0"/>
                </a:solidFill>
              </a:rPr>
              <a:t>d</a:t>
            </a:r>
            <a:r>
              <a:rPr lang="en-US" altLang="en-US" sz="2800" b="1" dirty="0">
                <a:solidFill>
                  <a:srgbClr val="0070C0"/>
                </a:solidFill>
              </a:rPr>
              <a:t> = </a:t>
            </a:r>
            <a:r>
              <a:rPr lang="en-US" altLang="en-US" sz="2800" b="1" dirty="0" smtClean="0">
                <a:solidFill>
                  <a:srgbClr val="0070C0"/>
                </a:solidFill>
              </a:rPr>
              <a:t>6.8 </a:t>
            </a:r>
            <a:r>
              <a:rPr lang="en-US" altLang="en-US" sz="2800" b="1" dirty="0">
                <a:solidFill>
                  <a:srgbClr val="0070C0"/>
                </a:solidFill>
              </a:rPr>
              <a:t>kg</a:t>
            </a:r>
          </a:p>
        </p:txBody>
      </p:sp>
      <p:sp>
        <p:nvSpPr>
          <p:cNvPr id="12" name="Rectangle 3"/>
          <p:cNvSpPr txBox="1">
            <a:spLocks noChangeArrowheads="1"/>
          </p:cNvSpPr>
          <p:nvPr/>
        </p:nvSpPr>
        <p:spPr bwMode="auto">
          <a:xfrm>
            <a:off x="530225" y="4495800"/>
            <a:ext cx="8139113" cy="1752600"/>
          </a:xfrm>
          <a:prstGeom prst="rect">
            <a:avLst/>
          </a:prstGeom>
          <a:noFill/>
          <a:ln w="9525">
            <a:noFill/>
            <a:miter lim="800000"/>
            <a:headEnd/>
            <a:tailEnd/>
          </a:ln>
        </p:spPr>
        <p:txBody>
          <a:bodyPr lIns="90488" tIns="44450" rIns="90488" bIns="44450"/>
          <a:lstStyle/>
          <a:p>
            <a:pPr>
              <a:lnSpc>
                <a:spcPct val="90000"/>
              </a:lnSpc>
              <a:spcBef>
                <a:spcPct val="20000"/>
              </a:spcBef>
            </a:pPr>
            <a:r>
              <a:rPr lang="en-US" altLang="en-US" sz="2800" b="1" dirty="0">
                <a:solidFill>
                  <a:srgbClr val="0070C0"/>
                </a:solidFill>
                <a:cs typeface="Arial" charset="0"/>
              </a:rPr>
              <a:t>Step 6:  We conclude that there is sufficient evidence to </a:t>
            </a:r>
            <a:r>
              <a:rPr lang="en-US" altLang="en-US" sz="2800" b="1" dirty="0" smtClean="0">
                <a:solidFill>
                  <a:srgbClr val="0070C0"/>
                </a:solidFill>
                <a:cs typeface="Arial" charset="0"/>
              </a:rPr>
              <a:t>warrant rejection of </a:t>
            </a:r>
            <a:r>
              <a:rPr lang="en-US" altLang="en-US" sz="2800" b="1" dirty="0">
                <a:solidFill>
                  <a:srgbClr val="0070C0"/>
                </a:solidFill>
                <a:cs typeface="Arial" charset="0"/>
              </a:rPr>
              <a:t>the claim that </a:t>
            </a:r>
            <a:r>
              <a:rPr lang="en-US" sz="2800" b="1" dirty="0">
                <a:solidFill>
                  <a:srgbClr val="0070C0"/>
                </a:solidFill>
                <a:cs typeface="Arial" charset="0"/>
              </a:rPr>
              <a:t>the amount of weight gained is equal to 15 </a:t>
            </a:r>
            <a:r>
              <a:rPr lang="en-US" sz="2800" b="1" dirty="0" smtClean="0">
                <a:solidFill>
                  <a:srgbClr val="0070C0"/>
                </a:solidFill>
                <a:cs typeface="Arial" charset="0"/>
              </a:rPr>
              <a:t>pounds(6.8 kg). </a:t>
            </a:r>
            <a:endParaRPr lang="en-US" altLang="en-US" sz="2800" b="1" dirty="0">
              <a:solidFill>
                <a:srgbClr val="0070C0"/>
              </a:solidFill>
              <a:cs typeface="Arial"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128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p:cTn id="11"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7" grpId="0" build="p"/>
      <p:bldP spid="8" grpId="0"/>
      <p:bldP spid="9"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idx="4294967295"/>
          </p:nvPr>
        </p:nvSpPr>
        <p:spPr>
          <a:xfrm>
            <a:off x="501650" y="63500"/>
            <a:ext cx="8140700" cy="638175"/>
          </a:xfrm>
        </p:spPr>
        <p:txBody>
          <a:bodyPr lIns="90488" tIns="44450" rIns="90488" bIns="44450" anchor="t"/>
          <a:lstStyle/>
          <a:p>
            <a:pPr algn="l" eaLnBrk="1" hangingPunct="1"/>
            <a:r>
              <a:rPr lang="en-US" altLang="en-US" sz="3200" b="1" smtClean="0">
                <a:solidFill>
                  <a:srgbClr val="00B050"/>
                </a:solidFill>
              </a:rPr>
              <a:t>Example 2:</a:t>
            </a:r>
          </a:p>
        </p:txBody>
      </p:sp>
      <p:sp>
        <p:nvSpPr>
          <p:cNvPr id="8" name="Rectangle 3"/>
          <p:cNvSpPr txBox="1">
            <a:spLocks noChangeArrowheads="1"/>
          </p:cNvSpPr>
          <p:nvPr/>
        </p:nvSpPr>
        <p:spPr bwMode="auto">
          <a:xfrm>
            <a:off x="508000" y="838200"/>
            <a:ext cx="8291513" cy="1371600"/>
          </a:xfrm>
          <a:prstGeom prst="rect">
            <a:avLst/>
          </a:prstGeom>
          <a:noFill/>
          <a:ln w="9525">
            <a:noFill/>
            <a:miter lim="800000"/>
            <a:headEnd/>
            <a:tailEnd/>
          </a:ln>
        </p:spPr>
        <p:txBody>
          <a:bodyPr lIns="90488" tIns="44450" rIns="90488" bIns="44450"/>
          <a:lstStyle/>
          <a:p>
            <a:pPr marL="1368425" indent="-1368425">
              <a:lnSpc>
                <a:spcPct val="90000"/>
              </a:lnSpc>
              <a:spcBef>
                <a:spcPts val="250"/>
              </a:spcBef>
              <a:buClr>
                <a:schemeClr val="accent1"/>
              </a:buClr>
              <a:buSzPct val="80000"/>
            </a:pPr>
            <a:r>
              <a:rPr lang="en-US" altLang="en-US" sz="2800" b="1" dirty="0" smtClean="0">
                <a:solidFill>
                  <a:srgbClr val="0070C0"/>
                </a:solidFill>
              </a:rPr>
              <a:t>Use the “Short Cut” to do it again:</a:t>
            </a:r>
          </a:p>
          <a:p>
            <a:pPr marL="1368425" indent="-1368425">
              <a:lnSpc>
                <a:spcPct val="90000"/>
              </a:lnSpc>
              <a:spcBef>
                <a:spcPts val="250"/>
              </a:spcBef>
              <a:buClr>
                <a:schemeClr val="accent1"/>
              </a:buClr>
              <a:buSzPct val="80000"/>
            </a:pPr>
            <a:endParaRPr lang="en-US" altLang="en-US" sz="2800" b="1" dirty="0">
              <a:solidFill>
                <a:srgbClr val="0070C0"/>
              </a:solidFill>
            </a:endParaRPr>
          </a:p>
        </p:txBody>
      </p:sp>
      <mc:AlternateContent xmlns:mc="http://schemas.openxmlformats.org/markup-compatibility/2006" xmlns:a14="http://schemas.microsoft.com/office/drawing/2010/main">
        <mc:Choice Requires="a14">
          <p:sp>
            <p:nvSpPr>
              <p:cNvPr id="112643" name="Rectangle 3"/>
              <p:cNvSpPr txBox="1">
                <a:spLocks noChangeArrowheads="1"/>
              </p:cNvSpPr>
              <p:nvPr/>
            </p:nvSpPr>
            <p:spPr bwMode="auto">
              <a:xfrm>
                <a:off x="547687" y="1333500"/>
                <a:ext cx="8139113" cy="5448300"/>
              </a:xfrm>
              <a:prstGeom prst="rect">
                <a:avLst/>
              </a:prstGeom>
              <a:noFill/>
              <a:ln w="9525">
                <a:noFill/>
                <a:miter lim="800000"/>
                <a:headEnd/>
                <a:tailEnd/>
              </a:ln>
            </p:spPr>
            <p:txBody>
              <a:bodyPr lIns="90488" tIns="44450" rIns="90488" bIns="44450"/>
              <a:lstStyle/>
              <a:p>
                <a:pPr marL="0" indent="0" eaLnBrk="1" hangingPunct="1">
                  <a:lnSpc>
                    <a:spcPct val="90000"/>
                  </a:lnSpc>
                  <a:buFontTx/>
                  <a:buNone/>
                </a:pPr>
                <a:r>
                  <a:rPr lang="en-US" altLang="en-US" sz="2800" b="1" dirty="0" smtClean="0">
                    <a:solidFill>
                      <a:srgbClr val="0070C0"/>
                    </a:solidFill>
                  </a:rPr>
                  <a:t>L1 = August weight   </a:t>
                </a:r>
              </a:p>
              <a:p>
                <a:pPr marL="0" indent="0" eaLnBrk="1" hangingPunct="1">
                  <a:lnSpc>
                    <a:spcPct val="90000"/>
                  </a:lnSpc>
                  <a:buFontTx/>
                  <a:buNone/>
                </a:pPr>
                <a:endParaRPr lang="en-US" altLang="en-US" sz="2800" b="1" dirty="0">
                  <a:solidFill>
                    <a:srgbClr val="0070C0"/>
                  </a:solidFill>
                </a:endParaRPr>
              </a:p>
              <a:p>
                <a:pPr marL="0" indent="0" eaLnBrk="1" hangingPunct="1">
                  <a:lnSpc>
                    <a:spcPct val="90000"/>
                  </a:lnSpc>
                  <a:buFontTx/>
                  <a:buNone/>
                </a:pPr>
                <a:r>
                  <a:rPr lang="en-US" altLang="en-US" sz="2800" b="1" dirty="0" smtClean="0">
                    <a:solidFill>
                      <a:srgbClr val="0070C0"/>
                    </a:solidFill>
                  </a:rPr>
                  <a:t>L2 = May weight </a:t>
                </a:r>
                <a:endParaRPr lang="en-US" altLang="en-US" sz="2800" b="1" dirty="0">
                  <a:solidFill>
                    <a:srgbClr val="0070C0"/>
                  </a:solidFill>
                </a:endParaRPr>
              </a:p>
              <a:p>
                <a:pPr marL="0" indent="0" eaLnBrk="1" hangingPunct="1">
                  <a:lnSpc>
                    <a:spcPct val="90000"/>
                  </a:lnSpc>
                  <a:buFontTx/>
                  <a:buNone/>
                </a:pPr>
                <a:r>
                  <a:rPr lang="en-US" altLang="en-US" sz="2800" b="1" dirty="0">
                    <a:solidFill>
                      <a:srgbClr val="0070C0"/>
                    </a:solidFill>
                  </a:rPr>
                  <a:t>			</a:t>
                </a:r>
                <a:endParaRPr lang="en-US" altLang="en-US" sz="2800" b="1" dirty="0" smtClean="0">
                  <a:solidFill>
                    <a:srgbClr val="0070C0"/>
                  </a:solidFill>
                </a:endParaRPr>
              </a:p>
              <a:p>
                <a:pPr marL="0" indent="0" eaLnBrk="1" hangingPunct="1">
                  <a:lnSpc>
                    <a:spcPct val="90000"/>
                  </a:lnSpc>
                  <a:buFontTx/>
                  <a:buNone/>
                </a:pPr>
                <a:r>
                  <a:rPr lang="en-US" altLang="en-US" sz="2800" b="1" dirty="0" smtClean="0">
                    <a:solidFill>
                      <a:srgbClr val="0070C0"/>
                    </a:solidFill>
                  </a:rPr>
                  <a:t>L3  </a:t>
                </a:r>
                <a:r>
                  <a:rPr lang="en-US" altLang="en-US" sz="2800" b="1" dirty="0">
                    <a:solidFill>
                      <a:srgbClr val="0070C0"/>
                    </a:solidFill>
                  </a:rPr>
                  <a:t>= L2 – L1</a:t>
                </a:r>
              </a:p>
              <a:p>
                <a:pPr marL="0" indent="0" eaLnBrk="1" hangingPunct="1">
                  <a:lnSpc>
                    <a:spcPct val="90000"/>
                  </a:lnSpc>
                  <a:buFontTx/>
                  <a:buNone/>
                </a:pPr>
                <a:endParaRPr lang="en-US" altLang="en-US" sz="2800" b="1" dirty="0">
                  <a:solidFill>
                    <a:srgbClr val="0070C0"/>
                  </a:solidFill>
                </a:endParaRPr>
              </a:p>
              <a:p>
                <a:pPr marL="0" indent="0" eaLnBrk="1" hangingPunct="1">
                  <a:lnSpc>
                    <a:spcPct val="90000"/>
                  </a:lnSpc>
                  <a:buFontTx/>
                  <a:buNone/>
                </a:pPr>
                <a:r>
                  <a:rPr lang="en-US" altLang="en-US" sz="2800" b="1" dirty="0">
                    <a:solidFill>
                      <a:srgbClr val="FF0000"/>
                    </a:solidFill>
                  </a:rPr>
                  <a:t>STAT </a:t>
                </a:r>
                <a:r>
                  <a:rPr lang="en-US" altLang="en-US" sz="2800" b="1" dirty="0">
                    <a:solidFill>
                      <a:srgbClr val="FF0000"/>
                    </a:solidFill>
                    <a:sym typeface="Wingdings" panose="05000000000000000000" pitchFamily="2" charset="2"/>
                  </a:rPr>
                  <a:t> TESTS  T-Test  </a:t>
                </a:r>
                <a:endParaRPr lang="en-US" altLang="en-US" sz="2800" b="1" dirty="0" smtClean="0">
                  <a:solidFill>
                    <a:srgbClr val="FF0000"/>
                  </a:solidFill>
                  <a:sym typeface="Wingdings" panose="05000000000000000000" pitchFamily="2" charset="2"/>
                </a:endParaRPr>
              </a:p>
              <a:p>
                <a:pPr marL="0" indent="0" eaLnBrk="1" hangingPunct="1">
                  <a:lnSpc>
                    <a:spcPct val="90000"/>
                  </a:lnSpc>
                  <a:buFontTx/>
                  <a:buNone/>
                </a:pPr>
                <a:r>
                  <a:rPr lang="en-US" altLang="en-US" sz="2800" b="1" dirty="0" smtClean="0">
                    <a:solidFill>
                      <a:srgbClr val="FF0000"/>
                    </a:solidFill>
                    <a:sym typeface="Wingdings" panose="05000000000000000000" pitchFamily="2" charset="2"/>
                  </a:rPr>
                  <a:t>use </a:t>
                </a:r>
                <a:r>
                  <a:rPr lang="en-US" altLang="en-US" sz="2800" b="1" dirty="0">
                    <a:solidFill>
                      <a:srgbClr val="FF0000"/>
                    </a:solidFill>
                    <a:sym typeface="Wingdings" panose="05000000000000000000" pitchFamily="2" charset="2"/>
                  </a:rPr>
                  <a:t>the “data” input </a:t>
                </a:r>
                <a:r>
                  <a:rPr lang="en-US" altLang="en-US" sz="2800" b="1" dirty="0">
                    <a:solidFill>
                      <a:srgbClr val="FF0000"/>
                    </a:solidFill>
                  </a:rPr>
                  <a:t>mode </a:t>
                </a:r>
                <a:endParaRPr lang="en-US" altLang="en-US" sz="2800" b="1" dirty="0" smtClean="0">
                  <a:solidFill>
                    <a:srgbClr val="FF0000"/>
                  </a:solidFill>
                </a:endParaRPr>
              </a:p>
              <a:p>
                <a:pPr marL="0" indent="0" eaLnBrk="1" hangingPunct="1">
                  <a:lnSpc>
                    <a:spcPct val="90000"/>
                  </a:lnSpc>
                  <a:buFontTx/>
                  <a:buNone/>
                </a:pPr>
                <a:r>
                  <a:rPr lang="en-US" altLang="en-US" sz="2800" b="1" dirty="0" smtClean="0">
                    <a:solidFill>
                      <a:srgbClr val="FF0000"/>
                    </a:solidFill>
                  </a:rPr>
                  <a:t>pointing </a:t>
                </a:r>
                <a:r>
                  <a:rPr lang="en-US" altLang="en-US" sz="2800" b="1" dirty="0">
                    <a:solidFill>
                      <a:srgbClr val="FF0000"/>
                    </a:solidFill>
                  </a:rPr>
                  <a:t>to </a:t>
                </a:r>
                <a:r>
                  <a:rPr lang="en-US" altLang="en-US" sz="2800" b="1" dirty="0" smtClean="0">
                    <a:solidFill>
                      <a:srgbClr val="FF0000"/>
                    </a:solidFill>
                  </a:rPr>
                  <a:t>L3</a:t>
                </a:r>
              </a:p>
              <a:p>
                <a:pPr marL="0" indent="0" eaLnBrk="1" hangingPunct="1">
                  <a:lnSpc>
                    <a:spcPct val="90000"/>
                  </a:lnSpc>
                  <a:buFontTx/>
                  <a:buNone/>
                </a:pPr>
                <a:endParaRPr lang="en-US" altLang="en-US" sz="2800" b="1" dirty="0" smtClean="0">
                  <a:solidFill>
                    <a:srgbClr val="FF0000"/>
                  </a:solidFill>
                </a:endParaRPr>
              </a:p>
              <a:p>
                <a:pPr marL="0" indent="0" eaLnBrk="1" hangingPunct="1">
                  <a:lnSpc>
                    <a:spcPct val="90000"/>
                  </a:lnSpc>
                  <a:buFontTx/>
                  <a:buNone/>
                </a:pPr>
                <a14:m>
                  <m:oMath xmlns:m="http://schemas.openxmlformats.org/officeDocument/2006/math">
                    <m:acc>
                      <m:accPr>
                        <m:chr m:val="̅"/>
                        <m:ctrlPr>
                          <a:rPr lang="en-US" altLang="en-US" sz="2800" b="1" i="1" smtClean="0">
                            <a:solidFill>
                              <a:srgbClr val="FF0000"/>
                            </a:solidFill>
                            <a:latin typeface="Cambria Math"/>
                          </a:rPr>
                        </m:ctrlPr>
                      </m:accPr>
                      <m:e>
                        <m:r>
                          <a:rPr lang="en-US" altLang="en-US" sz="2800" b="1" i="1" smtClean="0">
                            <a:solidFill>
                              <a:srgbClr val="FF0000"/>
                            </a:solidFill>
                            <a:latin typeface="Cambria Math"/>
                          </a:rPr>
                          <m:t>𝒅</m:t>
                        </m:r>
                      </m:e>
                    </m:acc>
                  </m:oMath>
                </a14:m>
                <a:r>
                  <a:rPr lang="en-US" altLang="en-US" sz="2800" b="1" dirty="0" smtClean="0">
                    <a:solidFill>
                      <a:srgbClr val="FF0000"/>
                    </a:solidFill>
                  </a:rPr>
                  <a:t> = -2.5833      </a:t>
                </a:r>
                <a:r>
                  <a:rPr lang="en-US" altLang="en-US" sz="2800" b="1" i="1" dirty="0" err="1" smtClean="0">
                    <a:solidFill>
                      <a:srgbClr val="FF0000"/>
                    </a:solidFill>
                  </a:rPr>
                  <a:t>s</a:t>
                </a:r>
                <a:r>
                  <a:rPr lang="en-US" altLang="en-US" sz="2800" b="1" i="1" baseline="-25000" dirty="0" err="1" smtClean="0">
                    <a:solidFill>
                      <a:srgbClr val="FF0000"/>
                    </a:solidFill>
                  </a:rPr>
                  <a:t>d</a:t>
                </a:r>
                <a:r>
                  <a:rPr lang="en-US" altLang="en-US" sz="2800" b="1" i="1" dirty="0" smtClean="0">
                    <a:solidFill>
                      <a:srgbClr val="FF0000"/>
                    </a:solidFill>
                  </a:rPr>
                  <a:t> = </a:t>
                </a:r>
                <a:r>
                  <a:rPr lang="en-US" altLang="en-US" sz="2800" b="1" dirty="0" smtClean="0">
                    <a:solidFill>
                      <a:srgbClr val="FF0000"/>
                    </a:solidFill>
                  </a:rPr>
                  <a:t>3.4125</a:t>
                </a:r>
              </a:p>
              <a:p>
                <a:pPr marL="0" indent="0" eaLnBrk="1" hangingPunct="1">
                  <a:lnSpc>
                    <a:spcPct val="90000"/>
                  </a:lnSpc>
                  <a:buFontTx/>
                  <a:buNone/>
                </a:pPr>
                <a:endParaRPr lang="en-US" altLang="en-US" sz="2800" b="1" i="1" dirty="0" smtClean="0">
                  <a:solidFill>
                    <a:srgbClr val="FF0000"/>
                  </a:solidFill>
                </a:endParaRPr>
              </a:p>
              <a:p>
                <a:pPr marL="0" indent="0" eaLnBrk="1" hangingPunct="1">
                  <a:lnSpc>
                    <a:spcPct val="90000"/>
                  </a:lnSpc>
                  <a:buFontTx/>
                  <a:buNone/>
                </a:pPr>
                <a:r>
                  <a:rPr lang="en-US" altLang="en-US" sz="2800" b="1" i="1" dirty="0" smtClean="0">
                    <a:solidFill>
                      <a:srgbClr val="FF0000"/>
                    </a:solidFill>
                  </a:rPr>
                  <a:t>t</a:t>
                </a:r>
                <a:r>
                  <a:rPr lang="en-US" altLang="en-US" sz="2800" b="1" dirty="0" smtClean="0">
                    <a:solidFill>
                      <a:srgbClr val="FF0000"/>
                    </a:solidFill>
                  </a:rPr>
                  <a:t> = -13.4708</a:t>
                </a:r>
              </a:p>
              <a:p>
                <a:pPr marL="0" indent="0" eaLnBrk="1" hangingPunct="1">
                  <a:lnSpc>
                    <a:spcPct val="90000"/>
                  </a:lnSpc>
                  <a:buFontTx/>
                  <a:buNone/>
                </a:pPr>
                <a:r>
                  <a:rPr lang="en-US" altLang="en-US" sz="2800" b="1" dirty="0" smtClean="0">
                    <a:solidFill>
                      <a:srgbClr val="FF0000"/>
                    </a:solidFill>
                  </a:rPr>
                  <a:t>P-Value = 2.1276E-12 </a:t>
                </a:r>
                <a:r>
                  <a:rPr lang="en-US" altLang="en-US" sz="2800" b="1" dirty="0" smtClean="0">
                    <a:solidFill>
                      <a:srgbClr val="FF0000"/>
                    </a:solidFill>
                    <a:sym typeface="Symbol"/>
                  </a:rPr>
                  <a:t> 0</a:t>
                </a:r>
                <a:endParaRPr lang="en-US" altLang="en-US" sz="2800" b="1" dirty="0">
                  <a:solidFill>
                    <a:srgbClr val="FF0000"/>
                  </a:solidFill>
                </a:endParaRPr>
              </a:p>
              <a:p>
                <a:pPr marL="0" indent="0" eaLnBrk="1" hangingPunct="1">
                  <a:lnSpc>
                    <a:spcPct val="90000"/>
                  </a:lnSpc>
                  <a:buFontTx/>
                  <a:buNone/>
                </a:pPr>
                <a:endParaRPr lang="en-US" altLang="en-US" sz="2800" b="1" dirty="0">
                  <a:solidFill>
                    <a:srgbClr val="FF0000"/>
                  </a:solidFill>
                </a:endParaRPr>
              </a:p>
            </p:txBody>
          </p:sp>
        </mc:Choice>
        <mc:Fallback xmlns="">
          <p:sp>
            <p:nvSpPr>
              <p:cNvPr id="112643" name="Rectangle 3"/>
              <p:cNvSpPr txBox="1">
                <a:spLocks noRot="1" noChangeAspect="1" noMove="1" noResize="1" noEditPoints="1" noAdjustHandles="1" noChangeArrowheads="1" noChangeShapeType="1" noTextEdit="1"/>
              </p:cNvSpPr>
              <p:nvPr/>
            </p:nvSpPr>
            <p:spPr bwMode="auto">
              <a:xfrm>
                <a:off x="547687" y="1333500"/>
                <a:ext cx="8139113" cy="5448300"/>
              </a:xfrm>
              <a:prstGeom prst="rect">
                <a:avLst/>
              </a:prstGeom>
              <a:blipFill rotWithShape="1">
                <a:blip r:embed="rId6"/>
                <a:stretch>
                  <a:fillRect l="-1573" t="-1902" b="-3579"/>
                </a:stretch>
              </a:blipFill>
              <a:ln w="9525">
                <a:noFill/>
                <a:miter lim="800000"/>
                <a:headEnd/>
                <a:tailEnd/>
              </a:ln>
            </p:spPr>
            <p:txBody>
              <a:bodyPr/>
              <a:lstStyle/>
              <a:p>
                <a:r>
                  <a:rPr lang="en-US">
                    <a:noFill/>
                  </a:rPr>
                  <a:t> </a:t>
                </a:r>
              </a:p>
            </p:txBody>
          </p:sp>
        </mc:Fallback>
      </mc:AlternateContent>
      <p:pic>
        <p:nvPicPr>
          <p:cNvPr id="204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7066" y="1454989"/>
            <a:ext cx="3325432" cy="250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7593" y="4267200"/>
            <a:ext cx="33432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75723572"/>
      </p:ext>
    </p:extLst>
  </p:cSld>
  <p:clrMapOvr>
    <a:masterClrMapping/>
  </p:clrMapOvr>
  <p:transition spd="slow" advTm="149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2643"/>
                                        </p:tgtEl>
                                        <p:attrNameLst>
                                          <p:attrName>style.visibility</p:attrName>
                                        </p:attrNameLst>
                                      </p:cBhvr>
                                      <p:to>
                                        <p:strVal val="visible"/>
                                      </p:to>
                                    </p:set>
                                    <p:animEffect transition="in" filter="barn(inVertical)">
                                      <p:cBhvr>
                                        <p:cTn id="18"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8" grpId="0"/>
      <p:bldP spid="1126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b="1" dirty="0" smtClean="0">
                <a:solidFill>
                  <a:srgbClr val="00B050"/>
                </a:solidFill>
              </a:rPr>
              <a:t>Dependent Populations</a:t>
            </a:r>
          </a:p>
        </p:txBody>
      </p:sp>
      <p:sp>
        <p:nvSpPr>
          <p:cNvPr id="68610" name="Content Placeholder 2"/>
          <p:cNvSpPr>
            <a:spLocks noGrp="1"/>
          </p:cNvSpPr>
          <p:nvPr>
            <p:ph idx="1"/>
          </p:nvPr>
        </p:nvSpPr>
        <p:spPr/>
        <p:txBody>
          <a:bodyPr/>
          <a:lstStyle/>
          <a:p>
            <a:pPr eaLnBrk="1" hangingPunct="1"/>
            <a:r>
              <a:rPr lang="en-US" dirty="0" smtClean="0"/>
              <a:t>Specific situation in which each data value from one population is paired with another data value from the other population</a:t>
            </a:r>
          </a:p>
          <a:p>
            <a:pPr lvl="1" eaLnBrk="1" hangingPunct="1"/>
            <a:r>
              <a:rPr lang="en-US" dirty="0" smtClean="0"/>
              <a:t>Guarantees that the two populations are the same size</a:t>
            </a:r>
          </a:p>
          <a:p>
            <a:pPr lvl="1" eaLnBrk="1" hangingPunct="1"/>
            <a:r>
              <a:rPr lang="en-US" dirty="0" smtClean="0"/>
              <a:t>Considers the difference of the pairs to create a special new “difference population”</a:t>
            </a:r>
          </a:p>
          <a:p>
            <a:pPr lvl="2" eaLnBrk="1" hangingPunct="1"/>
            <a:r>
              <a:rPr lang="en-US" dirty="0" smtClean="0"/>
              <a:t>Instead of looking at each population separately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405"/>
    </mc:Choice>
    <mc:Fallback xmlns="">
      <p:transition spd="slow" advTm="5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body" idx="4294967295"/>
          </p:nvPr>
        </p:nvSpPr>
        <p:spPr>
          <a:xfrm>
            <a:off x="298450" y="6176962"/>
            <a:ext cx="8559800" cy="833438"/>
          </a:xfrm>
        </p:spPr>
        <p:txBody>
          <a:bodyPr lIns="90488" tIns="44450" rIns="90488" bIns="44450"/>
          <a:lstStyle/>
          <a:p>
            <a:pPr defTabSz="514350" eaLnBrk="1" hangingPunct="1">
              <a:lnSpc>
                <a:spcPct val="95000"/>
              </a:lnSpc>
              <a:spcBef>
                <a:spcPct val="0"/>
              </a:spcBef>
              <a:spcAft>
                <a:spcPct val="30000"/>
              </a:spcAft>
              <a:buFontTx/>
              <a:buNone/>
            </a:pPr>
            <a:r>
              <a:rPr lang="en-US" altLang="en-US" sz="2800" b="1" i="1" dirty="0" smtClean="0"/>
              <a:t>	</a:t>
            </a:r>
            <a:r>
              <a:rPr lang="en-US" altLang="en-US" sz="2800" b="1" i="1" dirty="0" smtClean="0">
                <a:latin typeface="Times New Roman" pitchFamily="18" charset="0"/>
                <a:cs typeface="Times New Roman" pitchFamily="18" charset="0"/>
              </a:rPr>
              <a:t>n</a:t>
            </a:r>
            <a:r>
              <a:rPr lang="en-US" altLang="en-US" sz="2800" b="1" dirty="0" smtClean="0">
                <a:latin typeface="Arial" charset="0"/>
              </a:rPr>
              <a:t>  	=  	number of </a:t>
            </a:r>
            <a:r>
              <a:rPr lang="en-US" altLang="en-US" sz="2800" b="1" dirty="0" smtClean="0">
                <a:solidFill>
                  <a:schemeClr val="hlink"/>
                </a:solidFill>
                <a:latin typeface="Arial" charset="0"/>
              </a:rPr>
              <a:t>pairs</a:t>
            </a:r>
            <a:r>
              <a:rPr lang="en-US" altLang="en-US" sz="2800" b="1" dirty="0" smtClean="0">
                <a:latin typeface="Arial" charset="0"/>
              </a:rPr>
              <a:t> of data.</a:t>
            </a:r>
          </a:p>
        </p:txBody>
      </p:sp>
      <p:grpSp>
        <p:nvGrpSpPr>
          <p:cNvPr id="2" name="Group 12"/>
          <p:cNvGrpSpPr>
            <a:grpSpLocks/>
          </p:cNvGrpSpPr>
          <p:nvPr/>
        </p:nvGrpSpPr>
        <p:grpSpPr bwMode="auto">
          <a:xfrm>
            <a:off x="309562" y="3547285"/>
            <a:ext cx="8605838" cy="1448252"/>
            <a:chOff x="178" y="1909"/>
            <a:chExt cx="5421" cy="686"/>
          </a:xfrm>
        </p:grpSpPr>
        <p:sp>
          <p:nvSpPr>
            <p:cNvPr id="69639" name="Rectangle 3"/>
            <p:cNvSpPr>
              <a:spLocks noChangeArrowheads="1"/>
            </p:cNvSpPr>
            <p:nvPr/>
          </p:nvSpPr>
          <p:spPr bwMode="auto">
            <a:xfrm>
              <a:off x="178" y="1909"/>
              <a:ext cx="5421" cy="686"/>
            </a:xfrm>
            <a:prstGeom prst="rect">
              <a:avLst/>
            </a:prstGeom>
            <a:noFill/>
            <a:ln w="9525">
              <a:noFill/>
              <a:miter lim="800000"/>
              <a:headEnd/>
              <a:tailEnd/>
            </a:ln>
          </p:spPr>
          <p:txBody>
            <a:bodyPr lIns="90488" tIns="44450" rIns="90488" bIns="44450"/>
            <a:lstStyle/>
            <a:p>
              <a:pPr marL="342900" indent="-342900" defTabSz="514350" eaLnBrk="0" hangingPunct="0">
                <a:lnSpc>
                  <a:spcPct val="95000"/>
                </a:lnSpc>
                <a:spcAft>
                  <a:spcPct val="30000"/>
                </a:spcAft>
                <a:tabLst>
                  <a:tab pos="1028700" algn="l"/>
                </a:tabLst>
              </a:pPr>
              <a:r>
                <a:rPr lang="en-US" altLang="en-US" sz="3600" b="1" i="1" dirty="0">
                  <a:solidFill>
                    <a:srgbClr val="000000"/>
                  </a:solidFill>
                  <a:latin typeface="Times New Roman" pitchFamily="18" charset="0"/>
                </a:rPr>
                <a:t>	d</a:t>
              </a:r>
              <a:r>
                <a:rPr lang="en-US" altLang="en-US" sz="2800" b="1" dirty="0">
                  <a:solidFill>
                    <a:srgbClr val="000000"/>
                  </a:solidFill>
                </a:rPr>
                <a:t>  	=  	mean value of the differences </a:t>
              </a:r>
              <a:r>
                <a:rPr lang="en-US" altLang="en-US" sz="3200" b="1" i="1" dirty="0">
                  <a:solidFill>
                    <a:srgbClr val="000000"/>
                  </a:solidFill>
                  <a:latin typeface="Times New Roman" pitchFamily="18" charset="0"/>
                </a:rPr>
                <a:t>d</a:t>
              </a:r>
              <a:r>
                <a:rPr lang="en-US" altLang="en-US" sz="2800" b="1" dirty="0">
                  <a:solidFill>
                    <a:srgbClr val="000000"/>
                  </a:solidFill>
                </a:rPr>
                <a:t> for the 		    	paired </a:t>
              </a:r>
              <a:r>
                <a:rPr lang="en-US" altLang="en-US" sz="3200" b="1" dirty="0">
                  <a:solidFill>
                    <a:srgbClr val="FC0128"/>
                  </a:solidFill>
                </a:rPr>
                <a:t>sample</a:t>
              </a:r>
              <a:r>
                <a:rPr lang="en-US" altLang="en-US" sz="2800" b="1" dirty="0">
                  <a:solidFill>
                    <a:srgbClr val="000000"/>
                  </a:solidFill>
                </a:rPr>
                <a:t> data (equal to the mean  	    	of the</a:t>
              </a:r>
              <a:r>
                <a:rPr lang="en-US" altLang="en-US" sz="3200" b="1" i="1" dirty="0">
                  <a:solidFill>
                    <a:srgbClr val="000000"/>
                  </a:solidFill>
                  <a:latin typeface="Times New Roman" pitchFamily="18" charset="0"/>
                </a:rPr>
                <a:t>  x – y </a:t>
              </a:r>
              <a:r>
                <a:rPr lang="en-US" altLang="en-US" sz="2800" b="1" dirty="0">
                  <a:solidFill>
                    <a:srgbClr val="000000"/>
                  </a:solidFill>
                </a:rPr>
                <a:t>values</a:t>
              </a:r>
              <a:r>
                <a:rPr lang="en-US" altLang="en-US" sz="2800" b="1" dirty="0" smtClean="0">
                  <a:solidFill>
                    <a:srgbClr val="000000"/>
                  </a:solidFill>
                </a:rPr>
                <a:t>)</a:t>
              </a:r>
              <a:endParaRPr lang="en-US" altLang="en-US" sz="2800" b="1" i="1" u="sng" dirty="0">
                <a:solidFill>
                  <a:srgbClr val="FF0000"/>
                </a:solidFill>
              </a:endParaRPr>
            </a:p>
          </p:txBody>
        </p:sp>
        <p:sp>
          <p:nvSpPr>
            <p:cNvPr id="69640" name="Line 4"/>
            <p:cNvSpPr>
              <a:spLocks noChangeShapeType="1"/>
            </p:cNvSpPr>
            <p:nvPr/>
          </p:nvSpPr>
          <p:spPr bwMode="auto">
            <a:xfrm>
              <a:off x="503" y="1945"/>
              <a:ext cx="104" cy="0"/>
            </a:xfrm>
            <a:prstGeom prst="line">
              <a:avLst/>
            </a:prstGeom>
            <a:noFill/>
            <a:ln w="25400">
              <a:solidFill>
                <a:schemeClr val="tx1"/>
              </a:solidFill>
              <a:round/>
              <a:headEnd/>
              <a:tailEnd/>
            </a:ln>
          </p:spPr>
          <p:txBody>
            <a:bodyPr wrap="none" anchor="ctr"/>
            <a:lstStyle/>
            <a:p>
              <a:endParaRPr lang="en-US"/>
            </a:p>
          </p:txBody>
        </p:sp>
      </p:grpSp>
      <p:sp>
        <p:nvSpPr>
          <p:cNvPr id="69635" name="Rectangle 6"/>
          <p:cNvSpPr>
            <a:spLocks noChangeArrowheads="1"/>
          </p:cNvSpPr>
          <p:nvPr/>
        </p:nvSpPr>
        <p:spPr bwMode="auto">
          <a:xfrm>
            <a:off x="495300" y="0"/>
            <a:ext cx="8153400" cy="776288"/>
          </a:xfrm>
          <a:prstGeom prst="rect">
            <a:avLst/>
          </a:prstGeom>
          <a:noFill/>
          <a:ln w="9525">
            <a:noFill/>
            <a:miter lim="800000"/>
            <a:headEnd/>
            <a:tailEnd/>
          </a:ln>
        </p:spPr>
        <p:txBody>
          <a:bodyPr lIns="90488" tIns="44450" rIns="90488" bIns="44450" anchor="ctr"/>
          <a:lstStyle/>
          <a:p>
            <a:pPr algn="ctr" eaLnBrk="0" hangingPunct="0"/>
            <a:r>
              <a:rPr lang="en-US" altLang="en-US" sz="4000" b="1" dirty="0">
                <a:solidFill>
                  <a:srgbClr val="008000"/>
                </a:solidFill>
              </a:rPr>
              <a:t>Notation for Dependent Samples</a:t>
            </a:r>
          </a:p>
        </p:txBody>
      </p:sp>
      <p:sp>
        <p:nvSpPr>
          <p:cNvPr id="291849" name="Text Box 9"/>
          <p:cNvSpPr txBox="1">
            <a:spLocks noChangeArrowheads="1"/>
          </p:cNvSpPr>
          <p:nvPr/>
        </p:nvSpPr>
        <p:spPr bwMode="auto">
          <a:xfrm>
            <a:off x="690562" y="685800"/>
            <a:ext cx="8377238" cy="1027974"/>
          </a:xfrm>
          <a:prstGeom prst="rect">
            <a:avLst/>
          </a:prstGeom>
          <a:noFill/>
          <a:ln w="9525">
            <a:noFill/>
            <a:miter lim="800000"/>
            <a:headEnd/>
            <a:tailEnd/>
          </a:ln>
        </p:spPr>
        <p:txBody>
          <a:bodyPr wrap="square">
            <a:spAutoFit/>
          </a:bodyPr>
          <a:lstStyle/>
          <a:p>
            <a:pPr eaLnBrk="0" hangingPunct="0">
              <a:lnSpc>
                <a:spcPct val="95000"/>
              </a:lnSpc>
              <a:spcBef>
                <a:spcPct val="50000"/>
              </a:spcBef>
              <a:tabLst>
                <a:tab pos="798513" algn="l"/>
              </a:tabLst>
            </a:pPr>
            <a:r>
              <a:rPr lang="en-US" altLang="en-US" sz="3600" b="1" i="1" dirty="0">
                <a:solidFill>
                  <a:srgbClr val="000000"/>
                </a:solidFill>
                <a:latin typeface="Times New Roman" pitchFamily="18" charset="0"/>
              </a:rPr>
              <a:t>d</a:t>
            </a:r>
            <a:r>
              <a:rPr lang="en-US" altLang="en-US" sz="2800" b="1" dirty="0">
                <a:solidFill>
                  <a:srgbClr val="000000"/>
                </a:solidFill>
              </a:rPr>
              <a:t>    =  </a:t>
            </a:r>
            <a:r>
              <a:rPr lang="en-US" altLang="en-US" sz="2800" b="1" dirty="0" smtClean="0">
                <a:solidFill>
                  <a:srgbClr val="000000"/>
                </a:solidFill>
              </a:rPr>
              <a:t>individual </a:t>
            </a:r>
            <a:r>
              <a:rPr lang="en-US" altLang="en-US" sz="2800" b="1" dirty="0">
                <a:solidFill>
                  <a:srgbClr val="000000"/>
                </a:solidFill>
              </a:rPr>
              <a:t>difference between </a:t>
            </a:r>
            <a:r>
              <a:rPr lang="en-US" altLang="en-US" sz="2800" b="1" dirty="0" smtClean="0">
                <a:solidFill>
                  <a:srgbClr val="000000"/>
                </a:solidFill>
              </a:rPr>
              <a:t>the two values </a:t>
            </a:r>
            <a:r>
              <a:rPr lang="en-US" altLang="en-US" sz="2800" b="1" dirty="0">
                <a:solidFill>
                  <a:srgbClr val="000000"/>
                </a:solidFill>
              </a:rPr>
              <a:t>of a single matched pair</a:t>
            </a:r>
          </a:p>
        </p:txBody>
      </p:sp>
      <p:sp>
        <p:nvSpPr>
          <p:cNvPr id="291851" name="Rectangle 11"/>
          <p:cNvSpPr>
            <a:spLocks noChangeArrowheads="1"/>
          </p:cNvSpPr>
          <p:nvPr/>
        </p:nvSpPr>
        <p:spPr bwMode="auto">
          <a:xfrm>
            <a:off x="292100" y="2438400"/>
            <a:ext cx="8605838" cy="1274762"/>
          </a:xfrm>
          <a:prstGeom prst="rect">
            <a:avLst/>
          </a:prstGeom>
          <a:noFill/>
          <a:ln w="9525">
            <a:noFill/>
            <a:miter lim="800000"/>
            <a:headEnd/>
            <a:tailEnd/>
          </a:ln>
        </p:spPr>
        <p:txBody>
          <a:bodyPr lIns="90488" tIns="44450" rIns="90488" bIns="44450"/>
          <a:lstStyle/>
          <a:p>
            <a:pPr marL="342900" indent="-342900" defTabSz="514350" eaLnBrk="0" hangingPunct="0">
              <a:lnSpc>
                <a:spcPct val="95000"/>
              </a:lnSpc>
              <a:spcAft>
                <a:spcPct val="30000"/>
              </a:spcAft>
              <a:tabLst>
                <a:tab pos="1028700" algn="l"/>
              </a:tabLst>
            </a:pPr>
            <a:r>
              <a:rPr lang="en-US" altLang="en-US" sz="3600" b="1" i="1">
                <a:solidFill>
                  <a:srgbClr val="000000"/>
                </a:solidFill>
                <a:latin typeface="Times New Roman" pitchFamily="18" charset="0"/>
              </a:rPr>
              <a:t>	µ</a:t>
            </a:r>
            <a:r>
              <a:rPr lang="en-US" altLang="en-US" sz="3200" b="1" i="1" baseline="-25000">
                <a:solidFill>
                  <a:srgbClr val="000000"/>
                </a:solidFill>
                <a:latin typeface="Times New Roman" pitchFamily="18" charset="0"/>
              </a:rPr>
              <a:t>d</a:t>
            </a:r>
            <a:r>
              <a:rPr lang="en-US" altLang="en-US" sz="3200" b="1" i="1">
                <a:solidFill>
                  <a:srgbClr val="000000"/>
                </a:solidFill>
                <a:latin typeface="Times New Roman" pitchFamily="18" charset="0"/>
              </a:rPr>
              <a:t> 	</a:t>
            </a:r>
            <a:r>
              <a:rPr lang="en-US" altLang="en-US" sz="2800" b="1">
                <a:solidFill>
                  <a:srgbClr val="000000"/>
                </a:solidFill>
              </a:rPr>
              <a:t>=  	mean value of the differences </a:t>
            </a:r>
            <a:r>
              <a:rPr lang="en-US" altLang="en-US" sz="3200" b="1" i="1">
                <a:solidFill>
                  <a:srgbClr val="000000"/>
                </a:solidFill>
                <a:latin typeface="Times New Roman" pitchFamily="18" charset="0"/>
              </a:rPr>
              <a:t>d</a:t>
            </a:r>
            <a:r>
              <a:rPr lang="en-US" altLang="en-US" sz="2800" b="1">
                <a:solidFill>
                  <a:srgbClr val="000000"/>
                </a:solidFill>
              </a:rPr>
              <a:t>  for the 		</a:t>
            </a:r>
            <a:r>
              <a:rPr lang="en-US" altLang="en-US" sz="3200" b="1">
                <a:solidFill>
                  <a:srgbClr val="FC0128"/>
                </a:solidFill>
              </a:rPr>
              <a:t>population</a:t>
            </a:r>
            <a:r>
              <a:rPr lang="en-US" altLang="en-US" sz="2800" b="1">
                <a:solidFill>
                  <a:srgbClr val="000000"/>
                </a:solidFill>
              </a:rPr>
              <a:t> of paired data</a:t>
            </a:r>
          </a:p>
        </p:txBody>
      </p:sp>
      <p:sp>
        <p:nvSpPr>
          <p:cNvPr id="291853" name="Rectangle 13"/>
          <p:cNvSpPr>
            <a:spLocks noChangeArrowheads="1"/>
          </p:cNvSpPr>
          <p:nvPr/>
        </p:nvSpPr>
        <p:spPr bwMode="auto">
          <a:xfrm>
            <a:off x="307975" y="4940300"/>
            <a:ext cx="8559800" cy="1017587"/>
          </a:xfrm>
          <a:prstGeom prst="rect">
            <a:avLst/>
          </a:prstGeom>
          <a:noFill/>
          <a:ln w="9525">
            <a:noFill/>
            <a:miter lim="800000"/>
            <a:headEnd/>
            <a:tailEnd/>
          </a:ln>
        </p:spPr>
        <p:txBody>
          <a:bodyPr lIns="90488" tIns="44450" rIns="90488" bIns="44450"/>
          <a:lstStyle/>
          <a:p>
            <a:pPr marL="342900" indent="-342900" defTabSz="514350" eaLnBrk="0" hangingPunct="0">
              <a:lnSpc>
                <a:spcPct val="95000"/>
              </a:lnSpc>
              <a:spcAft>
                <a:spcPct val="30000"/>
              </a:spcAft>
              <a:buSzPct val="100000"/>
            </a:pPr>
            <a:r>
              <a:rPr lang="en-US" altLang="en-US" sz="4000" b="1" i="1" dirty="0">
                <a:solidFill>
                  <a:srgbClr val="000000"/>
                </a:solidFill>
                <a:latin typeface="Times New Roman" pitchFamily="18" charset="0"/>
              </a:rPr>
              <a:t>	</a:t>
            </a:r>
            <a:r>
              <a:rPr lang="en-US" altLang="en-US" sz="4000" b="1" i="1" dirty="0" err="1" smtClean="0">
                <a:solidFill>
                  <a:srgbClr val="000000"/>
                </a:solidFill>
                <a:latin typeface="Times New Roman" pitchFamily="18" charset="0"/>
              </a:rPr>
              <a:t>s</a:t>
            </a:r>
            <a:r>
              <a:rPr lang="en-US" altLang="en-US" sz="3200" b="1" i="1" baseline="-25000" dirty="0" err="1" smtClean="0">
                <a:solidFill>
                  <a:srgbClr val="000000"/>
                </a:solidFill>
                <a:latin typeface="Times New Roman" pitchFamily="18" charset="0"/>
              </a:rPr>
              <a:t>d</a:t>
            </a:r>
            <a:r>
              <a:rPr lang="en-US" altLang="en-US" sz="2800" b="1" baseline="-25000" dirty="0" smtClean="0">
                <a:solidFill>
                  <a:srgbClr val="000000"/>
                </a:solidFill>
              </a:rPr>
              <a:t>  </a:t>
            </a:r>
            <a:r>
              <a:rPr lang="en-US" altLang="en-US" sz="2800" b="1" baseline="-25000" dirty="0">
                <a:solidFill>
                  <a:srgbClr val="000000"/>
                </a:solidFill>
              </a:rPr>
              <a:t>	</a:t>
            </a:r>
            <a:r>
              <a:rPr lang="en-US" altLang="en-US" sz="2800" b="1" dirty="0">
                <a:solidFill>
                  <a:srgbClr val="000000"/>
                </a:solidFill>
              </a:rPr>
              <a:t>=  standard deviation of the differences </a:t>
            </a:r>
            <a:r>
              <a:rPr lang="en-US" altLang="en-US" sz="3200" b="1" i="1" dirty="0">
                <a:solidFill>
                  <a:srgbClr val="000000"/>
                </a:solidFill>
                <a:latin typeface="Times New Roman" pitchFamily="18" charset="0"/>
              </a:rPr>
              <a:t>d</a:t>
            </a:r>
            <a:r>
              <a:rPr lang="en-US" altLang="en-US" sz="2800" b="1" dirty="0">
                <a:solidFill>
                  <a:srgbClr val="000000"/>
                </a:solidFill>
              </a:rPr>
              <a:t> 				for the paired </a:t>
            </a:r>
            <a:r>
              <a:rPr lang="en-US" altLang="en-US" sz="3200" b="1" dirty="0">
                <a:solidFill>
                  <a:srgbClr val="FC0128"/>
                </a:solidFill>
              </a:rPr>
              <a:t>sample</a:t>
            </a:r>
            <a:r>
              <a:rPr lang="en-US" altLang="en-US" sz="2800" b="1" dirty="0">
                <a:solidFill>
                  <a:srgbClr val="000000"/>
                </a:solidFill>
              </a:rPr>
              <a:t> data</a:t>
            </a:r>
          </a:p>
        </p:txBody>
      </p:sp>
      <p:grpSp>
        <p:nvGrpSpPr>
          <p:cNvPr id="5" name="Group 4"/>
          <p:cNvGrpSpPr/>
          <p:nvPr/>
        </p:nvGrpSpPr>
        <p:grpSpPr>
          <a:xfrm>
            <a:off x="842962" y="1683603"/>
            <a:ext cx="8224838" cy="830997"/>
            <a:chOff x="933929" y="701230"/>
            <a:chExt cx="8224838" cy="830997"/>
          </a:xfrm>
        </p:grpSpPr>
        <p:sp>
          <p:nvSpPr>
            <p:cNvPr id="3" name="TextBox 2"/>
            <p:cNvSpPr txBox="1"/>
            <p:nvPr/>
          </p:nvSpPr>
          <p:spPr>
            <a:xfrm>
              <a:off x="933929" y="701230"/>
              <a:ext cx="8224838" cy="830997"/>
            </a:xfrm>
            <a:prstGeom prst="rect">
              <a:avLst/>
            </a:prstGeom>
            <a:noFill/>
          </p:spPr>
          <p:txBody>
            <a:bodyPr wrap="square" rtlCol="0">
              <a:spAutoFit/>
            </a:bodyPr>
            <a:lstStyle/>
            <a:p>
              <a:r>
                <a:rPr lang="en-US" altLang="en-US" sz="2400" b="1" i="1" u="sng" dirty="0">
                  <a:solidFill>
                    <a:srgbClr val="FF0000"/>
                  </a:solidFill>
                </a:rPr>
                <a:t>NOTE:  </a:t>
              </a:r>
              <a:r>
                <a:rPr lang="en-US" altLang="en-US" sz="2400" b="1" i="1" u="sng" dirty="0" smtClean="0">
                  <a:solidFill>
                    <a:srgbClr val="FF0000"/>
                  </a:solidFill>
                </a:rPr>
                <a:t>               ALWAYS </a:t>
              </a:r>
              <a:r>
                <a:rPr lang="en-US" altLang="en-US" sz="2400" b="1" i="1" u="sng" dirty="0">
                  <a:solidFill>
                    <a:srgbClr val="FF0000"/>
                  </a:solidFill>
                </a:rPr>
                <a:t>SUBTRACT OLD DATA VALUES FROM </a:t>
              </a:r>
              <a:r>
                <a:rPr lang="en-US" altLang="en-US" sz="2400" b="1" i="1" u="sng" dirty="0" smtClean="0">
                  <a:solidFill>
                    <a:srgbClr val="FF0000"/>
                  </a:solidFill>
                </a:rPr>
                <a:t>NEW</a:t>
              </a:r>
              <a:endParaRPr lang="en-US" altLang="en-US" sz="2400" b="1" i="1" u="sng" dirty="0">
                <a:solidFill>
                  <a:srgbClr val="FF0000"/>
                </a:solidFill>
              </a:endParaRPr>
            </a:p>
          </p:txBody>
        </p:sp>
        <p:sp>
          <p:nvSpPr>
            <p:cNvPr id="4" name="5-Point Star 3"/>
            <p:cNvSpPr/>
            <p:nvPr/>
          </p:nvSpPr>
          <p:spPr>
            <a:xfrm>
              <a:off x="2148254" y="748750"/>
              <a:ext cx="3048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2505808" y="748750"/>
              <a:ext cx="3048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872154" y="748750"/>
              <a:ext cx="304800" cy="3048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185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91849">
                                            <p:txEl>
                                              <p:pRg st="0" end="0"/>
                                            </p:txEl>
                                          </p:spTgt>
                                        </p:tgtEl>
                                        <p:attrNameLst>
                                          <p:attrName>style.visibility</p:attrName>
                                        </p:attrNameLst>
                                      </p:cBhvr>
                                      <p:to>
                                        <p:strVal val="visible"/>
                                      </p:to>
                                    </p:set>
                                    <p:anim calcmode="lin" valueType="num">
                                      <p:cBhvr additive="base">
                                        <p:cTn id="11" dur="500" fill="hold"/>
                                        <p:tgtEl>
                                          <p:spTgt spid="29184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9184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91851"/>
                                        </p:tgtEl>
                                        <p:attrNameLst>
                                          <p:attrName>style.visibility</p:attrName>
                                        </p:attrNameLst>
                                      </p:cBhvr>
                                      <p:to>
                                        <p:strVal val="visible"/>
                                      </p:to>
                                    </p:set>
                                    <p:anim calcmode="lin" valueType="num">
                                      <p:cBhvr additive="base">
                                        <p:cTn id="22" dur="500" fill="hold"/>
                                        <p:tgtEl>
                                          <p:spTgt spid="291851"/>
                                        </p:tgtEl>
                                        <p:attrNameLst>
                                          <p:attrName>ppt_x</p:attrName>
                                        </p:attrNameLst>
                                      </p:cBhvr>
                                      <p:tavLst>
                                        <p:tav tm="0">
                                          <p:val>
                                            <p:strVal val="0-#ppt_w/2"/>
                                          </p:val>
                                        </p:tav>
                                        <p:tav tm="100000">
                                          <p:val>
                                            <p:strVal val="#ppt_x"/>
                                          </p:val>
                                        </p:tav>
                                      </p:tavLst>
                                    </p:anim>
                                    <p:anim calcmode="lin" valueType="num">
                                      <p:cBhvr additive="base">
                                        <p:cTn id="23" dur="500" fill="hold"/>
                                        <p:tgtEl>
                                          <p:spTgt spid="29185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91853"/>
                                        </p:tgtEl>
                                        <p:attrNameLst>
                                          <p:attrName>style.visibility</p:attrName>
                                        </p:attrNameLst>
                                      </p:cBhvr>
                                      <p:to>
                                        <p:strVal val="visible"/>
                                      </p:to>
                                    </p:set>
                                    <p:anim calcmode="lin" valueType="num">
                                      <p:cBhvr additive="base">
                                        <p:cTn id="34" dur="500" fill="hold"/>
                                        <p:tgtEl>
                                          <p:spTgt spid="291853"/>
                                        </p:tgtEl>
                                        <p:attrNameLst>
                                          <p:attrName>ppt_x</p:attrName>
                                        </p:attrNameLst>
                                      </p:cBhvr>
                                      <p:tavLst>
                                        <p:tav tm="0">
                                          <p:val>
                                            <p:strVal val="0-#ppt_w/2"/>
                                          </p:val>
                                        </p:tav>
                                        <p:tav tm="100000">
                                          <p:val>
                                            <p:strVal val="#ppt_x"/>
                                          </p:val>
                                        </p:tav>
                                      </p:tavLst>
                                    </p:anim>
                                    <p:anim calcmode="lin" valueType="num">
                                      <p:cBhvr additive="base">
                                        <p:cTn id="35" dur="500" fill="hold"/>
                                        <p:tgtEl>
                                          <p:spTgt spid="29185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1842">
                                            <p:txEl>
                                              <p:pRg st="0" end="0"/>
                                            </p:txEl>
                                          </p:spTgt>
                                        </p:tgtEl>
                                        <p:attrNameLst>
                                          <p:attrName>style.visibility</p:attrName>
                                        </p:attrNameLst>
                                      </p:cBhvr>
                                      <p:to>
                                        <p:strVal val="visible"/>
                                      </p:to>
                                    </p:set>
                                    <p:anim calcmode="lin" valueType="num">
                                      <p:cBhvr additive="base">
                                        <p:cTn id="40" dur="500" fill="hold"/>
                                        <p:tgtEl>
                                          <p:spTgt spid="291842">
                                            <p:txEl>
                                              <p:pRg st="0" end="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9184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4"/>
                </p:tgtEl>
              </p:cMediaNode>
            </p:audio>
          </p:childTnLst>
        </p:cTn>
      </p:par>
    </p:tnLst>
    <p:bldLst>
      <p:bldP spid="291842" grpId="0" build="p"/>
      <p:bldP spid="291851" grpId="0"/>
      <p:bldP spid="291853"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03" name="Rectangle 2"/>
          <p:cNvSpPr>
            <a:spLocks noGrp="1" noChangeArrowheads="1"/>
          </p:cNvSpPr>
          <p:nvPr>
            <p:ph type="title" idx="4294967295"/>
          </p:nvPr>
        </p:nvSpPr>
        <p:spPr>
          <a:xfrm>
            <a:off x="673100" y="247650"/>
            <a:ext cx="7772400" cy="630238"/>
          </a:xfrm>
        </p:spPr>
        <p:txBody>
          <a:bodyPr lIns="90488" tIns="44450" rIns="90488" bIns="44450" rtlCol="0">
            <a:normAutofit fontScale="90000"/>
          </a:bodyPr>
          <a:lstStyle/>
          <a:p>
            <a:pPr eaLnBrk="1" fontAlgn="auto" hangingPunct="1">
              <a:spcAft>
                <a:spcPts val="0"/>
              </a:spcAft>
              <a:defRPr/>
            </a:pPr>
            <a:r>
              <a:rPr lang="en-US" altLang="en-US" b="1" dirty="0">
                <a:solidFill>
                  <a:srgbClr val="00B050"/>
                </a:solidFill>
              </a:rPr>
              <a:t>Requirements</a:t>
            </a:r>
          </a:p>
        </p:txBody>
      </p:sp>
      <p:sp>
        <p:nvSpPr>
          <p:cNvPr id="287747" name="Rectangle 3"/>
          <p:cNvSpPr>
            <a:spLocks noGrp="1" noChangeArrowheads="1"/>
          </p:cNvSpPr>
          <p:nvPr>
            <p:ph type="body" idx="4294967295"/>
          </p:nvPr>
        </p:nvSpPr>
        <p:spPr>
          <a:xfrm>
            <a:off x="484188" y="1241425"/>
            <a:ext cx="8402637" cy="4792663"/>
          </a:xfrm>
        </p:spPr>
        <p:txBody>
          <a:bodyPr lIns="90488" tIns="44450" rIns="90488" bIns="44450"/>
          <a:lstStyle/>
          <a:p>
            <a:pPr eaLnBrk="1" hangingPunct="1">
              <a:lnSpc>
                <a:spcPct val="95000"/>
              </a:lnSpc>
              <a:spcBef>
                <a:spcPct val="45000"/>
              </a:spcBef>
              <a:spcAft>
                <a:spcPct val="45000"/>
              </a:spcAft>
              <a:buFontTx/>
              <a:buNone/>
            </a:pPr>
            <a:r>
              <a:rPr lang="en-US" altLang="en-US" sz="3000" b="1" dirty="0" smtClean="0">
                <a:latin typeface="Arial" charset="0"/>
              </a:rPr>
              <a:t>1.  The sample data are dependent.</a:t>
            </a:r>
          </a:p>
          <a:p>
            <a:pPr eaLnBrk="1" hangingPunct="1">
              <a:lnSpc>
                <a:spcPct val="95000"/>
              </a:lnSpc>
              <a:spcBef>
                <a:spcPct val="45000"/>
              </a:spcBef>
              <a:spcAft>
                <a:spcPct val="45000"/>
              </a:spcAft>
              <a:buFontTx/>
              <a:buNone/>
            </a:pPr>
            <a:r>
              <a:rPr lang="en-US" altLang="en-US" sz="3000" b="1" dirty="0" smtClean="0">
                <a:latin typeface="Arial" charset="0"/>
              </a:rPr>
              <a:t>2.  The samples are simple random samples. </a:t>
            </a:r>
          </a:p>
          <a:p>
            <a:pPr eaLnBrk="1" hangingPunct="1">
              <a:lnSpc>
                <a:spcPct val="95000"/>
              </a:lnSpc>
              <a:spcBef>
                <a:spcPct val="100000"/>
              </a:spcBef>
              <a:spcAft>
                <a:spcPct val="45000"/>
              </a:spcAft>
              <a:buFontTx/>
              <a:buNone/>
            </a:pPr>
            <a:r>
              <a:rPr lang="en-US" altLang="en-US" sz="3000" b="1" dirty="0" smtClean="0">
                <a:latin typeface="Arial" charset="0"/>
              </a:rPr>
              <a:t>3. Either or both of these conditions is satisfied:  The number of pairs of sample data is large (</a:t>
            </a:r>
            <a:r>
              <a:rPr lang="en-US" altLang="en-US" sz="3000" b="1" i="1" dirty="0" smtClean="0"/>
              <a:t>n</a:t>
            </a:r>
            <a:r>
              <a:rPr lang="en-US" altLang="en-US" sz="3000" b="1" dirty="0" smtClean="0">
                <a:latin typeface="Arial" charset="0"/>
              </a:rPr>
              <a:t> &gt; 30)</a:t>
            </a:r>
            <a:r>
              <a:rPr lang="en-US" altLang="en-US" sz="3000" b="1" dirty="0" smtClean="0">
                <a:solidFill>
                  <a:schemeClr val="hlink"/>
                </a:solidFill>
                <a:latin typeface="Arial" charset="0"/>
              </a:rPr>
              <a:t> </a:t>
            </a:r>
            <a:r>
              <a:rPr lang="en-US" altLang="en-US" sz="3000" b="1" dirty="0" smtClean="0">
                <a:latin typeface="Arial" charset="0"/>
              </a:rPr>
              <a:t>or the pairs of values have differences that are from a population having a distribution that is approximately normal.</a:t>
            </a:r>
            <a:endParaRPr lang="en-US" altLang="en-US" sz="3000" b="1" dirty="0" smtClean="0">
              <a:solidFill>
                <a:schemeClr val="hlink"/>
              </a:solidFill>
              <a:latin typeface="Arial"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spd="slow" advTm="1004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87747">
                                            <p:txEl>
                                              <p:pRg st="0" end="0"/>
                                            </p:txEl>
                                          </p:spTgt>
                                        </p:tgtEl>
                                        <p:attrNameLst>
                                          <p:attrName>style.visibility</p:attrName>
                                        </p:attrNameLst>
                                      </p:cBhvr>
                                      <p:to>
                                        <p:strVal val="visible"/>
                                      </p:to>
                                    </p:set>
                                    <p:anim calcmode="lin" valueType="num">
                                      <p:cBhvr additive="base">
                                        <p:cTn id="11" dur="500" fill="hold"/>
                                        <p:tgtEl>
                                          <p:spTgt spid="28774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87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87747">
                                            <p:txEl>
                                              <p:pRg st="1" end="1"/>
                                            </p:txEl>
                                          </p:spTgt>
                                        </p:tgtEl>
                                        <p:attrNameLst>
                                          <p:attrName>style.visibility</p:attrName>
                                        </p:attrNameLst>
                                      </p:cBhvr>
                                      <p:to>
                                        <p:strVal val="visible"/>
                                      </p:to>
                                    </p:set>
                                    <p:anim calcmode="lin" valueType="num">
                                      <p:cBhvr additive="base">
                                        <p:cTn id="17" dur="500" fill="hold"/>
                                        <p:tgtEl>
                                          <p:spTgt spid="287747">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7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7747">
                                            <p:txEl>
                                              <p:pRg st="2" end="2"/>
                                            </p:txEl>
                                          </p:spTgt>
                                        </p:tgtEl>
                                        <p:attrNameLst>
                                          <p:attrName>style.visibility</p:attrName>
                                        </p:attrNameLst>
                                      </p:cBhvr>
                                      <p:to>
                                        <p:strVal val="visible"/>
                                      </p:to>
                                    </p:set>
                                    <p:anim calcmode="lin" valueType="num">
                                      <p:cBhvr additive="base">
                                        <p:cTn id="23" dur="500" fill="hold"/>
                                        <p:tgtEl>
                                          <p:spTgt spid="28774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7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8774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noRot="1" noChangeAspect="1" noMove="1" noResize="1" noEditPoints="1" noAdjustHandles="1" noChangeArrowheads="1" noChangeShapeType="1" noTextEdit="1"/>
          </p:cNvSpPr>
          <p:nvPr>
            <p:ph idx="1"/>
          </p:nvPr>
        </p:nvSpPr>
        <p:spPr>
          <a:xfrm>
            <a:off x="0" y="1981200"/>
            <a:ext cx="8229600" cy="4525963"/>
          </a:xfrm>
          <a:blipFill rotWithShape="1">
            <a:blip r:embed="rId5" cstate="print"/>
            <a:stretch>
              <a:fillRect/>
            </a:stretch>
          </a:blipFill>
        </p:spPr>
        <p:txBody>
          <a:bodyPr rtlCol="0">
            <a:normAutofit/>
          </a:bodyPr>
          <a:lstStyle/>
          <a:p>
            <a:pPr eaLnBrk="1" fontAlgn="auto" hangingPunct="1">
              <a:spcAft>
                <a:spcPts val="0"/>
              </a:spcAft>
              <a:buFont typeface="Arial" pitchFamily="34" charset="0"/>
              <a:buChar char="•"/>
              <a:defRPr/>
            </a:pPr>
            <a:r>
              <a:rPr lang="en-US">
                <a:noFill/>
              </a:rPr>
              <a:t> </a:t>
            </a:r>
          </a:p>
        </p:txBody>
      </p:sp>
      <p:sp>
        <p:nvSpPr>
          <p:cNvPr id="75779" name="TextBox 3"/>
          <p:cNvSpPr txBox="1">
            <a:spLocks noChangeArrowheads="1"/>
          </p:cNvSpPr>
          <p:nvPr/>
        </p:nvSpPr>
        <p:spPr bwMode="auto">
          <a:xfrm>
            <a:off x="228600" y="1346200"/>
            <a:ext cx="2133600" cy="923330"/>
          </a:xfrm>
          <a:prstGeom prst="rect">
            <a:avLst/>
          </a:prstGeom>
          <a:noFill/>
          <a:ln w="9525">
            <a:solidFill>
              <a:schemeClr val="accent1"/>
            </a:solidFill>
            <a:miter lim="800000"/>
            <a:headEnd/>
            <a:tailEnd/>
          </a:ln>
        </p:spPr>
        <p:txBody>
          <a:bodyPr wrap="square">
            <a:spAutoFit/>
          </a:bodyPr>
          <a:lstStyle/>
          <a:p>
            <a:pPr algn="ctr"/>
            <a:r>
              <a:rPr lang="en-US" dirty="0">
                <a:latin typeface="Calibri" pitchFamily="34" charset="0"/>
              </a:rPr>
              <a:t>Test Statistic (Tells you distribution for </a:t>
            </a:r>
            <a:r>
              <a:rPr lang="en-US" dirty="0" smtClean="0">
                <a:latin typeface="Calibri" pitchFamily="34" charset="0"/>
              </a:rPr>
              <a:t>P-value</a:t>
            </a:r>
            <a:r>
              <a:rPr lang="en-US" dirty="0">
                <a:latin typeface="Calibri" pitchFamily="34" charset="0"/>
              </a:rPr>
              <a:t>)</a:t>
            </a:r>
          </a:p>
        </p:txBody>
      </p:sp>
      <p:cxnSp>
        <p:nvCxnSpPr>
          <p:cNvPr id="6" name="Straight Arrow Connector 5"/>
          <p:cNvCxnSpPr>
            <a:stCxn id="75779" idx="2"/>
          </p:cNvCxnSpPr>
          <p:nvPr/>
        </p:nvCxnSpPr>
        <p:spPr>
          <a:xfrm>
            <a:off x="1295400" y="2269530"/>
            <a:ext cx="990600" cy="7784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4178300" y="1346200"/>
            <a:ext cx="1447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782" name="TextBox 7"/>
          <p:cNvSpPr txBox="1">
            <a:spLocks noChangeArrowheads="1"/>
          </p:cNvSpPr>
          <p:nvPr/>
        </p:nvSpPr>
        <p:spPr bwMode="auto">
          <a:xfrm>
            <a:off x="5638800" y="884237"/>
            <a:ext cx="2057400" cy="923925"/>
          </a:xfrm>
          <a:prstGeom prst="rect">
            <a:avLst/>
          </a:prstGeom>
          <a:noFill/>
          <a:ln w="9525">
            <a:solidFill>
              <a:schemeClr val="accent1"/>
            </a:solidFill>
            <a:miter lim="800000"/>
            <a:headEnd/>
            <a:tailEnd/>
          </a:ln>
        </p:spPr>
        <p:txBody>
          <a:bodyPr>
            <a:spAutoFit/>
          </a:bodyPr>
          <a:lstStyle/>
          <a:p>
            <a:r>
              <a:rPr lang="en-US">
                <a:latin typeface="Calibri" pitchFamily="34" charset="0"/>
              </a:rPr>
              <a:t>The average difference between pairs (statistic)</a:t>
            </a:r>
          </a:p>
        </p:txBody>
      </p:sp>
      <p:cxnSp>
        <p:nvCxnSpPr>
          <p:cNvPr id="10" name="Straight Arrow Connector 9"/>
          <p:cNvCxnSpPr/>
          <p:nvPr/>
        </p:nvCxnSpPr>
        <p:spPr>
          <a:xfrm flipH="1" flipV="1">
            <a:off x="5867400" y="2787650"/>
            <a:ext cx="1062038" cy="700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784" name="TextBox 10"/>
          <p:cNvSpPr txBox="1">
            <a:spLocks noChangeArrowheads="1"/>
          </p:cNvSpPr>
          <p:nvPr/>
        </p:nvSpPr>
        <p:spPr bwMode="auto">
          <a:xfrm>
            <a:off x="6953250" y="2611437"/>
            <a:ext cx="2057400" cy="1754188"/>
          </a:xfrm>
          <a:prstGeom prst="rect">
            <a:avLst/>
          </a:prstGeom>
          <a:noFill/>
          <a:ln w="9525">
            <a:solidFill>
              <a:schemeClr val="accent1"/>
            </a:solidFill>
            <a:miter lim="800000"/>
            <a:headEnd/>
            <a:tailEnd/>
          </a:ln>
        </p:spPr>
        <p:txBody>
          <a:bodyPr>
            <a:spAutoFit/>
          </a:bodyPr>
          <a:lstStyle/>
          <a:p>
            <a:r>
              <a:rPr lang="en-US">
                <a:latin typeface="Calibri" pitchFamily="34" charset="0"/>
              </a:rPr>
              <a:t>The average difference between pairs (parameter)</a:t>
            </a:r>
          </a:p>
          <a:p>
            <a:endParaRPr lang="en-US">
              <a:latin typeface="Calibri" pitchFamily="34" charset="0"/>
            </a:endParaRPr>
          </a:p>
          <a:p>
            <a:r>
              <a:rPr lang="en-US">
                <a:latin typeface="Calibri" pitchFamily="34" charset="0"/>
              </a:rPr>
              <a:t>Comes from hypotheses</a:t>
            </a:r>
          </a:p>
        </p:txBody>
      </p:sp>
      <p:cxnSp>
        <p:nvCxnSpPr>
          <p:cNvPr id="13" name="Straight Arrow Connector 12"/>
          <p:cNvCxnSpPr/>
          <p:nvPr/>
        </p:nvCxnSpPr>
        <p:spPr>
          <a:xfrm flipV="1">
            <a:off x="3086100" y="3487737"/>
            <a:ext cx="1257300" cy="1042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786" name="TextBox 13"/>
          <p:cNvSpPr txBox="1">
            <a:spLocks noChangeArrowheads="1"/>
          </p:cNvSpPr>
          <p:nvPr/>
        </p:nvSpPr>
        <p:spPr bwMode="auto">
          <a:xfrm>
            <a:off x="1028700" y="3948112"/>
            <a:ext cx="2057400" cy="1200150"/>
          </a:xfrm>
          <a:prstGeom prst="rect">
            <a:avLst/>
          </a:prstGeom>
          <a:noFill/>
          <a:ln w="9525">
            <a:solidFill>
              <a:schemeClr val="accent1"/>
            </a:solidFill>
            <a:miter lim="800000"/>
            <a:headEnd/>
            <a:tailEnd/>
          </a:ln>
        </p:spPr>
        <p:txBody>
          <a:bodyPr>
            <a:spAutoFit/>
          </a:bodyPr>
          <a:lstStyle/>
          <a:p>
            <a:r>
              <a:rPr lang="en-US">
                <a:latin typeface="Calibri" pitchFamily="34" charset="0"/>
              </a:rPr>
              <a:t>Sample standard deviation of the differences from sample</a:t>
            </a:r>
          </a:p>
        </p:txBody>
      </p:sp>
      <p:cxnSp>
        <p:nvCxnSpPr>
          <p:cNvPr id="16" name="Straight Arrow Connector 15"/>
          <p:cNvCxnSpPr/>
          <p:nvPr/>
        </p:nvCxnSpPr>
        <p:spPr>
          <a:xfrm flipH="1" flipV="1">
            <a:off x="5334000" y="4530725"/>
            <a:ext cx="901700" cy="709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788" name="TextBox 16"/>
          <p:cNvSpPr txBox="1">
            <a:spLocks noChangeArrowheads="1"/>
          </p:cNvSpPr>
          <p:nvPr/>
        </p:nvSpPr>
        <p:spPr bwMode="auto">
          <a:xfrm>
            <a:off x="6248400" y="4779962"/>
            <a:ext cx="2057400" cy="1200150"/>
          </a:xfrm>
          <a:prstGeom prst="rect">
            <a:avLst/>
          </a:prstGeom>
          <a:noFill/>
          <a:ln w="9525">
            <a:solidFill>
              <a:schemeClr val="accent1"/>
            </a:solidFill>
            <a:miter lim="800000"/>
            <a:headEnd/>
            <a:tailEnd/>
          </a:ln>
        </p:spPr>
        <p:txBody>
          <a:bodyPr>
            <a:spAutoFit/>
          </a:bodyPr>
          <a:lstStyle/>
          <a:p>
            <a:r>
              <a:rPr lang="en-US">
                <a:latin typeface="Calibri" pitchFamily="34" charset="0"/>
              </a:rPr>
              <a:t>The size of the two samples (remember they are each the same size)</a:t>
            </a:r>
          </a:p>
        </p:txBody>
      </p:sp>
      <p:sp>
        <p:nvSpPr>
          <p:cNvPr id="14" name="Rectangle 11"/>
          <p:cNvSpPr>
            <a:spLocks noChangeArrowheads="1"/>
          </p:cNvSpPr>
          <p:nvPr/>
        </p:nvSpPr>
        <p:spPr bwMode="auto">
          <a:xfrm>
            <a:off x="1446782" y="6281737"/>
            <a:ext cx="6719888" cy="576263"/>
          </a:xfrm>
          <a:prstGeom prst="rect">
            <a:avLst/>
          </a:prstGeom>
          <a:noFill/>
          <a:ln w="9525">
            <a:noFill/>
            <a:miter lim="800000"/>
            <a:headEnd/>
            <a:tailEnd/>
          </a:ln>
        </p:spPr>
        <p:txBody>
          <a:bodyPr wrap="none" lIns="90488" tIns="44450" rIns="90488" bIns="44450">
            <a:spAutoFit/>
          </a:bodyPr>
          <a:lstStyle/>
          <a:p>
            <a:pPr eaLnBrk="0" hangingPunct="0"/>
            <a:r>
              <a:rPr lang="en-US" altLang="en-US" sz="3200" b="1" dirty="0">
                <a:solidFill>
                  <a:srgbClr val="000000"/>
                </a:solidFill>
              </a:rPr>
              <a:t>where degrees of freedom =  </a:t>
            </a:r>
            <a:r>
              <a:rPr lang="en-US" altLang="en-US" sz="3200" b="1" i="1" dirty="0">
                <a:solidFill>
                  <a:srgbClr val="000000"/>
                </a:solidFill>
                <a:latin typeface="Times New Roman" pitchFamily="18" charset="0"/>
              </a:rPr>
              <a:t>n</a:t>
            </a:r>
            <a:r>
              <a:rPr lang="en-US" altLang="en-US" sz="3200" b="1" dirty="0">
                <a:solidFill>
                  <a:srgbClr val="000000"/>
                </a:solidFill>
              </a:rPr>
              <a:t> – 1</a:t>
            </a:r>
          </a:p>
        </p:txBody>
      </p:sp>
      <p:sp>
        <p:nvSpPr>
          <p:cNvPr id="17" name="Rectangle 12"/>
          <p:cNvSpPr>
            <a:spLocks noChangeArrowheads="1"/>
          </p:cNvSpPr>
          <p:nvPr/>
        </p:nvSpPr>
        <p:spPr bwMode="auto">
          <a:xfrm>
            <a:off x="419100" y="212724"/>
            <a:ext cx="8280400" cy="1463675"/>
          </a:xfrm>
          <a:prstGeom prst="rect">
            <a:avLst/>
          </a:prstGeom>
          <a:noFill/>
          <a:ln w="9525">
            <a:noFill/>
            <a:miter lim="800000"/>
            <a:headEnd/>
            <a:tailEnd/>
          </a:ln>
        </p:spPr>
        <p:txBody>
          <a:bodyPr lIns="90488" tIns="44450" rIns="90488" bIns="44450"/>
          <a:lstStyle/>
          <a:p>
            <a:pPr marL="342900" indent="-342900" algn="ctr" eaLnBrk="0" hangingPunct="0">
              <a:spcBef>
                <a:spcPct val="20000"/>
              </a:spcBef>
              <a:buSzPct val="100000"/>
            </a:pPr>
            <a:r>
              <a:rPr lang="en-US" altLang="en-US" sz="4000" b="1" dirty="0" smtClean="0">
                <a:solidFill>
                  <a:srgbClr val="008000"/>
                </a:solidFill>
              </a:rPr>
              <a:t>Test </a:t>
            </a:r>
            <a:r>
              <a:rPr lang="en-US" altLang="en-US" sz="4000" b="1" dirty="0">
                <a:solidFill>
                  <a:srgbClr val="008000"/>
                </a:solidFill>
              </a:rPr>
              <a:t>Statistic for Matched Pairs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2287"/>
    </mc:Choice>
    <mc:Fallback xmlns="">
      <p:transition spd="slow" advTm="122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5779"/>
                                        </p:tgtEl>
                                        <p:attrNameLst>
                                          <p:attrName>style.visibility</p:attrName>
                                        </p:attrNameLst>
                                      </p:cBhvr>
                                      <p:to>
                                        <p:strVal val="visible"/>
                                      </p:to>
                                    </p:set>
                                    <p:anim calcmode="lin" valueType="num">
                                      <p:cBhvr additive="base">
                                        <p:cTn id="11" dur="500" fill="hold"/>
                                        <p:tgtEl>
                                          <p:spTgt spid="75779"/>
                                        </p:tgtEl>
                                        <p:attrNameLst>
                                          <p:attrName>ppt_x</p:attrName>
                                        </p:attrNameLst>
                                      </p:cBhvr>
                                      <p:tavLst>
                                        <p:tav tm="0">
                                          <p:val>
                                            <p:strVal val="0-#ppt_w/2"/>
                                          </p:val>
                                        </p:tav>
                                        <p:tav tm="100000">
                                          <p:val>
                                            <p:strVal val="#ppt_x"/>
                                          </p:val>
                                        </p:tav>
                                      </p:tavLst>
                                    </p:anim>
                                    <p:anim calcmode="lin" valueType="num">
                                      <p:cBhvr additive="base">
                                        <p:cTn id="12" dur="500" fill="hold"/>
                                        <p:tgtEl>
                                          <p:spTgt spid="7577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5782"/>
                                        </p:tgtEl>
                                        <p:attrNameLst>
                                          <p:attrName>style.visibility</p:attrName>
                                        </p:attrNameLst>
                                      </p:cBhvr>
                                      <p:to>
                                        <p:strVal val="visible"/>
                                      </p:to>
                                    </p:set>
                                    <p:anim calcmode="lin" valueType="num">
                                      <p:cBhvr additive="base">
                                        <p:cTn id="21" dur="500" fill="hold"/>
                                        <p:tgtEl>
                                          <p:spTgt spid="75782"/>
                                        </p:tgtEl>
                                        <p:attrNameLst>
                                          <p:attrName>ppt_x</p:attrName>
                                        </p:attrNameLst>
                                      </p:cBhvr>
                                      <p:tavLst>
                                        <p:tav tm="0">
                                          <p:val>
                                            <p:strVal val="#ppt_x"/>
                                          </p:val>
                                        </p:tav>
                                        <p:tav tm="100000">
                                          <p:val>
                                            <p:strVal val="#ppt_x"/>
                                          </p:val>
                                        </p:tav>
                                      </p:tavLst>
                                    </p:anim>
                                    <p:anim calcmode="lin" valueType="num">
                                      <p:cBhvr additive="base">
                                        <p:cTn id="22" dur="500" fill="hold"/>
                                        <p:tgtEl>
                                          <p:spTgt spid="7578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right)">
                                      <p:cBhvr>
                                        <p:cTn id="31" dur="500"/>
                                        <p:tgtEl>
                                          <p:spTgt spid="10"/>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75784"/>
                                        </p:tgtEl>
                                        <p:attrNameLst>
                                          <p:attrName>style.visibility</p:attrName>
                                        </p:attrNameLst>
                                      </p:cBhvr>
                                      <p:to>
                                        <p:strVal val="visible"/>
                                      </p:to>
                                    </p:set>
                                    <p:animEffect transition="in" filter="wipe(right)">
                                      <p:cBhvr>
                                        <p:cTn id="34" dur="500"/>
                                        <p:tgtEl>
                                          <p:spTgt spid="757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5786"/>
                                        </p:tgtEl>
                                        <p:attrNameLst>
                                          <p:attrName>style.visibility</p:attrName>
                                        </p:attrNameLst>
                                      </p:cBhvr>
                                      <p:to>
                                        <p:strVal val="visible"/>
                                      </p:to>
                                    </p:set>
                                    <p:animEffect transition="in" filter="wipe(down)">
                                      <p:cBhvr>
                                        <p:cTn id="42" dur="500"/>
                                        <p:tgtEl>
                                          <p:spTgt spid="7578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5788"/>
                                        </p:tgtEl>
                                        <p:attrNameLst>
                                          <p:attrName>style.visibility</p:attrName>
                                        </p:attrNameLst>
                                      </p:cBhvr>
                                      <p:to>
                                        <p:strVal val="visible"/>
                                      </p:to>
                                    </p:set>
                                    <p:anim calcmode="lin" valueType="num">
                                      <p:cBhvr additive="base">
                                        <p:cTn id="47" dur="500" fill="hold"/>
                                        <p:tgtEl>
                                          <p:spTgt spid="75788"/>
                                        </p:tgtEl>
                                        <p:attrNameLst>
                                          <p:attrName>ppt_x</p:attrName>
                                        </p:attrNameLst>
                                      </p:cBhvr>
                                      <p:tavLst>
                                        <p:tav tm="0">
                                          <p:val>
                                            <p:strVal val="#ppt_x"/>
                                          </p:val>
                                        </p:tav>
                                        <p:tav tm="100000">
                                          <p:val>
                                            <p:strVal val="#ppt_x"/>
                                          </p:val>
                                        </p:tav>
                                      </p:tavLst>
                                    </p:anim>
                                    <p:anim calcmode="lin" valueType="num">
                                      <p:cBhvr additive="base">
                                        <p:cTn id="48" dur="500" fill="hold"/>
                                        <p:tgtEl>
                                          <p:spTgt spid="7578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4"/>
                </p:tgtEl>
              </p:cMediaNode>
            </p:audio>
          </p:childTnLst>
        </p:cTn>
      </p:par>
    </p:tnLst>
    <p:bldLst>
      <p:bldP spid="75779" grpId="0" animBg="1"/>
      <p:bldP spid="75782" grpId="0" animBg="1"/>
      <p:bldP spid="75784" grpId="0" animBg="1"/>
      <p:bldP spid="75786" grpId="0" animBg="1"/>
      <p:bldP spid="7578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body" idx="4294967295"/>
          </p:nvPr>
        </p:nvSpPr>
        <p:spPr>
          <a:xfrm>
            <a:off x="304800" y="533400"/>
            <a:ext cx="8410575" cy="1146175"/>
          </a:xfrm>
        </p:spPr>
        <p:txBody>
          <a:bodyPr lIns="90488" tIns="44450" rIns="90488" bIns="44450"/>
          <a:lstStyle/>
          <a:p>
            <a:pPr algn="ctr" eaLnBrk="1" hangingPunct="1">
              <a:buFontTx/>
              <a:buNone/>
            </a:pPr>
            <a:r>
              <a:rPr lang="en-US" altLang="en-US" sz="4000" b="1" i="1" dirty="0" smtClean="0">
                <a:solidFill>
                  <a:srgbClr val="008000"/>
                </a:solidFill>
                <a:latin typeface="Arial" charset="0"/>
              </a:rPr>
              <a:t>P</a:t>
            </a:r>
            <a:r>
              <a:rPr lang="en-US" altLang="en-US" sz="4000" b="1" dirty="0" smtClean="0">
                <a:solidFill>
                  <a:srgbClr val="008000"/>
                </a:solidFill>
                <a:latin typeface="Arial" charset="0"/>
              </a:rPr>
              <a:t>-values</a:t>
            </a:r>
          </a:p>
        </p:txBody>
      </p:sp>
      <p:sp>
        <p:nvSpPr>
          <p:cNvPr id="76802" name="Rectangle 3"/>
          <p:cNvSpPr>
            <a:spLocks noChangeArrowheads="1"/>
          </p:cNvSpPr>
          <p:nvPr/>
        </p:nvSpPr>
        <p:spPr bwMode="auto">
          <a:xfrm>
            <a:off x="3049588" y="2471738"/>
            <a:ext cx="792162" cy="823912"/>
          </a:xfrm>
          <a:prstGeom prst="rect">
            <a:avLst/>
          </a:prstGeom>
          <a:noFill/>
          <a:ln w="9525">
            <a:noFill/>
            <a:miter lim="800000"/>
            <a:headEnd/>
            <a:tailEnd/>
          </a:ln>
        </p:spPr>
        <p:txBody>
          <a:bodyPr wrap="none" anchor="ctr"/>
          <a:lstStyle/>
          <a:p>
            <a:pPr eaLnBrk="0" hangingPunct="0"/>
            <a:endParaRPr lang="en-US" altLang="en-US" sz="2800" b="1">
              <a:solidFill>
                <a:srgbClr val="000000"/>
              </a:solidFill>
            </a:endParaRPr>
          </a:p>
        </p:txBody>
      </p:sp>
      <p:sp>
        <p:nvSpPr>
          <p:cNvPr id="76803" name="Rectangle 4"/>
          <p:cNvSpPr>
            <a:spLocks noChangeArrowheads="1"/>
          </p:cNvSpPr>
          <p:nvPr/>
        </p:nvSpPr>
        <p:spPr bwMode="auto">
          <a:xfrm>
            <a:off x="3932238" y="2246313"/>
            <a:ext cx="1704975" cy="701675"/>
          </a:xfrm>
          <a:prstGeom prst="rect">
            <a:avLst/>
          </a:prstGeom>
          <a:noFill/>
          <a:ln w="9525">
            <a:noFill/>
            <a:miter lim="800000"/>
            <a:headEnd/>
            <a:tailEnd/>
          </a:ln>
        </p:spPr>
        <p:txBody>
          <a:bodyPr wrap="none" anchor="ctr"/>
          <a:lstStyle/>
          <a:p>
            <a:pPr eaLnBrk="0" hangingPunct="0"/>
            <a:endParaRPr lang="en-US" altLang="en-US" sz="2800" b="1">
              <a:solidFill>
                <a:srgbClr val="000000"/>
              </a:solidFill>
            </a:endParaRPr>
          </a:p>
        </p:txBody>
      </p:sp>
      <p:sp>
        <p:nvSpPr>
          <p:cNvPr id="76804" name="Rectangle 5"/>
          <p:cNvSpPr>
            <a:spLocks noChangeArrowheads="1"/>
          </p:cNvSpPr>
          <p:nvPr/>
        </p:nvSpPr>
        <p:spPr bwMode="auto">
          <a:xfrm>
            <a:off x="4232275" y="2735263"/>
            <a:ext cx="1704975" cy="641350"/>
          </a:xfrm>
          <a:prstGeom prst="rect">
            <a:avLst/>
          </a:prstGeom>
          <a:noFill/>
          <a:ln w="9525">
            <a:noFill/>
            <a:miter lim="800000"/>
            <a:headEnd/>
            <a:tailEnd/>
          </a:ln>
        </p:spPr>
        <p:txBody>
          <a:bodyPr wrap="none" anchor="ctr"/>
          <a:lstStyle/>
          <a:p>
            <a:pPr eaLnBrk="0" hangingPunct="0"/>
            <a:endParaRPr lang="en-US" altLang="en-US" sz="2800" b="1">
              <a:solidFill>
                <a:srgbClr val="000000"/>
              </a:solidFill>
            </a:endParaRPr>
          </a:p>
        </p:txBody>
      </p:sp>
      <p:sp>
        <p:nvSpPr>
          <p:cNvPr id="76805" name="Rectangle 6"/>
          <p:cNvSpPr>
            <a:spLocks noChangeArrowheads="1"/>
          </p:cNvSpPr>
          <p:nvPr/>
        </p:nvSpPr>
        <p:spPr bwMode="auto">
          <a:xfrm>
            <a:off x="800100" y="2682875"/>
            <a:ext cx="7743825" cy="1197764"/>
          </a:xfrm>
          <a:prstGeom prst="rect">
            <a:avLst/>
          </a:prstGeom>
          <a:noFill/>
          <a:ln w="9525">
            <a:noFill/>
            <a:miter lim="800000"/>
            <a:headEnd/>
            <a:tailEnd/>
          </a:ln>
        </p:spPr>
        <p:txBody>
          <a:bodyPr lIns="90488" tIns="44450" rIns="90488" bIns="44450">
            <a:spAutoFit/>
          </a:bodyPr>
          <a:lstStyle/>
          <a:p>
            <a:pPr eaLnBrk="0" hangingPunct="0">
              <a:lnSpc>
                <a:spcPct val="90000"/>
              </a:lnSpc>
              <a:spcBef>
                <a:spcPct val="125000"/>
              </a:spcBef>
            </a:pPr>
            <a:r>
              <a:rPr lang="en-US" altLang="en-US" sz="4000" b="1" dirty="0">
                <a:solidFill>
                  <a:srgbClr val="000000"/>
                </a:solidFill>
              </a:rPr>
              <a:t>Use Calculator </a:t>
            </a:r>
            <a:r>
              <a:rPr lang="en-US" altLang="en-US" sz="4000" b="1" dirty="0" smtClean="0">
                <a:solidFill>
                  <a:srgbClr val="000000"/>
                </a:solidFill>
              </a:rPr>
              <a:t>to find the P-Value (</a:t>
            </a:r>
            <a:r>
              <a:rPr lang="en-US" altLang="en-US" sz="4000" b="1" i="1" dirty="0" smtClean="0">
                <a:solidFill>
                  <a:srgbClr val="000000"/>
                </a:solidFill>
              </a:rPr>
              <a:t>t</a:t>
            </a:r>
            <a:r>
              <a:rPr lang="en-US" altLang="en-US" sz="4000" b="1" dirty="0" smtClean="0">
                <a:solidFill>
                  <a:srgbClr val="000000"/>
                </a:solidFill>
              </a:rPr>
              <a:t>-distribution</a:t>
            </a:r>
            <a:r>
              <a:rPr lang="en-US" altLang="en-US" sz="4000" b="1" dirty="0">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19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1747" name="Rectangle 2"/>
          <p:cNvSpPr>
            <a:spLocks noGrp="1" noChangeArrowheads="1"/>
          </p:cNvSpPr>
          <p:nvPr>
            <p:ph type="title" idx="4294967295"/>
          </p:nvPr>
        </p:nvSpPr>
        <p:spPr>
          <a:xfrm>
            <a:off x="641350" y="292100"/>
            <a:ext cx="7772400" cy="1143000"/>
          </a:xfrm>
        </p:spPr>
        <p:txBody>
          <a:bodyPr lIns="90488" tIns="44450" rIns="90488" bIns="44450" rtlCol="0">
            <a:normAutofit fontScale="90000"/>
          </a:bodyPr>
          <a:lstStyle/>
          <a:p>
            <a:pPr eaLnBrk="1" fontAlgn="auto" hangingPunct="1">
              <a:spcAft>
                <a:spcPts val="0"/>
              </a:spcAft>
              <a:defRPr/>
            </a:pPr>
            <a:r>
              <a:rPr lang="en-US" altLang="en-US" b="1" dirty="0">
                <a:solidFill>
                  <a:srgbClr val="00B050"/>
                </a:solidFill>
                <a:latin typeface="Arial" panose="020B0604020202020204" pitchFamily="34" charset="0"/>
                <a:cs typeface="Arial" panose="020B0604020202020204" pitchFamily="34" charset="0"/>
              </a:rPr>
              <a:t>Confidence Intervals for Matched Pairs</a:t>
            </a:r>
          </a:p>
        </p:txBody>
      </p:sp>
      <p:grpSp>
        <p:nvGrpSpPr>
          <p:cNvPr id="78850" name="Group 16"/>
          <p:cNvGrpSpPr>
            <a:grpSpLocks/>
          </p:cNvGrpSpPr>
          <p:nvPr/>
        </p:nvGrpSpPr>
        <p:grpSpPr bwMode="auto">
          <a:xfrm>
            <a:off x="2416175" y="2943225"/>
            <a:ext cx="3967163" cy="1116013"/>
            <a:chOff x="1522" y="1854"/>
            <a:chExt cx="2499" cy="703"/>
          </a:xfrm>
        </p:grpSpPr>
        <p:sp>
          <p:nvSpPr>
            <p:cNvPr id="78856" name="Rectangle 5"/>
            <p:cNvSpPr>
              <a:spLocks noChangeArrowheads="1"/>
            </p:cNvSpPr>
            <p:nvPr/>
          </p:nvSpPr>
          <p:spPr bwMode="auto">
            <a:xfrm>
              <a:off x="1522" y="1920"/>
              <a:ext cx="2067" cy="522"/>
            </a:xfrm>
            <a:prstGeom prst="rect">
              <a:avLst/>
            </a:prstGeom>
            <a:noFill/>
            <a:ln w="9525">
              <a:noFill/>
              <a:miter lim="800000"/>
              <a:headEnd/>
              <a:tailEnd/>
            </a:ln>
          </p:spPr>
          <p:txBody>
            <a:bodyPr wrap="none" lIns="90488" tIns="44450" rIns="90488" bIns="44450">
              <a:spAutoFit/>
            </a:bodyPr>
            <a:lstStyle/>
            <a:p>
              <a:pPr eaLnBrk="0" hangingPunct="0"/>
              <a:r>
                <a:rPr lang="en-US" altLang="en-US" sz="3200" b="1" dirty="0">
                  <a:solidFill>
                    <a:srgbClr val="000000"/>
                  </a:solidFill>
                </a:rPr>
                <a:t>where</a:t>
              </a:r>
              <a:r>
                <a:rPr lang="en-US" altLang="en-US" sz="4400" b="1" dirty="0">
                  <a:solidFill>
                    <a:srgbClr val="000000"/>
                  </a:solidFill>
                </a:rPr>
                <a:t> </a:t>
              </a:r>
              <a:r>
                <a:rPr lang="en-US" altLang="en-US" sz="4400" b="1" i="1" dirty="0">
                  <a:solidFill>
                    <a:srgbClr val="000000"/>
                  </a:solidFill>
                  <a:latin typeface="Times New Roman" pitchFamily="18" charset="0"/>
                </a:rPr>
                <a:t>E</a:t>
              </a:r>
              <a:r>
                <a:rPr lang="en-US" altLang="en-US" sz="4400" b="1" dirty="0">
                  <a:solidFill>
                    <a:srgbClr val="000000"/>
                  </a:solidFill>
                </a:rPr>
                <a:t> </a:t>
              </a:r>
              <a:r>
                <a:rPr lang="en-US" altLang="en-US" sz="4000" dirty="0">
                  <a:solidFill>
                    <a:srgbClr val="000000"/>
                  </a:solidFill>
                </a:rPr>
                <a:t>=</a:t>
              </a:r>
              <a:r>
                <a:rPr lang="en-US" altLang="en-US" sz="4400" b="1" dirty="0">
                  <a:solidFill>
                    <a:srgbClr val="000000"/>
                  </a:solidFill>
                </a:rPr>
                <a:t> </a:t>
              </a:r>
              <a:r>
                <a:rPr lang="en-US" altLang="en-US" sz="4800" b="1" i="1" dirty="0">
                  <a:solidFill>
                    <a:srgbClr val="000000"/>
                  </a:solidFill>
                  <a:latin typeface="Times New Roman" pitchFamily="18" charset="0"/>
                </a:rPr>
                <a:t>t</a:t>
              </a:r>
              <a:r>
                <a:rPr lang="en-US" altLang="en-US" sz="4000" b="1" i="1" baseline="-10000" dirty="0" smtClean="0">
                  <a:solidFill>
                    <a:srgbClr val="000000"/>
                  </a:solidFill>
                  <a:latin typeface="Symbol" pitchFamily="18" charset="2"/>
                </a:rPr>
                <a:t> </a:t>
              </a:r>
              <a:r>
                <a:rPr lang="en-US" altLang="en-US" sz="3000" b="1" i="1" baseline="-10000" dirty="0" smtClean="0">
                  <a:solidFill>
                    <a:srgbClr val="000000"/>
                  </a:solidFill>
                </a:rPr>
                <a:t>/ </a:t>
              </a:r>
              <a:r>
                <a:rPr lang="en-US" altLang="en-US" sz="3200" b="1" baseline="-10000" dirty="0" smtClean="0">
                  <a:solidFill>
                    <a:srgbClr val="000000"/>
                  </a:solidFill>
                </a:rPr>
                <a:t>2</a:t>
              </a:r>
              <a:endParaRPr lang="en-US" altLang="en-US" sz="3200" b="1" baseline="-10000" dirty="0">
                <a:solidFill>
                  <a:srgbClr val="000000"/>
                </a:solidFill>
              </a:endParaRPr>
            </a:p>
          </p:txBody>
        </p:sp>
        <p:grpSp>
          <p:nvGrpSpPr>
            <p:cNvPr id="78857" name="Group 15"/>
            <p:cNvGrpSpPr>
              <a:grpSpLocks/>
            </p:cNvGrpSpPr>
            <p:nvPr/>
          </p:nvGrpSpPr>
          <p:grpSpPr bwMode="auto">
            <a:xfrm>
              <a:off x="3577" y="1854"/>
              <a:ext cx="444" cy="703"/>
              <a:chOff x="3577" y="1854"/>
              <a:chExt cx="444" cy="703"/>
            </a:xfrm>
          </p:grpSpPr>
          <p:sp>
            <p:nvSpPr>
              <p:cNvPr id="78858" name="Rectangle 6"/>
              <p:cNvSpPr>
                <a:spLocks noChangeArrowheads="1"/>
              </p:cNvSpPr>
              <p:nvPr/>
            </p:nvSpPr>
            <p:spPr bwMode="auto">
              <a:xfrm>
                <a:off x="3619" y="1854"/>
                <a:ext cx="322" cy="402"/>
              </a:xfrm>
              <a:prstGeom prst="rect">
                <a:avLst/>
              </a:prstGeom>
              <a:noFill/>
              <a:ln w="9525">
                <a:noFill/>
                <a:miter lim="800000"/>
                <a:headEnd/>
                <a:tailEnd/>
              </a:ln>
            </p:spPr>
            <p:txBody>
              <a:bodyPr wrap="none" lIns="90488" tIns="44450" rIns="90488" bIns="44450">
                <a:spAutoFit/>
              </a:bodyPr>
              <a:lstStyle/>
              <a:p>
                <a:pPr eaLnBrk="0" hangingPunct="0"/>
                <a:r>
                  <a:rPr lang="en-US" altLang="en-US" sz="3600" b="1" i="1">
                    <a:solidFill>
                      <a:srgbClr val="000000"/>
                    </a:solidFill>
                    <a:latin typeface="Times New Roman" pitchFamily="18" charset="0"/>
                  </a:rPr>
                  <a:t>s</a:t>
                </a:r>
                <a:r>
                  <a:rPr lang="en-US" altLang="en-US" sz="3600" i="1" baseline="-10000">
                    <a:solidFill>
                      <a:srgbClr val="000000"/>
                    </a:solidFill>
                    <a:latin typeface="Times New Roman" pitchFamily="18" charset="0"/>
                  </a:rPr>
                  <a:t>d</a:t>
                </a:r>
              </a:p>
            </p:txBody>
          </p:sp>
          <p:grpSp>
            <p:nvGrpSpPr>
              <p:cNvPr id="78859" name="Group 14"/>
              <p:cNvGrpSpPr>
                <a:grpSpLocks/>
              </p:cNvGrpSpPr>
              <p:nvPr/>
            </p:nvGrpSpPr>
            <p:grpSpPr bwMode="auto">
              <a:xfrm>
                <a:off x="3577" y="2194"/>
                <a:ext cx="444" cy="363"/>
                <a:chOff x="3577" y="2194"/>
                <a:chExt cx="444" cy="363"/>
              </a:xfrm>
            </p:grpSpPr>
            <p:grpSp>
              <p:nvGrpSpPr>
                <p:cNvPr id="78860" name="Group 13"/>
                <p:cNvGrpSpPr>
                  <a:grpSpLocks/>
                </p:cNvGrpSpPr>
                <p:nvPr/>
              </p:nvGrpSpPr>
              <p:grpSpPr bwMode="auto">
                <a:xfrm>
                  <a:off x="3577" y="2234"/>
                  <a:ext cx="444" cy="295"/>
                  <a:chOff x="3577" y="2234"/>
                  <a:chExt cx="444" cy="295"/>
                </a:xfrm>
              </p:grpSpPr>
              <p:sp>
                <p:nvSpPr>
                  <p:cNvPr id="78862" name="Line 7"/>
                  <p:cNvSpPr>
                    <a:spLocks noChangeShapeType="1"/>
                  </p:cNvSpPr>
                  <p:nvPr/>
                </p:nvSpPr>
                <p:spPr bwMode="auto">
                  <a:xfrm>
                    <a:off x="3577" y="2234"/>
                    <a:ext cx="444" cy="0"/>
                  </a:xfrm>
                  <a:prstGeom prst="line">
                    <a:avLst/>
                  </a:prstGeom>
                  <a:noFill/>
                  <a:ln w="25400">
                    <a:solidFill>
                      <a:schemeClr val="tx1"/>
                    </a:solidFill>
                    <a:round/>
                    <a:headEnd/>
                    <a:tailEnd/>
                  </a:ln>
                </p:spPr>
                <p:txBody>
                  <a:bodyPr wrap="none" anchor="ctr"/>
                  <a:lstStyle/>
                  <a:p>
                    <a:endParaRPr lang="en-US"/>
                  </a:p>
                </p:txBody>
              </p:sp>
              <p:sp>
                <p:nvSpPr>
                  <p:cNvPr id="78863" name="Freeform 8"/>
                  <p:cNvSpPr>
                    <a:spLocks/>
                  </p:cNvSpPr>
                  <p:nvPr/>
                </p:nvSpPr>
                <p:spPr bwMode="auto">
                  <a:xfrm>
                    <a:off x="3578" y="2280"/>
                    <a:ext cx="296" cy="249"/>
                  </a:xfrm>
                  <a:custGeom>
                    <a:avLst/>
                    <a:gdLst>
                      <a:gd name="T0" fmla="*/ 0 w 369"/>
                      <a:gd name="T1" fmla="*/ 143 h 249"/>
                      <a:gd name="T2" fmla="*/ 14 w 369"/>
                      <a:gd name="T3" fmla="*/ 64 h 249"/>
                      <a:gd name="T4" fmla="*/ 28 w 369"/>
                      <a:gd name="T5" fmla="*/ 248 h 249"/>
                      <a:gd name="T6" fmla="*/ 42 w 369"/>
                      <a:gd name="T7" fmla="*/ 0 h 249"/>
                      <a:gd name="T8" fmla="*/ 190 w 369"/>
                      <a:gd name="T9" fmla="*/ 0 h 249"/>
                      <a:gd name="T10" fmla="*/ 0 60000 65536"/>
                      <a:gd name="T11" fmla="*/ 0 60000 65536"/>
                      <a:gd name="T12" fmla="*/ 0 60000 65536"/>
                      <a:gd name="T13" fmla="*/ 0 60000 65536"/>
                      <a:gd name="T14" fmla="*/ 0 60000 65536"/>
                      <a:gd name="T15" fmla="*/ 0 w 369"/>
                      <a:gd name="T16" fmla="*/ 0 h 249"/>
                      <a:gd name="T17" fmla="*/ 369 w 369"/>
                      <a:gd name="T18" fmla="*/ 249 h 249"/>
                    </a:gdLst>
                    <a:ahLst/>
                    <a:cxnLst>
                      <a:cxn ang="T10">
                        <a:pos x="T0" y="T1"/>
                      </a:cxn>
                      <a:cxn ang="T11">
                        <a:pos x="T2" y="T3"/>
                      </a:cxn>
                      <a:cxn ang="T12">
                        <a:pos x="T4" y="T5"/>
                      </a:cxn>
                      <a:cxn ang="T13">
                        <a:pos x="T6" y="T7"/>
                      </a:cxn>
                      <a:cxn ang="T14">
                        <a:pos x="T8" y="T9"/>
                      </a:cxn>
                    </a:cxnLst>
                    <a:rect l="T15" t="T16" r="T17" b="T18"/>
                    <a:pathLst>
                      <a:path w="369" h="249">
                        <a:moveTo>
                          <a:pt x="0" y="143"/>
                        </a:moveTo>
                        <a:lnTo>
                          <a:pt x="29" y="64"/>
                        </a:lnTo>
                        <a:lnTo>
                          <a:pt x="55" y="248"/>
                        </a:lnTo>
                        <a:lnTo>
                          <a:pt x="81" y="0"/>
                        </a:lnTo>
                        <a:lnTo>
                          <a:pt x="368" y="0"/>
                        </a:lnTo>
                      </a:path>
                    </a:pathLst>
                  </a:custGeom>
                  <a:noFill/>
                  <a:ln w="25400" cap="rnd">
                    <a:solidFill>
                      <a:schemeClr val="tx1"/>
                    </a:solidFill>
                    <a:round/>
                    <a:headEnd/>
                    <a:tailEnd/>
                  </a:ln>
                </p:spPr>
                <p:txBody>
                  <a:bodyPr/>
                  <a:lstStyle/>
                  <a:p>
                    <a:endParaRPr lang="en-US"/>
                  </a:p>
                </p:txBody>
              </p:sp>
            </p:grpSp>
            <p:sp>
              <p:nvSpPr>
                <p:cNvPr id="78861" name="Rectangle 9"/>
                <p:cNvSpPr>
                  <a:spLocks noChangeArrowheads="1"/>
                </p:cNvSpPr>
                <p:nvPr/>
              </p:nvSpPr>
              <p:spPr bwMode="auto">
                <a:xfrm>
                  <a:off x="3618" y="2194"/>
                  <a:ext cx="256" cy="363"/>
                </a:xfrm>
                <a:prstGeom prst="rect">
                  <a:avLst/>
                </a:prstGeom>
                <a:noFill/>
                <a:ln w="9525">
                  <a:noFill/>
                  <a:miter lim="800000"/>
                  <a:headEnd/>
                  <a:tailEnd/>
                </a:ln>
              </p:spPr>
              <p:txBody>
                <a:bodyPr wrap="none" lIns="90488" tIns="44450" rIns="90488" bIns="44450">
                  <a:spAutoFit/>
                </a:bodyPr>
                <a:lstStyle/>
                <a:p>
                  <a:pPr eaLnBrk="0" hangingPunct="0">
                    <a:spcBef>
                      <a:spcPct val="20000"/>
                    </a:spcBef>
                  </a:pPr>
                  <a:r>
                    <a:rPr lang="en-US" altLang="en-US" sz="3200" b="1" i="1">
                      <a:solidFill>
                        <a:srgbClr val="000000"/>
                      </a:solidFill>
                      <a:latin typeface="Times New Roman" pitchFamily="18" charset="0"/>
                    </a:rPr>
                    <a:t>n</a:t>
                  </a:r>
                </a:p>
              </p:txBody>
            </p:sp>
          </p:grpSp>
        </p:grpSp>
      </p:grpSp>
      <p:grpSp>
        <p:nvGrpSpPr>
          <p:cNvPr id="78851" name="Group 12"/>
          <p:cNvGrpSpPr>
            <a:grpSpLocks/>
          </p:cNvGrpSpPr>
          <p:nvPr/>
        </p:nvGrpSpPr>
        <p:grpSpPr bwMode="auto">
          <a:xfrm>
            <a:off x="2500313" y="1985963"/>
            <a:ext cx="4346575" cy="758825"/>
            <a:chOff x="1575" y="1083"/>
            <a:chExt cx="2738" cy="478"/>
          </a:xfrm>
        </p:grpSpPr>
        <p:sp>
          <p:nvSpPr>
            <p:cNvPr id="78853" name="Rectangle 4"/>
            <p:cNvSpPr>
              <a:spLocks noChangeArrowheads="1"/>
            </p:cNvSpPr>
            <p:nvPr/>
          </p:nvSpPr>
          <p:spPr bwMode="auto">
            <a:xfrm>
              <a:off x="1575" y="1083"/>
              <a:ext cx="2738" cy="478"/>
            </a:xfrm>
            <a:prstGeom prst="rect">
              <a:avLst/>
            </a:prstGeom>
            <a:noFill/>
            <a:ln w="9525">
              <a:noFill/>
              <a:miter lim="800000"/>
              <a:headEnd/>
              <a:tailEnd/>
            </a:ln>
          </p:spPr>
          <p:txBody>
            <a:bodyPr wrap="none" lIns="90488" tIns="44450" rIns="90488" bIns="44450">
              <a:spAutoFit/>
            </a:bodyPr>
            <a:lstStyle/>
            <a:p>
              <a:pPr eaLnBrk="0" hangingPunct="0"/>
              <a:r>
                <a:rPr lang="en-US" altLang="en-US" sz="4400" b="1" i="1">
                  <a:solidFill>
                    <a:srgbClr val="000000"/>
                  </a:solidFill>
                  <a:latin typeface="Times New Roman" pitchFamily="18" charset="0"/>
                </a:rPr>
                <a:t>d – E &lt; µ</a:t>
              </a:r>
              <a:r>
                <a:rPr lang="en-US" altLang="en-US" sz="4400" b="1" i="1" baseline="-25000">
                  <a:solidFill>
                    <a:srgbClr val="000000"/>
                  </a:solidFill>
                  <a:latin typeface="Times New Roman" pitchFamily="18" charset="0"/>
                </a:rPr>
                <a:t>d</a:t>
              </a:r>
              <a:r>
                <a:rPr lang="en-US" altLang="en-US" sz="4400" b="1" i="1">
                  <a:solidFill>
                    <a:srgbClr val="000000"/>
                  </a:solidFill>
                  <a:latin typeface="Times New Roman" pitchFamily="18" charset="0"/>
                </a:rPr>
                <a:t> &lt; d + E</a:t>
              </a:r>
              <a:endParaRPr lang="en-US" altLang="en-US" sz="4400" b="1">
                <a:solidFill>
                  <a:srgbClr val="000000"/>
                </a:solidFill>
                <a:latin typeface="Times New Roman" pitchFamily="18" charset="0"/>
              </a:endParaRPr>
            </a:p>
          </p:txBody>
        </p:sp>
        <p:sp>
          <p:nvSpPr>
            <p:cNvPr id="78854" name="Line 10"/>
            <p:cNvSpPr>
              <a:spLocks noChangeShapeType="1"/>
            </p:cNvSpPr>
            <p:nvPr/>
          </p:nvSpPr>
          <p:spPr bwMode="auto">
            <a:xfrm>
              <a:off x="1702" y="1122"/>
              <a:ext cx="149" cy="0"/>
            </a:xfrm>
            <a:prstGeom prst="line">
              <a:avLst/>
            </a:prstGeom>
            <a:noFill/>
            <a:ln w="25400">
              <a:solidFill>
                <a:schemeClr val="tx1"/>
              </a:solidFill>
              <a:round/>
              <a:headEnd/>
              <a:tailEnd/>
            </a:ln>
          </p:spPr>
          <p:txBody>
            <a:bodyPr wrap="none" anchor="ctr"/>
            <a:lstStyle/>
            <a:p>
              <a:endParaRPr lang="en-US"/>
            </a:p>
          </p:txBody>
        </p:sp>
        <p:sp>
          <p:nvSpPr>
            <p:cNvPr id="78855" name="Line 11"/>
            <p:cNvSpPr>
              <a:spLocks noChangeShapeType="1"/>
            </p:cNvSpPr>
            <p:nvPr/>
          </p:nvSpPr>
          <p:spPr bwMode="auto">
            <a:xfrm>
              <a:off x="3552" y="1104"/>
              <a:ext cx="149" cy="0"/>
            </a:xfrm>
            <a:prstGeom prst="line">
              <a:avLst/>
            </a:prstGeom>
            <a:noFill/>
            <a:ln w="25400">
              <a:solidFill>
                <a:schemeClr val="tx1"/>
              </a:solidFill>
              <a:round/>
              <a:headEnd/>
              <a:tailEnd/>
            </a:ln>
          </p:spPr>
          <p:txBody>
            <a:bodyPr wrap="none" anchor="ctr"/>
            <a:lstStyle/>
            <a:p>
              <a:endParaRPr lang="en-US"/>
            </a:p>
          </p:txBody>
        </p:sp>
      </p:grpSp>
      <p:sp>
        <p:nvSpPr>
          <p:cNvPr id="78852" name="Text Box 18"/>
          <p:cNvSpPr txBox="1">
            <a:spLocks noChangeArrowheads="1"/>
          </p:cNvSpPr>
          <p:nvPr/>
        </p:nvSpPr>
        <p:spPr bwMode="auto">
          <a:xfrm>
            <a:off x="1073150" y="4471988"/>
            <a:ext cx="7331075" cy="954087"/>
          </a:xfrm>
          <a:prstGeom prst="rect">
            <a:avLst/>
          </a:prstGeom>
          <a:noFill/>
          <a:ln w="9525">
            <a:noFill/>
            <a:miter lim="800000"/>
            <a:headEnd/>
            <a:tailEnd/>
          </a:ln>
        </p:spPr>
        <p:txBody>
          <a:bodyPr>
            <a:spAutoFit/>
          </a:bodyPr>
          <a:lstStyle/>
          <a:p>
            <a:pPr eaLnBrk="0" hangingPunct="0">
              <a:spcBef>
                <a:spcPct val="50000"/>
              </a:spcBef>
            </a:pPr>
            <a:r>
              <a:rPr lang="en-US" altLang="en-US" sz="2800" b="1" dirty="0">
                <a:solidFill>
                  <a:srgbClr val="000000"/>
                </a:solidFill>
              </a:rPr>
              <a:t>Critical values of </a:t>
            </a:r>
            <a:r>
              <a:rPr lang="en-US" altLang="en-US" sz="2800" b="1" i="1" dirty="0">
                <a:solidFill>
                  <a:srgbClr val="000000"/>
                </a:solidFill>
              </a:rPr>
              <a:t>t</a:t>
            </a:r>
            <a:r>
              <a:rPr lang="el-GR" altLang="en-US" sz="2800" b="1" i="1" baseline="-25000" dirty="0">
                <a:solidFill>
                  <a:srgbClr val="000000"/>
                </a:solidFill>
                <a:cs typeface="Arial" charset="0"/>
              </a:rPr>
              <a:t>α</a:t>
            </a:r>
            <a:r>
              <a:rPr lang="en-US" altLang="en-US" sz="2800" b="1" baseline="-25000" dirty="0">
                <a:solidFill>
                  <a:srgbClr val="000000"/>
                </a:solidFill>
              </a:rPr>
              <a:t>/2</a:t>
            </a:r>
            <a:r>
              <a:rPr lang="en-US" altLang="en-US" sz="2800" b="1" dirty="0">
                <a:solidFill>
                  <a:srgbClr val="000000"/>
                </a:solidFill>
              </a:rPr>
              <a:t> :  Use Calculator </a:t>
            </a:r>
            <a:r>
              <a:rPr lang="en-US" altLang="en-US" sz="2800" b="1" dirty="0" smtClean="0">
                <a:solidFill>
                  <a:srgbClr val="000000"/>
                </a:solidFill>
              </a:rPr>
              <a:t>with </a:t>
            </a:r>
            <a:r>
              <a:rPr lang="en-US" altLang="en-US" sz="2800" b="1" i="1" dirty="0">
                <a:solidFill>
                  <a:srgbClr val="000000"/>
                </a:solidFill>
                <a:latin typeface="Times New Roman" pitchFamily="18" charset="0"/>
              </a:rPr>
              <a:t>n</a:t>
            </a:r>
            <a:r>
              <a:rPr lang="en-US" altLang="en-US" sz="2800" b="1" dirty="0">
                <a:solidFill>
                  <a:srgbClr val="000000"/>
                </a:solidFill>
              </a:rPr>
              <a:t> – </a:t>
            </a:r>
            <a:r>
              <a:rPr lang="en-US" altLang="en-US" sz="2800" b="1" dirty="0">
                <a:solidFill>
                  <a:srgbClr val="000000"/>
                </a:solidFill>
                <a:latin typeface="Times New Roman" pitchFamily="18" charset="0"/>
              </a:rPr>
              <a:t>1</a:t>
            </a:r>
            <a:r>
              <a:rPr lang="en-US" altLang="en-US" sz="2800" b="1" dirty="0">
                <a:solidFill>
                  <a:srgbClr val="000000"/>
                </a:solidFill>
              </a:rPr>
              <a:t> degrees of freedom.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62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Method</a:t>
            </a:r>
            <a:endParaRPr lang="en-US" b="1" dirty="0">
              <a:solidFill>
                <a:srgbClr val="00B05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smtClean="0"/>
                  <a:t>Hypothesis test</a:t>
                </a:r>
              </a:p>
              <a:p>
                <a:pPr lvl="1"/>
                <a:r>
                  <a:rPr lang="en-US" b="1" dirty="0" smtClean="0"/>
                  <a:t>Null Hypothesis  </a:t>
                </a:r>
                <a:r>
                  <a:rPr lang="en-US" b="1" i="1" dirty="0" smtClean="0"/>
                  <a:t>H</a:t>
                </a:r>
                <a:r>
                  <a:rPr lang="en-US" b="1" baseline="-25000" dirty="0" smtClean="0"/>
                  <a:t>0 </a:t>
                </a:r>
                <a:r>
                  <a:rPr lang="en-US" b="1" dirty="0" smtClean="0"/>
                  <a:t>: </a:t>
                </a:r>
                <a14:m>
                  <m:oMath xmlns:m="http://schemas.openxmlformats.org/officeDocument/2006/math">
                    <m:sSub>
                      <m:sSubPr>
                        <m:ctrlPr>
                          <a:rPr lang="en-US" b="1" i="1" smtClean="0">
                            <a:latin typeface="Cambria Math"/>
                          </a:rPr>
                        </m:ctrlPr>
                      </m:sSubPr>
                      <m:e>
                        <m:r>
                          <a:rPr lang="en-US" b="1" i="1" smtClean="0">
                            <a:latin typeface="Cambria Math"/>
                            <a:ea typeface="Cambria Math"/>
                          </a:rPr>
                          <m:t>𝝁</m:t>
                        </m:r>
                      </m:e>
                      <m:sub>
                        <m:r>
                          <a:rPr lang="en-US" b="1" i="1" smtClean="0">
                            <a:latin typeface="Cambria Math"/>
                          </a:rPr>
                          <m:t>𝒅</m:t>
                        </m:r>
                      </m:sub>
                    </m:sSub>
                    <m:r>
                      <a:rPr lang="en-US" b="1" i="1" smtClean="0">
                        <a:latin typeface="Cambria Math"/>
                      </a:rPr>
                      <m:t>=#</m:t>
                    </m:r>
                  </m:oMath>
                </a14:m>
                <a:endParaRPr lang="en-US" b="1" dirty="0" smtClean="0"/>
              </a:p>
              <a:p>
                <a:pPr lvl="1"/>
                <a:r>
                  <a:rPr lang="en-US" b="1" dirty="0" smtClean="0"/>
                  <a:t>Alternative Hypothesis  </a:t>
                </a:r>
                <a:r>
                  <a:rPr lang="en-US" b="1" i="1" dirty="0" smtClean="0"/>
                  <a:t>H</a:t>
                </a:r>
                <a:r>
                  <a:rPr lang="en-US" b="1" baseline="-25000" dirty="0" smtClean="0"/>
                  <a:t>1 </a:t>
                </a:r>
                <a:r>
                  <a:rPr lang="en-US" b="1" dirty="0" smtClean="0"/>
                  <a:t>:</a:t>
                </a:r>
                <a:endParaRPr lang="en-US" b="1" baseline="-25000" dirty="0" smtClean="0"/>
              </a:p>
              <a:p>
                <a:pPr lvl="2"/>
                <a14:m>
                  <m:oMath xmlns:m="http://schemas.openxmlformats.org/officeDocument/2006/math">
                    <m:sSub>
                      <m:sSubPr>
                        <m:ctrlPr>
                          <a:rPr lang="en-US" b="1" i="1" smtClean="0">
                            <a:latin typeface="Cambria Math"/>
                          </a:rPr>
                        </m:ctrlPr>
                      </m:sSubPr>
                      <m:e>
                        <m:r>
                          <a:rPr lang="en-US" b="1" i="1" smtClean="0">
                            <a:latin typeface="Cambria Math"/>
                            <a:ea typeface="Cambria Math"/>
                          </a:rPr>
                          <m:t>𝝁</m:t>
                        </m:r>
                      </m:e>
                      <m:sub>
                        <m:r>
                          <a:rPr lang="en-US" b="1" i="1" smtClean="0">
                            <a:latin typeface="Cambria Math"/>
                          </a:rPr>
                          <m:t>𝒅</m:t>
                        </m:r>
                      </m:sub>
                    </m:sSub>
                    <m:r>
                      <a:rPr lang="en-US" b="1" i="1">
                        <a:latin typeface="Cambria Math"/>
                        <a:ea typeface="Cambria Math"/>
                      </a:rPr>
                      <m:t>≠</m:t>
                    </m:r>
                    <m:r>
                      <a:rPr lang="en-US" b="1" i="1" smtClean="0">
                        <a:latin typeface="Cambria Math"/>
                      </a:rPr>
                      <m:t>#</m:t>
                    </m:r>
                  </m:oMath>
                </a14:m>
                <a:endParaRPr lang="en-US" b="1" dirty="0" smtClean="0"/>
              </a:p>
              <a:p>
                <a:pPr lvl="2"/>
                <a14:m>
                  <m:oMath xmlns:m="http://schemas.openxmlformats.org/officeDocument/2006/math">
                    <m:sSub>
                      <m:sSubPr>
                        <m:ctrlPr>
                          <a:rPr lang="en-US" b="1" i="1" smtClean="0">
                            <a:latin typeface="Cambria Math"/>
                          </a:rPr>
                        </m:ctrlPr>
                      </m:sSubPr>
                      <m:e>
                        <m:r>
                          <a:rPr lang="en-US" b="1" i="1" smtClean="0">
                            <a:latin typeface="Cambria Math"/>
                            <a:ea typeface="Cambria Math"/>
                          </a:rPr>
                          <m:t>𝝁</m:t>
                        </m:r>
                      </m:e>
                      <m:sub>
                        <m:r>
                          <a:rPr lang="en-US" b="1" i="1" smtClean="0">
                            <a:latin typeface="Cambria Math"/>
                          </a:rPr>
                          <m:t>𝒅</m:t>
                        </m:r>
                      </m:sub>
                    </m:sSub>
                    <m:r>
                      <a:rPr lang="en-US" b="1" i="1" smtClean="0">
                        <a:latin typeface="Cambria Math"/>
                      </a:rPr>
                      <m:t>&gt;#</m:t>
                    </m:r>
                  </m:oMath>
                </a14:m>
                <a:endParaRPr lang="en-US" b="1" dirty="0" smtClean="0"/>
              </a:p>
              <a:p>
                <a:pPr lvl="2"/>
                <a14:m>
                  <m:oMath xmlns:m="http://schemas.openxmlformats.org/officeDocument/2006/math">
                    <m:sSub>
                      <m:sSubPr>
                        <m:ctrlPr>
                          <a:rPr lang="en-US" b="1" i="1" smtClean="0">
                            <a:latin typeface="Cambria Math"/>
                          </a:rPr>
                        </m:ctrlPr>
                      </m:sSubPr>
                      <m:e>
                        <m:r>
                          <a:rPr lang="en-US" b="1" i="1" smtClean="0">
                            <a:latin typeface="Cambria Math"/>
                            <a:ea typeface="Cambria Math"/>
                          </a:rPr>
                          <m:t>𝝁</m:t>
                        </m:r>
                      </m:e>
                      <m:sub>
                        <m:r>
                          <a:rPr lang="en-US" b="1" i="1" smtClean="0">
                            <a:latin typeface="Cambria Math"/>
                          </a:rPr>
                          <m:t>𝒅</m:t>
                        </m:r>
                      </m:sub>
                    </m:sSub>
                    <m:r>
                      <a:rPr lang="en-US" b="1" i="1" smtClean="0">
                        <a:latin typeface="Cambria Math"/>
                      </a:rPr>
                      <m:t>&lt;#</m:t>
                    </m:r>
                  </m:oMath>
                </a14:m>
                <a:endParaRPr lang="en-US" b="1" dirty="0" smtClean="0"/>
              </a:p>
              <a:p>
                <a:r>
                  <a:rPr lang="en-US" b="1" dirty="0" smtClean="0"/>
                  <a:t>Remaining steps are the same as any hypothesis test (calculate test statistic, find P-value, reject/fail to reject, conclude)</a:t>
                </a:r>
              </a:p>
              <a:p>
                <a:endParaRPr lang="en-US" b="1" dirty="0" smtClean="0"/>
              </a:p>
              <a:p>
                <a:pPr lvl="2"/>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1630" t="-1752" r="-1704" b="-3369"/>
                </a:stretch>
              </a:blipFill>
            </p:spPr>
            <p:txBody>
              <a:bodyPr/>
              <a:lstStyle/>
              <a:p>
                <a:r>
                  <a:rPr lang="en-US">
                    <a:noFill/>
                  </a:rPr>
                  <a:t> </a:t>
                </a:r>
              </a:p>
            </p:txBody>
          </p:sp>
        </mc:Fallback>
      </mc:AlternateContent>
      <p:cxnSp>
        <p:nvCxnSpPr>
          <p:cNvPr id="7" name="Straight Arrow Connector 6"/>
          <p:cNvCxnSpPr/>
          <p:nvPr/>
        </p:nvCxnSpPr>
        <p:spPr>
          <a:xfrm flipH="1">
            <a:off x="4038600" y="1600200"/>
            <a:ext cx="1447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562600" y="24384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99463" y="1138535"/>
            <a:ext cx="2425338" cy="923330"/>
          </a:xfrm>
          <a:prstGeom prst="rect">
            <a:avLst/>
          </a:prstGeom>
          <a:noFill/>
          <a:ln>
            <a:solidFill>
              <a:schemeClr val="accent1"/>
            </a:solidFill>
          </a:ln>
        </p:spPr>
        <p:txBody>
          <a:bodyPr wrap="square" rtlCol="0">
            <a:spAutoFit/>
          </a:bodyPr>
          <a:lstStyle/>
          <a:p>
            <a:r>
              <a:rPr lang="en-US" dirty="0" smtClean="0"/>
              <a:t>The average difference between pairs (parameter)</a:t>
            </a:r>
            <a:endParaRPr lang="en-US" dirty="0"/>
          </a:p>
        </p:txBody>
      </p:sp>
      <p:sp>
        <p:nvSpPr>
          <p:cNvPr id="11" name="TextBox 10"/>
          <p:cNvSpPr txBox="1"/>
          <p:nvPr/>
        </p:nvSpPr>
        <p:spPr>
          <a:xfrm>
            <a:off x="6477000" y="2164191"/>
            <a:ext cx="2057400" cy="923330"/>
          </a:xfrm>
          <a:prstGeom prst="rect">
            <a:avLst/>
          </a:prstGeom>
          <a:noFill/>
          <a:ln>
            <a:solidFill>
              <a:schemeClr val="accent1"/>
            </a:solidFill>
          </a:ln>
        </p:spPr>
        <p:txBody>
          <a:bodyPr wrap="square" rtlCol="0">
            <a:spAutoFit/>
          </a:bodyPr>
          <a:lstStyle/>
          <a:p>
            <a:r>
              <a:rPr lang="en-US" dirty="0" smtClean="0"/>
              <a:t>0 unless given a specific difference to consider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24297"/>
      </p:ext>
    </p:extLst>
  </p:cSld>
  <p:clrMapOvr>
    <a:masterClrMapping/>
  </p:clrMapOvr>
  <mc:AlternateContent xmlns:mc="http://schemas.openxmlformats.org/markup-compatibility/2006" xmlns:p14="http://schemas.microsoft.com/office/powerpoint/2010/main">
    <mc:Choice Requires="p14">
      <p:transition spd="slow" p14:dur="2000" advTm="94988"/>
    </mc:Choice>
    <mc:Fallback xmlns="">
      <p:transition spd="slow" advTm="9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37.7|36.2|24.2|22.9|15.3"/>
</p:tagLst>
</file>

<file path=ppt/tags/tag10.xml><?xml version="1.0" encoding="utf-8"?>
<p:tagLst xmlns:a="http://schemas.openxmlformats.org/drawingml/2006/main" xmlns:r="http://schemas.openxmlformats.org/officeDocument/2006/relationships" xmlns:p="http://schemas.openxmlformats.org/presentationml/2006/main">
  <p:tag name="TIMING" val="|4.9|8.4|39.8|20.6|31.2"/>
</p:tagLst>
</file>

<file path=ppt/tags/tag11.xml><?xml version="1.0" encoding="utf-8"?>
<p:tagLst xmlns:a="http://schemas.openxmlformats.org/drawingml/2006/main" xmlns:r="http://schemas.openxmlformats.org/officeDocument/2006/relationships" xmlns:p="http://schemas.openxmlformats.org/presentationml/2006/main">
  <p:tag name="TIMING" val="|9.5|0.8"/>
</p:tagLst>
</file>

<file path=ppt/tags/tag2.xml><?xml version="1.0" encoding="utf-8"?>
<p:tagLst xmlns:a="http://schemas.openxmlformats.org/drawingml/2006/main" xmlns:r="http://schemas.openxmlformats.org/officeDocument/2006/relationships" xmlns:p="http://schemas.openxmlformats.org/presentationml/2006/main">
  <p:tag name="TIMING" val="|19.7|10.1|9.5"/>
</p:tagLst>
</file>

<file path=ppt/tags/tag3.xml><?xml version="1.0" encoding="utf-8"?>
<p:tagLst xmlns:a="http://schemas.openxmlformats.org/drawingml/2006/main" xmlns:r="http://schemas.openxmlformats.org/officeDocument/2006/relationships" xmlns:p="http://schemas.openxmlformats.org/presentationml/2006/main">
  <p:tag name="TIMING" val="|16.5|14.2|26.7|22.8|15.9"/>
</p:tagLst>
</file>

<file path=ppt/tags/tag4.xml><?xml version="1.0" encoding="utf-8"?>
<p:tagLst xmlns:a="http://schemas.openxmlformats.org/drawingml/2006/main" xmlns:r="http://schemas.openxmlformats.org/officeDocument/2006/relationships" xmlns:p="http://schemas.openxmlformats.org/presentationml/2006/main">
  <p:tag name="TIMING" val="|29.9|0.9|65.5|1.8"/>
</p:tagLst>
</file>

<file path=ppt/tags/tag5.xml><?xml version="1.0" encoding="utf-8"?>
<p:tagLst xmlns:a="http://schemas.openxmlformats.org/drawingml/2006/main" xmlns:r="http://schemas.openxmlformats.org/officeDocument/2006/relationships" xmlns:p="http://schemas.openxmlformats.org/presentationml/2006/main">
  <p:tag name="TIMING" val="|1.3|61.3|9.8|20.1"/>
</p:tagLst>
</file>

<file path=ppt/tags/tag6.xml><?xml version="1.0" encoding="utf-8"?>
<p:tagLst xmlns:a="http://schemas.openxmlformats.org/drawingml/2006/main" xmlns:r="http://schemas.openxmlformats.org/officeDocument/2006/relationships" xmlns:p="http://schemas.openxmlformats.org/presentationml/2006/main">
  <p:tag name="TIMING" val="|1.9|4.8|11.1|5.2|13.7|18.7"/>
</p:tagLst>
</file>

<file path=ppt/tags/tag7.xml><?xml version="1.0" encoding="utf-8"?>
<p:tagLst xmlns:a="http://schemas.openxmlformats.org/drawingml/2006/main" xmlns:r="http://schemas.openxmlformats.org/officeDocument/2006/relationships" xmlns:p="http://schemas.openxmlformats.org/presentationml/2006/main">
  <p:tag name="TIMING" val="|4"/>
</p:tagLst>
</file>

<file path=ppt/tags/tag8.xml><?xml version="1.0" encoding="utf-8"?>
<p:tagLst xmlns:a="http://schemas.openxmlformats.org/drawingml/2006/main" xmlns:r="http://schemas.openxmlformats.org/officeDocument/2006/relationships" xmlns:p="http://schemas.openxmlformats.org/presentationml/2006/main">
  <p:tag name="TIMING" val="|7.7|13.1|10.4|3.3|8.4|2.5|14.7"/>
</p:tagLst>
</file>

<file path=ppt/tags/tag9.xml><?xml version="1.0" encoding="utf-8"?>
<p:tagLst xmlns:a="http://schemas.openxmlformats.org/drawingml/2006/main" xmlns:r="http://schemas.openxmlformats.org/officeDocument/2006/relationships" xmlns:p="http://schemas.openxmlformats.org/presentationml/2006/main">
  <p:tag name="TIMING" val="|4.3|18.2|18.4|6.3|20"/>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ecuti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1">
      <a:majorFont>
        <a:latin typeface="Times New Roman"/>
        <a:ea typeface=""/>
        <a:cs typeface=""/>
      </a:majorFont>
      <a:minorFont>
        <a:latin typeface="Times New Roman"/>
        <a:ea typeface=""/>
        <a:cs typeface=""/>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2971</TotalTime>
  <Words>1243</Words>
  <Application>Microsoft Office PowerPoint</Application>
  <PresentationFormat>On-screen Show (4:3)</PresentationFormat>
  <Paragraphs>227</Paragraphs>
  <Slides>25</Slides>
  <Notes>17</Notes>
  <HiddenSlides>0</HiddenSlides>
  <MMClips>25</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Office Theme</vt:lpstr>
      <vt:lpstr>Executive</vt:lpstr>
      <vt:lpstr>Equation</vt:lpstr>
      <vt:lpstr>9-4: Inferences from  Two Dependent Populations</vt:lpstr>
      <vt:lpstr>PowerPoint Presentation</vt:lpstr>
      <vt:lpstr>Dependent Populations</vt:lpstr>
      <vt:lpstr>PowerPoint Presentation</vt:lpstr>
      <vt:lpstr>Requirements</vt:lpstr>
      <vt:lpstr>PowerPoint Presentation</vt:lpstr>
      <vt:lpstr>PowerPoint Presentation</vt:lpstr>
      <vt:lpstr>Confidence Intervals for Matched Pairs</vt:lpstr>
      <vt:lpstr>Method</vt:lpstr>
      <vt:lpstr>How to find parts of test statistic</vt:lpstr>
      <vt:lpstr>PowerPoint Presentation</vt:lpstr>
      <vt:lpstr>Example 1:</vt:lpstr>
      <vt:lpstr>Example 1:</vt:lpstr>
      <vt:lpstr>Example 1:</vt:lpstr>
      <vt:lpstr>Example 1:</vt:lpstr>
      <vt:lpstr>Example 1:</vt:lpstr>
      <vt:lpstr>Example 1:</vt:lpstr>
      <vt:lpstr>Example 1:</vt:lpstr>
      <vt:lpstr>Short Cut in the calculator</vt:lpstr>
      <vt:lpstr>Example 2</vt:lpstr>
      <vt:lpstr>Data for Example 2 (kg’s)</vt:lpstr>
      <vt:lpstr>PowerPoint Presentation</vt:lpstr>
      <vt:lpstr>Example 2:</vt:lpstr>
      <vt:lpstr>Example 2:</vt:lpstr>
      <vt:lpstr>Example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00, 00</dc:creator>
  <cp:lastModifiedBy>Wenjiang</cp:lastModifiedBy>
  <cp:revision>105</cp:revision>
  <dcterms:created xsi:type="dcterms:W3CDTF">2013-04-14T16:55:57Z</dcterms:created>
  <dcterms:modified xsi:type="dcterms:W3CDTF">2020-04-14T02:38:09Z</dcterms:modified>
</cp:coreProperties>
</file>