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6" r:id="rId2"/>
    <p:sldMasterId id="2147483718" r:id="rId3"/>
  </p:sldMasterIdLst>
  <p:notesMasterIdLst>
    <p:notesMasterId r:id="rId23"/>
  </p:notesMasterIdLst>
  <p:sldIdLst>
    <p:sldId id="297" r:id="rId4"/>
    <p:sldId id="298" r:id="rId5"/>
    <p:sldId id="299" r:id="rId6"/>
    <p:sldId id="300" r:id="rId7"/>
    <p:sldId id="263" r:id="rId8"/>
    <p:sldId id="266" r:id="rId9"/>
    <p:sldId id="290" r:id="rId10"/>
    <p:sldId id="291" r:id="rId11"/>
    <p:sldId id="292" r:id="rId12"/>
    <p:sldId id="301" r:id="rId13"/>
    <p:sldId id="283" r:id="rId14"/>
    <p:sldId id="284" r:id="rId15"/>
    <p:sldId id="309" r:id="rId16"/>
    <p:sldId id="264" r:id="rId17"/>
    <p:sldId id="293" r:id="rId18"/>
    <p:sldId id="294" r:id="rId19"/>
    <p:sldId id="295" r:id="rId20"/>
    <p:sldId id="285" r:id="rId21"/>
    <p:sldId id="265"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0" d="100"/>
          <a:sy n="110" d="100"/>
        </p:scale>
        <p:origin x="-105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F0A8FA7-4936-4ECF-9347-C2845A4E238F}" type="datetimeFigureOut">
              <a:rPr lang="en-US"/>
              <a:pPr>
                <a:defRPr/>
              </a:pPr>
              <a:t>4/13/2020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3E64D78-44C9-4A88-B057-09CAD41DE092}" type="slidenum">
              <a:rPr lang="en-US"/>
              <a:pPr>
                <a:defRPr/>
              </a:pPr>
              <a:t>‹#›</a:t>
            </a:fld>
            <a:endParaRPr lang="en-US"/>
          </a:p>
        </p:txBody>
      </p:sp>
    </p:spTree>
    <p:extLst>
      <p:ext uri="{BB962C8B-B14F-4D97-AF65-F5344CB8AC3E}">
        <p14:creationId xmlns:p14="http://schemas.microsoft.com/office/powerpoint/2010/main" val="34514861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5954"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46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9026"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1074"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134146"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7218"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0290"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7458"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0530"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2578"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2F441B-C3EC-4203-8BC2-A22FFE64DDC8}"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79100F-3762-4BD3-997C-319461CE912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4D5B45-13AC-4125-9A26-F611200F9670}"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C432EE-6498-4798-913E-EF896C6081A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A0ECC2-9C38-4D16-8FCE-CEC3A7BC3651}"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97B12-FEF8-4E63-902E-E73675E854D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6"/>
          <p:cNvSpPr>
            <a:spLocks noGrp="1"/>
          </p:cNvSpPr>
          <p:nvPr>
            <p:ph type="dt" sz="half" idx="10"/>
          </p:nvPr>
        </p:nvSpPr>
        <p:spPr/>
        <p:txBody>
          <a:bodyPr/>
          <a:lstStyle>
            <a:lvl1pPr eaLnBrk="1" hangingPunct="1">
              <a:defRPr b="0"/>
            </a:lvl1pPr>
          </a:lstStyle>
          <a:p>
            <a:pPr>
              <a:defRPr/>
            </a:pPr>
            <a:fld id="{2069C06D-4ED8-42C6-905D-CA84CA1B6CBF}" type="datetime2">
              <a:rPr lang="en-US"/>
              <a:pPr>
                <a:defRPr/>
              </a:pPr>
              <a:t>Monday, April 13, 2020</a:t>
            </a:fld>
            <a:endParaRPr lang="en-US" dirty="0"/>
          </a:p>
        </p:txBody>
      </p:sp>
      <p:sp>
        <p:nvSpPr>
          <p:cNvPr id="5" name="Slide Number Placeholder 7"/>
          <p:cNvSpPr>
            <a:spLocks noGrp="1"/>
          </p:cNvSpPr>
          <p:nvPr>
            <p:ph type="sldNum" sz="quarter" idx="11"/>
          </p:nvPr>
        </p:nvSpPr>
        <p:spPr/>
        <p:txBody>
          <a:bodyPr/>
          <a:lstStyle>
            <a:lvl1pPr eaLnBrk="1" hangingPunct="1">
              <a:defRPr b="0"/>
            </a:lvl1pPr>
          </a:lstStyle>
          <a:p>
            <a:pPr>
              <a:defRPr/>
            </a:pPr>
            <a:fld id="{FC81FD41-A2D0-48D6-80EB-BA5972FED9FD}" type="slidenum">
              <a:rPr lang="en-US"/>
              <a:pPr>
                <a:defRPr/>
              </a:pPr>
              <a:t>‹#›</a:t>
            </a:fld>
            <a:endParaRPr lang="en-US" dirty="0"/>
          </a:p>
        </p:txBody>
      </p:sp>
      <p:sp>
        <p:nvSpPr>
          <p:cNvPr id="6" name="Footer Placeholder 8"/>
          <p:cNvSpPr>
            <a:spLocks noGrp="1"/>
          </p:cNvSpPr>
          <p:nvPr>
            <p:ph type="ftr" sz="quarter" idx="12"/>
          </p:nvPr>
        </p:nvSpPr>
        <p:spPr/>
        <p:txBody>
          <a:bodyPr/>
          <a:lstStyle>
            <a:lvl1pPr eaLnBrk="1" hangingPunct="1">
              <a:defRPr b="0"/>
            </a:lvl1pPr>
          </a:lstStyle>
          <a:p>
            <a:pPr>
              <a:defRPr/>
            </a:pPr>
            <a:r>
              <a:rPr lang="en-US"/>
              <a:t>Copyright © 2010, 2007, 2004 Pearson Education, Inc. All Rights Reserved.</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1" hangingPunct="1">
              <a:defRPr b="0"/>
            </a:lvl1pPr>
          </a:lstStyle>
          <a:p>
            <a:pPr>
              <a:defRPr/>
            </a:pPr>
            <a:fld id="{14CB1CAA-32CD-4B55-B92A-B8F0843CACF4}" type="datetime2">
              <a:rPr lang="en-US"/>
              <a:pPr>
                <a:defRPr/>
              </a:pPr>
              <a:t>Monday, April 13, 2020</a:t>
            </a:fld>
            <a:endParaRPr lang="en-US" dirty="0"/>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E73C23C1-3BFE-4504-90E5-9B645E7C087A}"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eaLnBrk="1" hangingPunct="1">
              <a:defRPr b="0"/>
            </a:lvl1pPr>
          </a:lstStyle>
          <a:p>
            <a:pPr>
              <a:defRPr/>
            </a:pPr>
            <a:fld id="{3AD8CDC4-3D19-4983-B478-82F6B8E5AB66}" type="datetime2">
              <a:rPr lang="en-US"/>
              <a:pPr>
                <a:defRPr/>
              </a:pPr>
              <a:t>Monday, April 13, 2020</a:t>
            </a:fld>
            <a:endParaRPr lang="en-US" dirty="0"/>
          </a:p>
        </p:txBody>
      </p:sp>
      <p:sp>
        <p:nvSpPr>
          <p:cNvPr id="8"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9" name="Slide Number Placeholder 5"/>
          <p:cNvSpPr>
            <a:spLocks noGrp="1"/>
          </p:cNvSpPr>
          <p:nvPr>
            <p:ph type="sldNum" sz="quarter" idx="12"/>
          </p:nvPr>
        </p:nvSpPr>
        <p:spPr/>
        <p:txBody>
          <a:bodyPr/>
          <a:lstStyle>
            <a:lvl1pPr eaLnBrk="1" hangingPunct="1">
              <a:defRPr b="0"/>
            </a:lvl1pPr>
          </a:lstStyle>
          <a:p>
            <a:pPr>
              <a:defRPr/>
            </a:pPr>
            <a:fld id="{47ACC2D6-464D-4C7F-9EFA-83F1B5EDDE5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4"/>
          </p:nvPr>
        </p:nvSpPr>
        <p:spPr/>
        <p:txBody>
          <a:bodyPr/>
          <a:lstStyle>
            <a:lvl1pPr eaLnBrk="1" hangingPunct="1">
              <a:defRPr b="0"/>
            </a:lvl1pPr>
          </a:lstStyle>
          <a:p>
            <a:pPr>
              <a:defRPr/>
            </a:pPr>
            <a:fld id="{84B82477-D5D3-4181-8C11-75D0F2433A87}" type="datetime2">
              <a:rPr lang="en-US"/>
              <a:pPr>
                <a:defRPr/>
              </a:pPr>
              <a:t>Monday, April 13, 2020</a:t>
            </a:fld>
            <a:endParaRPr lang="en-US" dirty="0"/>
          </a:p>
        </p:txBody>
      </p:sp>
      <p:sp>
        <p:nvSpPr>
          <p:cNvPr id="6" name="Footer Placeholder 5"/>
          <p:cNvSpPr>
            <a:spLocks noGrp="1"/>
          </p:cNvSpPr>
          <p:nvPr>
            <p:ph type="ftr" sz="quarter" idx="15"/>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6"/>
          </p:nvPr>
        </p:nvSpPr>
        <p:spPr/>
        <p:txBody>
          <a:bodyPr/>
          <a:lstStyle>
            <a:lvl1pPr eaLnBrk="1" hangingPunct="1">
              <a:defRPr b="0"/>
            </a:lvl1pPr>
          </a:lstStyle>
          <a:p>
            <a:pPr>
              <a:defRPr/>
            </a:pPr>
            <a:fld id="{CB525DE9-1356-4376-B96A-9846336BE8C3}"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5"/>
          </p:nvPr>
        </p:nvSpPr>
        <p:spPr/>
        <p:txBody>
          <a:bodyPr/>
          <a:lstStyle>
            <a:lvl1pPr eaLnBrk="1" hangingPunct="1">
              <a:defRPr b="0"/>
            </a:lvl1pPr>
          </a:lstStyle>
          <a:p>
            <a:pPr>
              <a:defRPr/>
            </a:pPr>
            <a:fld id="{213E253B-1893-4367-8BAE-DF4BC10DC578}" type="datetime2">
              <a:rPr lang="en-US"/>
              <a:pPr>
                <a:defRPr/>
              </a:pPr>
              <a:t>Monday, April 13, 2020</a:t>
            </a:fld>
            <a:endParaRPr lang="en-US" dirty="0"/>
          </a:p>
        </p:txBody>
      </p:sp>
      <p:sp>
        <p:nvSpPr>
          <p:cNvPr id="8" name="Footer Placeholder 7"/>
          <p:cNvSpPr>
            <a:spLocks noGrp="1"/>
          </p:cNvSpPr>
          <p:nvPr>
            <p:ph type="ftr" sz="quarter" idx="16"/>
          </p:nvPr>
        </p:nvSpPr>
        <p:spPr/>
        <p:txBody>
          <a:bodyPr/>
          <a:lstStyle>
            <a:lvl1pPr eaLnBrk="1" hangingPunct="1">
              <a:defRPr b="0"/>
            </a:lvl1pPr>
          </a:lstStyle>
          <a:p>
            <a:pPr>
              <a:defRPr/>
            </a:pPr>
            <a:r>
              <a:rPr lang="en-US"/>
              <a:t>Copyright © 2010, 2007, 2004 Pearson Education, Inc. All Rights Reserved.</a:t>
            </a:r>
          </a:p>
        </p:txBody>
      </p:sp>
      <p:sp>
        <p:nvSpPr>
          <p:cNvPr id="9" name="Slide Number Placeholder 8"/>
          <p:cNvSpPr>
            <a:spLocks noGrp="1"/>
          </p:cNvSpPr>
          <p:nvPr>
            <p:ph type="sldNum" sz="quarter" idx="17"/>
          </p:nvPr>
        </p:nvSpPr>
        <p:spPr/>
        <p:txBody>
          <a:bodyPr/>
          <a:lstStyle>
            <a:lvl1pPr eaLnBrk="1" hangingPunct="1">
              <a:defRPr b="0"/>
            </a:lvl1pPr>
          </a:lstStyle>
          <a:p>
            <a:pPr>
              <a:defRPr/>
            </a:pPr>
            <a:fld id="{3A5CB407-9158-442A-8BFC-980C328171AC}"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hangingPunct="1">
              <a:defRPr b="0"/>
            </a:lvl1pPr>
          </a:lstStyle>
          <a:p>
            <a:pPr>
              <a:defRPr/>
            </a:pPr>
            <a:fld id="{8B62300D-25B3-4603-86C9-4CB776489F00}" type="datetime2">
              <a:rPr lang="en-US"/>
              <a:pPr>
                <a:defRPr/>
              </a:pPr>
              <a:t>Monday, April 13, 2020</a:t>
            </a:fld>
            <a:endParaRPr lang="en-US" dirty="0"/>
          </a:p>
        </p:txBody>
      </p:sp>
      <p:sp>
        <p:nvSpPr>
          <p:cNvPr id="4" name="Footer Placeholder 3"/>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5" name="Slide Number Placeholder 4"/>
          <p:cNvSpPr>
            <a:spLocks noGrp="1"/>
          </p:cNvSpPr>
          <p:nvPr>
            <p:ph type="sldNum" sz="quarter" idx="12"/>
          </p:nvPr>
        </p:nvSpPr>
        <p:spPr/>
        <p:txBody>
          <a:bodyPr/>
          <a:lstStyle>
            <a:lvl1pPr eaLnBrk="1" hangingPunct="1">
              <a:defRPr b="0"/>
            </a:lvl1pPr>
          </a:lstStyle>
          <a:p>
            <a:pPr>
              <a:defRPr/>
            </a:pPr>
            <a:fld id="{F77C716C-2F5C-440E-B813-708F5E73EF4E}"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b="0"/>
            </a:lvl1pPr>
          </a:lstStyle>
          <a:p>
            <a:pPr>
              <a:defRPr/>
            </a:pPr>
            <a:fld id="{C6314AD9-FCC8-48B7-B85B-012A91320DFF}" type="datetime2">
              <a:rPr lang="en-US"/>
              <a:pPr>
                <a:defRPr/>
              </a:pPr>
              <a:t>Monday, April 13, 2020</a:t>
            </a:fld>
            <a:endParaRPr lang="en-US" dirty="0"/>
          </a:p>
        </p:txBody>
      </p:sp>
      <p:sp>
        <p:nvSpPr>
          <p:cNvPr id="3" name="Footer Placeholder 2"/>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4" name="Slide Number Placeholder 3"/>
          <p:cNvSpPr>
            <a:spLocks noGrp="1"/>
          </p:cNvSpPr>
          <p:nvPr>
            <p:ph type="sldNum" sz="quarter" idx="12"/>
          </p:nvPr>
        </p:nvSpPr>
        <p:spPr/>
        <p:txBody>
          <a:bodyPr/>
          <a:lstStyle>
            <a:lvl1pPr eaLnBrk="1" hangingPunct="1">
              <a:defRPr b="0"/>
            </a:lvl1pPr>
          </a:lstStyle>
          <a:p>
            <a:pPr>
              <a:defRPr/>
            </a:pPr>
            <a:fld id="{28A4E367-608C-4D8E-B815-D474FB2AD822}"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b="0"/>
            </a:lvl1pPr>
          </a:lstStyle>
          <a:p>
            <a:pPr>
              <a:defRPr/>
            </a:pPr>
            <a:fld id="{3182DC50-D5DB-4F94-B367-9876CD2C4012}" type="datetime2">
              <a:rPr lang="en-US"/>
              <a:pPr>
                <a:defRPr/>
              </a:pPr>
              <a:t>Monday, April 13, 2020</a:t>
            </a:fld>
            <a:endParaRPr lang="en-US" dirty="0"/>
          </a:p>
        </p:txBody>
      </p:sp>
      <p:sp>
        <p:nvSpPr>
          <p:cNvPr id="6" name="Footer Placeholder 5"/>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2"/>
          </p:nvPr>
        </p:nvSpPr>
        <p:spPr/>
        <p:txBody>
          <a:bodyPr/>
          <a:lstStyle>
            <a:lvl1pPr eaLnBrk="1" hangingPunct="1">
              <a:defRPr b="0"/>
            </a:lvl1pPr>
          </a:lstStyle>
          <a:p>
            <a:pPr>
              <a:defRPr/>
            </a:pPr>
            <a:fld id="{4F13DC74-9ABB-4883-8C04-94E67B9E9F3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2BF62B-639C-4D81-B11D-56CA4FFEA919}"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91B539-ED05-4C8F-8363-C4A79ECF79A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b="0"/>
            </a:lvl1pPr>
          </a:lstStyle>
          <a:p>
            <a:pPr>
              <a:defRPr/>
            </a:pPr>
            <a:fld id="{292EB412-E790-42EA-81FE-2925D3A43D91}" type="datetime2">
              <a:rPr lang="en-US"/>
              <a:pPr>
                <a:defRPr/>
              </a:pPr>
              <a:t>Monday, April 13, 2020</a:t>
            </a:fld>
            <a:endParaRPr lang="en-US" dirty="0"/>
          </a:p>
        </p:txBody>
      </p:sp>
      <p:sp>
        <p:nvSpPr>
          <p:cNvPr id="6" name="Footer Placeholder 5"/>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2"/>
          </p:nvPr>
        </p:nvSpPr>
        <p:spPr/>
        <p:txBody>
          <a:bodyPr/>
          <a:lstStyle>
            <a:lvl1pPr eaLnBrk="1" hangingPunct="1">
              <a:defRPr b="0"/>
            </a:lvl1pPr>
          </a:lstStyle>
          <a:p>
            <a:pPr>
              <a:defRPr/>
            </a:pPr>
            <a:fld id="{44CA5C43-BB67-49C9-99F0-2B5BFB70FFD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lvl1pPr>
          </a:lstStyle>
          <a:p>
            <a:pPr>
              <a:defRPr/>
            </a:pPr>
            <a:fld id="{A56EEE0E-EDB0-4D84-86B0-50833DF22902}" type="datetime2">
              <a:rPr lang="en-US"/>
              <a:pPr>
                <a:defRPr/>
              </a:pPr>
              <a:t>Monday, April 13, 2020</a:t>
            </a:fld>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F5038879-CD7D-4E0D-803D-A02D823C77C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lvl1pPr>
          </a:lstStyle>
          <a:p>
            <a:pPr>
              <a:defRPr/>
            </a:pPr>
            <a:fld id="{5114372C-B5AB-4C39-B273-B99224EB4DD5}" type="datetime2">
              <a:rPr lang="en-US"/>
              <a:pPr>
                <a:defRPr/>
              </a:pPr>
              <a:t>Monday, April 13, 2020</a:t>
            </a:fld>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B1598C06-E8D6-4509-99BF-596E1BA4225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6"/>
          <p:cNvSpPr>
            <a:spLocks noGrp="1"/>
          </p:cNvSpPr>
          <p:nvPr>
            <p:ph type="dt" sz="half" idx="10"/>
          </p:nvPr>
        </p:nvSpPr>
        <p:spPr/>
        <p:txBody>
          <a:bodyPr/>
          <a:lstStyle>
            <a:lvl1pPr eaLnBrk="1" hangingPunct="1">
              <a:defRPr b="0"/>
            </a:lvl1pPr>
          </a:lstStyle>
          <a:p>
            <a:pPr>
              <a:defRPr/>
            </a:pPr>
            <a:fld id="{2069C06D-4ED8-42C6-905D-CA84CA1B6CBF}" type="datetime2">
              <a:rPr lang="en-US"/>
              <a:pPr>
                <a:defRPr/>
              </a:pPr>
              <a:t>Monday, April 13, 2020</a:t>
            </a:fld>
            <a:endParaRPr lang="en-US" dirty="0"/>
          </a:p>
        </p:txBody>
      </p:sp>
      <p:sp>
        <p:nvSpPr>
          <p:cNvPr id="5" name="Slide Number Placeholder 7"/>
          <p:cNvSpPr>
            <a:spLocks noGrp="1"/>
          </p:cNvSpPr>
          <p:nvPr>
            <p:ph type="sldNum" sz="quarter" idx="11"/>
          </p:nvPr>
        </p:nvSpPr>
        <p:spPr/>
        <p:txBody>
          <a:bodyPr/>
          <a:lstStyle>
            <a:lvl1pPr eaLnBrk="1" hangingPunct="1">
              <a:defRPr b="0"/>
            </a:lvl1pPr>
          </a:lstStyle>
          <a:p>
            <a:pPr>
              <a:defRPr/>
            </a:pPr>
            <a:fld id="{38C61EED-03FE-45D2-B164-3D886AED2E0E}" type="slidenum">
              <a:rPr lang="en-US"/>
              <a:pPr>
                <a:defRPr/>
              </a:pPr>
              <a:t>‹#›</a:t>
            </a:fld>
            <a:endParaRPr lang="en-US" dirty="0"/>
          </a:p>
        </p:txBody>
      </p:sp>
      <p:sp>
        <p:nvSpPr>
          <p:cNvPr id="6" name="Footer Placeholder 8"/>
          <p:cNvSpPr>
            <a:spLocks noGrp="1"/>
          </p:cNvSpPr>
          <p:nvPr>
            <p:ph type="ftr" sz="quarter" idx="12"/>
          </p:nvPr>
        </p:nvSpPr>
        <p:spPr/>
        <p:txBody>
          <a:bodyPr/>
          <a:lstStyle>
            <a:lvl1pPr eaLnBrk="1" hangingPunct="1">
              <a:defRPr b="0"/>
            </a:lvl1pPr>
          </a:lstStyle>
          <a:p>
            <a:pPr>
              <a:defRPr/>
            </a:pPr>
            <a:r>
              <a:rPr lang="en-US"/>
              <a:t>Copyright © 2010, 2007, 2004 Pearson Education, Inc. All Rights Reserved.</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1" hangingPunct="1">
              <a:defRPr b="0"/>
            </a:lvl1pPr>
          </a:lstStyle>
          <a:p>
            <a:pPr>
              <a:defRPr/>
            </a:pPr>
            <a:fld id="{14CB1CAA-32CD-4B55-B92A-B8F0843CACF4}" type="datetime2">
              <a:rPr lang="en-US"/>
              <a:pPr>
                <a:defRPr/>
              </a:pPr>
              <a:t>Monday, April 13, 2020</a:t>
            </a:fld>
            <a:endParaRPr lang="en-US" dirty="0"/>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85EB2BEB-F7B3-4F2C-9A0A-FB69EF4B8DF3}"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eaLnBrk="1" hangingPunct="1">
              <a:defRPr b="0"/>
            </a:lvl1pPr>
          </a:lstStyle>
          <a:p>
            <a:pPr>
              <a:defRPr/>
            </a:pPr>
            <a:fld id="{3AD8CDC4-3D19-4983-B478-82F6B8E5AB66}" type="datetime2">
              <a:rPr lang="en-US"/>
              <a:pPr>
                <a:defRPr/>
              </a:pPr>
              <a:t>Monday, April 13, 2020</a:t>
            </a:fld>
            <a:endParaRPr lang="en-US" dirty="0"/>
          </a:p>
        </p:txBody>
      </p:sp>
      <p:sp>
        <p:nvSpPr>
          <p:cNvPr id="8"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9" name="Slide Number Placeholder 5"/>
          <p:cNvSpPr>
            <a:spLocks noGrp="1"/>
          </p:cNvSpPr>
          <p:nvPr>
            <p:ph type="sldNum" sz="quarter" idx="12"/>
          </p:nvPr>
        </p:nvSpPr>
        <p:spPr/>
        <p:txBody>
          <a:bodyPr/>
          <a:lstStyle>
            <a:lvl1pPr eaLnBrk="1" hangingPunct="1">
              <a:defRPr b="0"/>
            </a:lvl1pPr>
          </a:lstStyle>
          <a:p>
            <a:pPr>
              <a:defRPr/>
            </a:pPr>
            <a:fld id="{2813E3A7-CF18-4E3B-94D5-528B933F2A46}"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4"/>
          </p:nvPr>
        </p:nvSpPr>
        <p:spPr/>
        <p:txBody>
          <a:bodyPr/>
          <a:lstStyle>
            <a:lvl1pPr eaLnBrk="1" hangingPunct="1">
              <a:defRPr b="0"/>
            </a:lvl1pPr>
          </a:lstStyle>
          <a:p>
            <a:pPr>
              <a:defRPr/>
            </a:pPr>
            <a:fld id="{84B82477-D5D3-4181-8C11-75D0F2433A87}" type="datetime2">
              <a:rPr lang="en-US"/>
              <a:pPr>
                <a:defRPr/>
              </a:pPr>
              <a:t>Monday, April 13, 2020</a:t>
            </a:fld>
            <a:endParaRPr lang="en-US" dirty="0"/>
          </a:p>
        </p:txBody>
      </p:sp>
      <p:sp>
        <p:nvSpPr>
          <p:cNvPr id="6" name="Footer Placeholder 5"/>
          <p:cNvSpPr>
            <a:spLocks noGrp="1"/>
          </p:cNvSpPr>
          <p:nvPr>
            <p:ph type="ftr" sz="quarter" idx="15"/>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6"/>
          </p:nvPr>
        </p:nvSpPr>
        <p:spPr/>
        <p:txBody>
          <a:bodyPr/>
          <a:lstStyle>
            <a:lvl1pPr eaLnBrk="1" hangingPunct="1">
              <a:defRPr b="0"/>
            </a:lvl1pPr>
          </a:lstStyle>
          <a:p>
            <a:pPr>
              <a:defRPr/>
            </a:pPr>
            <a:fld id="{81ABBF19-012D-4C77-9870-4FA375EEFB3D}"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5"/>
          </p:nvPr>
        </p:nvSpPr>
        <p:spPr/>
        <p:txBody>
          <a:bodyPr/>
          <a:lstStyle>
            <a:lvl1pPr eaLnBrk="1" hangingPunct="1">
              <a:defRPr b="0"/>
            </a:lvl1pPr>
          </a:lstStyle>
          <a:p>
            <a:pPr>
              <a:defRPr/>
            </a:pPr>
            <a:fld id="{213E253B-1893-4367-8BAE-DF4BC10DC578}" type="datetime2">
              <a:rPr lang="en-US"/>
              <a:pPr>
                <a:defRPr/>
              </a:pPr>
              <a:t>Monday, April 13, 2020</a:t>
            </a:fld>
            <a:endParaRPr lang="en-US" dirty="0"/>
          </a:p>
        </p:txBody>
      </p:sp>
      <p:sp>
        <p:nvSpPr>
          <p:cNvPr id="8" name="Footer Placeholder 7"/>
          <p:cNvSpPr>
            <a:spLocks noGrp="1"/>
          </p:cNvSpPr>
          <p:nvPr>
            <p:ph type="ftr" sz="quarter" idx="16"/>
          </p:nvPr>
        </p:nvSpPr>
        <p:spPr/>
        <p:txBody>
          <a:bodyPr/>
          <a:lstStyle>
            <a:lvl1pPr eaLnBrk="1" hangingPunct="1">
              <a:defRPr b="0"/>
            </a:lvl1pPr>
          </a:lstStyle>
          <a:p>
            <a:pPr>
              <a:defRPr/>
            </a:pPr>
            <a:r>
              <a:rPr lang="en-US"/>
              <a:t>Copyright © 2010, 2007, 2004 Pearson Education, Inc. All Rights Reserved.</a:t>
            </a:r>
          </a:p>
        </p:txBody>
      </p:sp>
      <p:sp>
        <p:nvSpPr>
          <p:cNvPr id="9" name="Slide Number Placeholder 8"/>
          <p:cNvSpPr>
            <a:spLocks noGrp="1"/>
          </p:cNvSpPr>
          <p:nvPr>
            <p:ph type="sldNum" sz="quarter" idx="17"/>
          </p:nvPr>
        </p:nvSpPr>
        <p:spPr/>
        <p:txBody>
          <a:bodyPr/>
          <a:lstStyle>
            <a:lvl1pPr eaLnBrk="1" hangingPunct="1">
              <a:defRPr b="0"/>
            </a:lvl1pPr>
          </a:lstStyle>
          <a:p>
            <a:pPr>
              <a:defRPr/>
            </a:pPr>
            <a:fld id="{3A642B9E-9E95-4302-8C16-E1B47A93D31B}"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hangingPunct="1">
              <a:defRPr b="0"/>
            </a:lvl1pPr>
          </a:lstStyle>
          <a:p>
            <a:pPr>
              <a:defRPr/>
            </a:pPr>
            <a:fld id="{8B62300D-25B3-4603-86C9-4CB776489F00}" type="datetime2">
              <a:rPr lang="en-US"/>
              <a:pPr>
                <a:defRPr/>
              </a:pPr>
              <a:t>Monday, April 13, 2020</a:t>
            </a:fld>
            <a:endParaRPr lang="en-US" dirty="0"/>
          </a:p>
        </p:txBody>
      </p:sp>
      <p:sp>
        <p:nvSpPr>
          <p:cNvPr id="4" name="Footer Placeholder 3"/>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5" name="Slide Number Placeholder 4"/>
          <p:cNvSpPr>
            <a:spLocks noGrp="1"/>
          </p:cNvSpPr>
          <p:nvPr>
            <p:ph type="sldNum" sz="quarter" idx="12"/>
          </p:nvPr>
        </p:nvSpPr>
        <p:spPr/>
        <p:txBody>
          <a:bodyPr/>
          <a:lstStyle>
            <a:lvl1pPr eaLnBrk="1" hangingPunct="1">
              <a:defRPr b="0"/>
            </a:lvl1pPr>
          </a:lstStyle>
          <a:p>
            <a:pPr>
              <a:defRPr/>
            </a:pPr>
            <a:fld id="{83FE67FF-6E52-4087-A68D-421055924F06}"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b="0"/>
            </a:lvl1pPr>
          </a:lstStyle>
          <a:p>
            <a:pPr>
              <a:defRPr/>
            </a:pPr>
            <a:fld id="{C6314AD9-FCC8-48B7-B85B-012A91320DFF}" type="datetime2">
              <a:rPr lang="en-US"/>
              <a:pPr>
                <a:defRPr/>
              </a:pPr>
              <a:t>Monday, April 13, 2020</a:t>
            </a:fld>
            <a:endParaRPr lang="en-US" dirty="0"/>
          </a:p>
        </p:txBody>
      </p:sp>
      <p:sp>
        <p:nvSpPr>
          <p:cNvPr id="3" name="Footer Placeholder 2"/>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4" name="Slide Number Placeholder 3"/>
          <p:cNvSpPr>
            <a:spLocks noGrp="1"/>
          </p:cNvSpPr>
          <p:nvPr>
            <p:ph type="sldNum" sz="quarter" idx="12"/>
          </p:nvPr>
        </p:nvSpPr>
        <p:spPr/>
        <p:txBody>
          <a:bodyPr/>
          <a:lstStyle>
            <a:lvl1pPr eaLnBrk="1" hangingPunct="1">
              <a:defRPr b="0"/>
            </a:lvl1pPr>
          </a:lstStyle>
          <a:p>
            <a:pPr>
              <a:defRPr/>
            </a:pPr>
            <a:fld id="{8CB12355-B800-4165-9636-F65C50C9C95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B47306-48A1-4241-854F-AFD238D8D888}"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E2F5E6-5C80-43A1-88FB-AB8711C40AC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b="0"/>
            </a:lvl1pPr>
          </a:lstStyle>
          <a:p>
            <a:pPr>
              <a:defRPr/>
            </a:pPr>
            <a:fld id="{3182DC50-D5DB-4F94-B367-9876CD2C4012}" type="datetime2">
              <a:rPr lang="en-US"/>
              <a:pPr>
                <a:defRPr/>
              </a:pPr>
              <a:t>Monday, April 13, 2020</a:t>
            </a:fld>
            <a:endParaRPr lang="en-US" dirty="0"/>
          </a:p>
        </p:txBody>
      </p:sp>
      <p:sp>
        <p:nvSpPr>
          <p:cNvPr id="6" name="Footer Placeholder 5"/>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2"/>
          </p:nvPr>
        </p:nvSpPr>
        <p:spPr/>
        <p:txBody>
          <a:bodyPr/>
          <a:lstStyle>
            <a:lvl1pPr eaLnBrk="1" hangingPunct="1">
              <a:defRPr b="0"/>
            </a:lvl1pPr>
          </a:lstStyle>
          <a:p>
            <a:pPr>
              <a:defRPr/>
            </a:pPr>
            <a:fld id="{1DD6D182-8DA2-4805-88D6-D046517AFC84}"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b="0"/>
            </a:lvl1pPr>
          </a:lstStyle>
          <a:p>
            <a:pPr>
              <a:defRPr/>
            </a:pPr>
            <a:fld id="{292EB412-E790-42EA-81FE-2925D3A43D91}" type="datetime2">
              <a:rPr lang="en-US"/>
              <a:pPr>
                <a:defRPr/>
              </a:pPr>
              <a:t>Monday, April 13, 2020</a:t>
            </a:fld>
            <a:endParaRPr lang="en-US" dirty="0"/>
          </a:p>
        </p:txBody>
      </p:sp>
      <p:sp>
        <p:nvSpPr>
          <p:cNvPr id="6" name="Footer Placeholder 5"/>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2"/>
          </p:nvPr>
        </p:nvSpPr>
        <p:spPr/>
        <p:txBody>
          <a:bodyPr/>
          <a:lstStyle>
            <a:lvl1pPr eaLnBrk="1" hangingPunct="1">
              <a:defRPr b="0"/>
            </a:lvl1pPr>
          </a:lstStyle>
          <a:p>
            <a:pPr>
              <a:defRPr/>
            </a:pPr>
            <a:fld id="{46EA5339-8BEF-4A17-B639-FB7B1D7C0D12}"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lvl1pPr>
          </a:lstStyle>
          <a:p>
            <a:pPr>
              <a:defRPr/>
            </a:pPr>
            <a:fld id="{A56EEE0E-EDB0-4D84-86B0-50833DF22902}" type="datetime2">
              <a:rPr lang="en-US"/>
              <a:pPr>
                <a:defRPr/>
              </a:pPr>
              <a:t>Monday, April 13, 2020</a:t>
            </a:fld>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80B51693-3DFE-4D87-A229-CCE2F8A333D4}"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lvl1pPr>
          </a:lstStyle>
          <a:p>
            <a:pPr>
              <a:defRPr/>
            </a:pPr>
            <a:fld id="{5114372C-B5AB-4C39-B273-B99224EB4DD5}" type="datetime2">
              <a:rPr lang="en-US"/>
              <a:pPr>
                <a:defRPr/>
              </a:pPr>
              <a:t>Monday, April 13, 2020</a:t>
            </a:fld>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C6BC5A51-F70E-4BFC-8D44-FEAEEC3E39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1392FB3-2201-4330-BD5E-F292986A26FD}" type="datetimeFigureOut">
              <a:rPr lang="en-US"/>
              <a:pPr>
                <a:defRPr/>
              </a:pPr>
              <a:t>4/13/2020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8B7373-3B0B-4C8B-AEF2-79B699E4876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BDF8268-A6F1-42B4-87B0-CD62F5757B91}" type="datetimeFigureOut">
              <a:rPr lang="en-US"/>
              <a:pPr>
                <a:defRPr/>
              </a:pPr>
              <a:t>4/13/2020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1DD8F71-8987-4849-8DB1-56A9A1D70D0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BB853A-7C4B-4D7A-BA63-D2C35573C011}" type="datetimeFigureOut">
              <a:rPr lang="en-US"/>
              <a:pPr>
                <a:defRPr/>
              </a:pPr>
              <a:t>4/13/2020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70E782-1EF1-47DA-93B3-591EFDC1ED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3E60AD-EED3-4D07-8732-FD9428DE0ACE}" type="datetimeFigureOut">
              <a:rPr lang="en-US"/>
              <a:pPr>
                <a:defRPr/>
              </a:pPr>
              <a:t>4/13/2020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5ACD2D-2E57-4620-80C7-B0636BDC1A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533AA7-B50E-4699-99E3-4BC4733989D2}" type="datetimeFigureOut">
              <a:rPr lang="en-US"/>
              <a:pPr>
                <a:defRPr/>
              </a:pPr>
              <a:t>4/13/2020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5EBAF1-B8AB-4167-ACB4-8F733F41D23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0DB71B-6A18-4AFF-8EF5-57F02B63F7B4}" type="datetimeFigureOut">
              <a:rPr lang="en-US"/>
              <a:pPr>
                <a:defRPr/>
              </a:pPr>
              <a:t>4/13/2020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B44AC4-762E-4A84-A9AE-F337069712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6629F9A-FDA6-4599-9F35-54A247DC88FE}" type="datetimeFigureOut">
              <a:rPr lang="en-US"/>
              <a:pPr>
                <a:defRPr/>
              </a:pPr>
              <a:t>4/13/2020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7302BE9-5158-46FA-BA67-29D4633821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2" r:id="rId2"/>
    <p:sldLayoutId id="2147483771" r:id="rId3"/>
    <p:sldLayoutId id="2147483770" r:id="rId4"/>
    <p:sldLayoutId id="2147483769" r:id="rId5"/>
    <p:sldLayoutId id="2147483768" r:id="rId6"/>
    <p:sldLayoutId id="2147483767" r:id="rId7"/>
    <p:sldLayoutId id="2147483766" r:id="rId8"/>
    <p:sldLayoutId id="2147483765" r:id="rId9"/>
    <p:sldLayoutId id="2147483764" r:id="rId10"/>
    <p:sldLayoutId id="21474837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eaLnBrk="0" hangingPunct="0">
              <a:defRPr sz="1200" b="1">
                <a:solidFill>
                  <a:prstClr val="black">
                    <a:lumMod val="65000"/>
                    <a:lumOff val="35000"/>
                  </a:prstClr>
                </a:solidFill>
                <a:latin typeface="Century Gothic" pitchFamily="34" charset="0"/>
              </a:defRPr>
            </a:lvl1pPr>
          </a:lstStyle>
          <a:p>
            <a:pPr>
              <a:defRPr/>
            </a:pPr>
            <a:fld id="{0B385921-A91A-409C-921C-0E0EC1E750EC}" type="datetime2">
              <a:rPr lang="en-US"/>
              <a:pPr>
                <a:defRPr/>
              </a:pPr>
              <a:t>Monday, April 13, 2020</a:t>
            </a:fld>
            <a:endParaRPr lang="en-US" dirty="0"/>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eaLnBrk="0" hangingPunct="0">
              <a:defRPr sz="1200" b="1">
                <a:solidFill>
                  <a:prstClr val="black">
                    <a:lumMod val="65000"/>
                    <a:lumOff val="35000"/>
                  </a:prstClr>
                </a:solidFill>
                <a:latin typeface="Century Gothic" pitchFamily="34" charset="0"/>
              </a:defRPr>
            </a:lvl1pPr>
          </a:lstStyle>
          <a:p>
            <a:pPr>
              <a:defRPr/>
            </a:pPr>
            <a:r>
              <a:rPr lang="en-US"/>
              <a:t>Copyright © 2010, 2007, 2004 Pearson Education, Inc. All Rights Reserved.</a:t>
            </a: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eaLnBrk="0" hangingPunct="0">
              <a:defRPr sz="1200" b="1">
                <a:solidFill>
                  <a:prstClr val="black">
                    <a:lumMod val="65000"/>
                    <a:lumOff val="35000"/>
                  </a:prstClr>
                </a:solidFill>
                <a:latin typeface="Century Gothic" pitchFamily="34" charset="0"/>
              </a:defRPr>
            </a:lvl1pPr>
          </a:lstStyle>
          <a:p>
            <a:pPr>
              <a:defRPr/>
            </a:pPr>
            <a:fld id="{E06D4847-61DE-4AE6-B11D-79FCF6951D22}" type="slidenum">
              <a:rPr lang="en-US"/>
              <a:pPr>
                <a:defRPr/>
              </a:pPr>
              <a:t>‹#›</a:t>
            </a:fld>
            <a:endParaRPr lang="en-US"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9" name="Rectangle 12"/>
          <p:cNvSpPr>
            <a:spLocks noChangeArrowheads="1"/>
          </p:cNvSpPr>
          <p:nvPr userDrawn="1"/>
        </p:nvSpPr>
        <p:spPr bwMode="auto">
          <a:xfrm>
            <a:off x="0" y="0"/>
            <a:ext cx="300038" cy="6873875"/>
          </a:xfrm>
          <a:prstGeom prst="rect">
            <a:avLst/>
          </a:prstGeom>
          <a:gradFill rotWithShape="1">
            <a:gsLst>
              <a:gs pos="0">
                <a:srgbClr val="008000">
                  <a:gamma/>
                  <a:shade val="46275"/>
                  <a:invGamma/>
                </a:srgbClr>
              </a:gs>
              <a:gs pos="100000">
                <a:srgbClr val="008000"/>
              </a:gs>
            </a:gsLst>
            <a:lin ang="5400000" scaled="1"/>
          </a:gradFill>
          <a:ln>
            <a:noFill/>
          </a:ln>
          <a:effectLst/>
          <a:extLst/>
        </p:spPr>
        <p:txBody>
          <a:bodyPr wrap="none" anchor="ctr"/>
          <a:lstStyle/>
          <a:p>
            <a:pPr eaLnBrk="0" hangingPunct="0">
              <a:defRPr/>
            </a:pPr>
            <a:endParaRPr lang="en-US" sz="2800" b="1">
              <a:solidFill>
                <a:prstClr val="black"/>
              </a:solidFill>
            </a:endParaRPr>
          </a:p>
        </p:txBody>
      </p:sp>
      <p:sp>
        <p:nvSpPr>
          <p:cNvPr id="10" name="Rectangle 15"/>
          <p:cNvSpPr>
            <a:spLocks noChangeArrowheads="1"/>
          </p:cNvSpPr>
          <p:nvPr userDrawn="1"/>
        </p:nvSpPr>
        <p:spPr bwMode="auto">
          <a:xfrm>
            <a:off x="7878763" y="6491288"/>
            <a:ext cx="1212850" cy="363537"/>
          </a:xfrm>
          <a:prstGeom prst="rect">
            <a:avLst/>
          </a:prstGeom>
          <a:noFill/>
          <a:ln w="12700">
            <a:noFill/>
            <a:miter lim="800000"/>
            <a:headEnd/>
            <a:tailEnd/>
          </a:ln>
          <a:effectLst/>
        </p:spPr>
        <p:txBody>
          <a:bodyPr lIns="90488" tIns="44450" rIns="90488" bIns="44450">
            <a:spAutoFit/>
          </a:bodyPr>
          <a:lstStyle/>
          <a:p>
            <a:pPr algn="r" eaLnBrk="0" hangingPunct="0">
              <a:defRPr/>
            </a:pPr>
            <a:r>
              <a:rPr lang="en-US" b="1">
                <a:solidFill>
                  <a:srgbClr val="000000"/>
                </a:solidFill>
                <a:latin typeface="Times New Roman" pitchFamily="1" charset="0"/>
              </a:rPr>
              <a:t>9.1 - </a:t>
            </a:r>
            <a:fld id="{456D5948-522F-4243-9BCF-B435DB07DE38}" type="slidenum">
              <a:rPr lang="en-US" b="1">
                <a:solidFill>
                  <a:srgbClr val="000000"/>
                </a:solidFill>
                <a:latin typeface="Times New Roman" pitchFamily="1" charset="0"/>
              </a:rPr>
              <a:pPr algn="r" eaLnBrk="0" hangingPunct="0">
                <a:defRPr/>
              </a:pPr>
              <a:t>‹#›</a:t>
            </a:fld>
            <a:endParaRPr lang="en-US" b="1">
              <a:solidFill>
                <a:srgbClr val="000000"/>
              </a:solidFill>
              <a:latin typeface="Times New Roman" pitchFamily="1" charset="0"/>
            </a:endParaRP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Times New Roman" pitchFamily="18" charset="0"/>
        </a:defRPr>
      </a:lvl2pPr>
      <a:lvl3pPr algn="ctr" rtl="0" eaLnBrk="0" fontAlgn="base" hangingPunct="0">
        <a:lnSpc>
          <a:spcPts val="5800"/>
        </a:lnSpc>
        <a:spcBef>
          <a:spcPct val="0"/>
        </a:spcBef>
        <a:spcAft>
          <a:spcPct val="0"/>
        </a:spcAft>
        <a:defRPr sz="5400">
          <a:solidFill>
            <a:schemeClr val="tx2"/>
          </a:solidFill>
          <a:latin typeface="Times New Roman" pitchFamily="18" charset="0"/>
        </a:defRPr>
      </a:lvl3pPr>
      <a:lvl4pPr algn="ctr" rtl="0" eaLnBrk="0" fontAlgn="base" hangingPunct="0">
        <a:lnSpc>
          <a:spcPts val="5800"/>
        </a:lnSpc>
        <a:spcBef>
          <a:spcPct val="0"/>
        </a:spcBef>
        <a:spcAft>
          <a:spcPct val="0"/>
        </a:spcAft>
        <a:defRPr sz="5400">
          <a:solidFill>
            <a:schemeClr val="tx2"/>
          </a:solidFill>
          <a:latin typeface="Times New Roman" pitchFamily="18" charset="0"/>
        </a:defRPr>
      </a:lvl4pPr>
      <a:lvl5pPr algn="ctr" rtl="0" eaLnBrk="0" fontAlgn="base" hangingPunct="0">
        <a:lnSpc>
          <a:spcPts val="5800"/>
        </a:lnSpc>
        <a:spcBef>
          <a:spcPct val="0"/>
        </a:spcBef>
        <a:spcAft>
          <a:spcPct val="0"/>
        </a:spcAft>
        <a:defRPr sz="5400">
          <a:solidFill>
            <a:schemeClr val="tx2"/>
          </a:solidFill>
          <a:latin typeface="Times New Roman" pitchFamily="18" charset="0"/>
        </a:defRPr>
      </a:lvl5pPr>
      <a:lvl6pPr marL="457200" algn="ctr" rtl="0" fontAlgn="base">
        <a:lnSpc>
          <a:spcPts val="5800"/>
        </a:lnSpc>
        <a:spcBef>
          <a:spcPct val="0"/>
        </a:spcBef>
        <a:spcAft>
          <a:spcPct val="0"/>
        </a:spcAft>
        <a:defRPr sz="5400">
          <a:solidFill>
            <a:schemeClr val="tx2"/>
          </a:solidFill>
          <a:latin typeface="Times New Roman" pitchFamily="18" charset="0"/>
        </a:defRPr>
      </a:lvl6pPr>
      <a:lvl7pPr marL="914400" algn="ctr" rtl="0" fontAlgn="base">
        <a:lnSpc>
          <a:spcPts val="5800"/>
        </a:lnSpc>
        <a:spcBef>
          <a:spcPct val="0"/>
        </a:spcBef>
        <a:spcAft>
          <a:spcPct val="0"/>
        </a:spcAft>
        <a:defRPr sz="5400">
          <a:solidFill>
            <a:schemeClr val="tx2"/>
          </a:solidFill>
          <a:latin typeface="Times New Roman" pitchFamily="18" charset="0"/>
        </a:defRPr>
      </a:lvl7pPr>
      <a:lvl8pPr marL="1371600" algn="ctr" rtl="0" fontAlgn="base">
        <a:lnSpc>
          <a:spcPts val="5800"/>
        </a:lnSpc>
        <a:spcBef>
          <a:spcPct val="0"/>
        </a:spcBef>
        <a:spcAft>
          <a:spcPct val="0"/>
        </a:spcAft>
        <a:defRPr sz="5400">
          <a:solidFill>
            <a:schemeClr val="tx2"/>
          </a:solidFill>
          <a:latin typeface="Times New Roman" pitchFamily="18" charset="0"/>
        </a:defRPr>
      </a:lvl8pPr>
      <a:lvl9pPr marL="1828800" algn="ctr" rtl="0" fontAlgn="base">
        <a:lnSpc>
          <a:spcPts val="5800"/>
        </a:lnSpc>
        <a:spcBef>
          <a:spcPct val="0"/>
        </a:spcBef>
        <a:spcAft>
          <a:spcPct val="0"/>
        </a:spcAft>
        <a:defRPr sz="5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501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eaLnBrk="0" hangingPunct="0">
              <a:defRPr sz="1200" b="1">
                <a:solidFill>
                  <a:prstClr val="black">
                    <a:lumMod val="65000"/>
                    <a:lumOff val="35000"/>
                  </a:prstClr>
                </a:solidFill>
                <a:latin typeface="Century Gothic" pitchFamily="34" charset="0"/>
              </a:defRPr>
            </a:lvl1pPr>
          </a:lstStyle>
          <a:p>
            <a:pPr>
              <a:defRPr/>
            </a:pPr>
            <a:fld id="{0B385921-A91A-409C-921C-0E0EC1E750EC}" type="datetime2">
              <a:rPr lang="en-US"/>
              <a:pPr>
                <a:defRPr/>
              </a:pPr>
              <a:t>Monday, April 13, 2020</a:t>
            </a:fld>
            <a:endParaRPr lang="en-US" dirty="0"/>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eaLnBrk="0" hangingPunct="0">
              <a:defRPr sz="1200" b="1">
                <a:solidFill>
                  <a:prstClr val="black">
                    <a:lumMod val="65000"/>
                    <a:lumOff val="35000"/>
                  </a:prstClr>
                </a:solidFill>
                <a:latin typeface="Century Gothic" pitchFamily="34" charset="0"/>
              </a:defRPr>
            </a:lvl1pPr>
          </a:lstStyle>
          <a:p>
            <a:pPr>
              <a:defRPr/>
            </a:pPr>
            <a:r>
              <a:rPr lang="en-US"/>
              <a:t>Copyright © 2010, 2007, 2004 Pearson Education, Inc. All Rights Reserved.</a:t>
            </a: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eaLnBrk="0" hangingPunct="0">
              <a:defRPr sz="1200" b="1">
                <a:solidFill>
                  <a:prstClr val="black">
                    <a:lumMod val="65000"/>
                    <a:lumOff val="35000"/>
                  </a:prstClr>
                </a:solidFill>
                <a:latin typeface="Century Gothic" pitchFamily="34" charset="0"/>
              </a:defRPr>
            </a:lvl1pPr>
          </a:lstStyle>
          <a:p>
            <a:pPr>
              <a:defRPr/>
            </a:pPr>
            <a:fld id="{3E7A0930-6B86-495C-AB43-7F9DDE212C06}" type="slidenum">
              <a:rPr lang="en-US"/>
              <a:pPr>
                <a:defRPr/>
              </a:pPr>
              <a:t>‹#›</a:t>
            </a:fld>
            <a:endParaRPr lang="en-US"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9" name="Rectangle 12"/>
          <p:cNvSpPr>
            <a:spLocks noChangeArrowheads="1"/>
          </p:cNvSpPr>
          <p:nvPr userDrawn="1"/>
        </p:nvSpPr>
        <p:spPr bwMode="auto">
          <a:xfrm>
            <a:off x="0" y="0"/>
            <a:ext cx="300038" cy="6873875"/>
          </a:xfrm>
          <a:prstGeom prst="rect">
            <a:avLst/>
          </a:prstGeom>
          <a:gradFill rotWithShape="1">
            <a:gsLst>
              <a:gs pos="0">
                <a:srgbClr val="008000">
                  <a:gamma/>
                  <a:shade val="46275"/>
                  <a:invGamma/>
                </a:srgbClr>
              </a:gs>
              <a:gs pos="100000">
                <a:srgbClr val="008000"/>
              </a:gs>
            </a:gsLst>
            <a:lin ang="5400000" scaled="1"/>
          </a:gradFill>
          <a:ln>
            <a:noFill/>
          </a:ln>
          <a:effectLst/>
          <a:extLst/>
        </p:spPr>
        <p:txBody>
          <a:bodyPr wrap="none" anchor="ctr"/>
          <a:lstStyle/>
          <a:p>
            <a:pPr eaLnBrk="0" hangingPunct="0">
              <a:defRPr/>
            </a:pPr>
            <a:endParaRPr lang="en-US" sz="2800" b="1">
              <a:solidFill>
                <a:prstClr val="black"/>
              </a:solidFill>
            </a:endParaRPr>
          </a:p>
        </p:txBody>
      </p:sp>
      <p:sp>
        <p:nvSpPr>
          <p:cNvPr id="10" name="Rectangle 15"/>
          <p:cNvSpPr>
            <a:spLocks noChangeArrowheads="1"/>
          </p:cNvSpPr>
          <p:nvPr userDrawn="1"/>
        </p:nvSpPr>
        <p:spPr bwMode="auto">
          <a:xfrm>
            <a:off x="7878763" y="6491288"/>
            <a:ext cx="1212850" cy="363537"/>
          </a:xfrm>
          <a:prstGeom prst="rect">
            <a:avLst/>
          </a:prstGeom>
          <a:noFill/>
          <a:ln w="12700">
            <a:noFill/>
            <a:miter lim="800000"/>
            <a:headEnd/>
            <a:tailEnd/>
          </a:ln>
          <a:effectLst/>
        </p:spPr>
        <p:txBody>
          <a:bodyPr lIns="90488" tIns="44450" rIns="90488" bIns="44450">
            <a:spAutoFit/>
          </a:bodyPr>
          <a:lstStyle/>
          <a:p>
            <a:pPr algn="r" eaLnBrk="0" hangingPunct="0">
              <a:defRPr/>
            </a:pPr>
            <a:r>
              <a:rPr lang="en-US" b="1">
                <a:solidFill>
                  <a:srgbClr val="000000"/>
                </a:solidFill>
                <a:latin typeface="Times New Roman" pitchFamily="1" charset="0"/>
              </a:rPr>
              <a:t>9.1 - </a:t>
            </a:r>
            <a:fld id="{A64EDA6B-4E61-4CA5-A742-E8099A712E4C}" type="slidenum">
              <a:rPr lang="en-US" b="1">
                <a:solidFill>
                  <a:srgbClr val="000000"/>
                </a:solidFill>
                <a:latin typeface="Times New Roman" pitchFamily="1" charset="0"/>
              </a:rPr>
              <a:pPr algn="r" eaLnBrk="0" hangingPunct="0">
                <a:defRPr/>
              </a:pPr>
              <a:t>‹#›</a:t>
            </a:fld>
            <a:endParaRPr lang="en-US" b="1">
              <a:solidFill>
                <a:srgbClr val="000000"/>
              </a:solidFill>
              <a:latin typeface="Times New Roman" pitchFamily="1" charset="0"/>
            </a:endParaRP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Times New Roman" pitchFamily="18" charset="0"/>
        </a:defRPr>
      </a:lvl2pPr>
      <a:lvl3pPr algn="ctr" rtl="0" eaLnBrk="0" fontAlgn="base" hangingPunct="0">
        <a:lnSpc>
          <a:spcPts val="5800"/>
        </a:lnSpc>
        <a:spcBef>
          <a:spcPct val="0"/>
        </a:spcBef>
        <a:spcAft>
          <a:spcPct val="0"/>
        </a:spcAft>
        <a:defRPr sz="5400">
          <a:solidFill>
            <a:schemeClr val="tx2"/>
          </a:solidFill>
          <a:latin typeface="Times New Roman" pitchFamily="18" charset="0"/>
        </a:defRPr>
      </a:lvl3pPr>
      <a:lvl4pPr algn="ctr" rtl="0" eaLnBrk="0" fontAlgn="base" hangingPunct="0">
        <a:lnSpc>
          <a:spcPts val="5800"/>
        </a:lnSpc>
        <a:spcBef>
          <a:spcPct val="0"/>
        </a:spcBef>
        <a:spcAft>
          <a:spcPct val="0"/>
        </a:spcAft>
        <a:defRPr sz="5400">
          <a:solidFill>
            <a:schemeClr val="tx2"/>
          </a:solidFill>
          <a:latin typeface="Times New Roman" pitchFamily="18" charset="0"/>
        </a:defRPr>
      </a:lvl4pPr>
      <a:lvl5pPr algn="ctr" rtl="0" eaLnBrk="0" fontAlgn="base" hangingPunct="0">
        <a:lnSpc>
          <a:spcPts val="5800"/>
        </a:lnSpc>
        <a:spcBef>
          <a:spcPct val="0"/>
        </a:spcBef>
        <a:spcAft>
          <a:spcPct val="0"/>
        </a:spcAft>
        <a:defRPr sz="5400">
          <a:solidFill>
            <a:schemeClr val="tx2"/>
          </a:solidFill>
          <a:latin typeface="Times New Roman" pitchFamily="18" charset="0"/>
        </a:defRPr>
      </a:lvl5pPr>
      <a:lvl6pPr marL="457200" algn="ctr" rtl="0" fontAlgn="base">
        <a:lnSpc>
          <a:spcPts val="5800"/>
        </a:lnSpc>
        <a:spcBef>
          <a:spcPct val="0"/>
        </a:spcBef>
        <a:spcAft>
          <a:spcPct val="0"/>
        </a:spcAft>
        <a:defRPr sz="5400">
          <a:solidFill>
            <a:schemeClr val="tx2"/>
          </a:solidFill>
          <a:latin typeface="Times New Roman" pitchFamily="18" charset="0"/>
        </a:defRPr>
      </a:lvl6pPr>
      <a:lvl7pPr marL="914400" algn="ctr" rtl="0" fontAlgn="base">
        <a:lnSpc>
          <a:spcPts val="5800"/>
        </a:lnSpc>
        <a:spcBef>
          <a:spcPct val="0"/>
        </a:spcBef>
        <a:spcAft>
          <a:spcPct val="0"/>
        </a:spcAft>
        <a:defRPr sz="5400">
          <a:solidFill>
            <a:schemeClr val="tx2"/>
          </a:solidFill>
          <a:latin typeface="Times New Roman" pitchFamily="18" charset="0"/>
        </a:defRPr>
      </a:lvl7pPr>
      <a:lvl8pPr marL="1371600" algn="ctr" rtl="0" fontAlgn="base">
        <a:lnSpc>
          <a:spcPts val="5800"/>
        </a:lnSpc>
        <a:spcBef>
          <a:spcPct val="0"/>
        </a:spcBef>
        <a:spcAft>
          <a:spcPct val="0"/>
        </a:spcAft>
        <a:defRPr sz="5400">
          <a:solidFill>
            <a:schemeClr val="tx2"/>
          </a:solidFill>
          <a:latin typeface="Times New Roman" pitchFamily="18" charset="0"/>
        </a:defRPr>
      </a:lvl8pPr>
      <a:lvl9pPr marL="1828800" algn="ctr" rtl="0" fontAlgn="base">
        <a:lnSpc>
          <a:spcPts val="5800"/>
        </a:lnSpc>
        <a:spcBef>
          <a:spcPct val="0"/>
        </a:spcBef>
        <a:spcAft>
          <a:spcPct val="0"/>
        </a:spcAft>
        <a:defRPr sz="5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wmf"/><Relationship Id="rId3" Type="http://schemas.microsoft.com/office/2007/relationships/media" Target="../media/media1.wav"/><Relationship Id="rId7" Type="http://schemas.openxmlformats.org/officeDocument/2006/relationships/oleObject" Target="../embeddings/oleObject1.bin"/><Relationship Id="rId12" Type="http://schemas.openxmlformats.org/officeDocument/2006/relationships/image" Target="../media/image6.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jpeg"/><Relationship Id="rId11" Type="http://schemas.openxmlformats.org/officeDocument/2006/relationships/image" Target="../media/image5.png"/><Relationship Id="rId5" Type="http://schemas.openxmlformats.org/officeDocument/2006/relationships/slideLayout" Target="../slideLayouts/slideLayout18.xml"/><Relationship Id="rId10" Type="http://schemas.openxmlformats.org/officeDocument/2006/relationships/image" Target="../media/image3.wmf"/><Relationship Id="rId4" Type="http://schemas.openxmlformats.org/officeDocument/2006/relationships/audio" Target="../media/media1.wav"/><Relationship Id="rId9"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0.wav"/><Relationship Id="rId7" Type="http://schemas.openxmlformats.org/officeDocument/2006/relationships/image" Target="../media/image25.wmf"/><Relationship Id="rId2" Type="http://schemas.microsoft.com/office/2007/relationships/media" Target="../media/media10.wav"/><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notesSlide" Target="../notesSlides/notesSlide4.xml"/><Relationship Id="rId4"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audio" Target="../media/media11.wav"/><Relationship Id="rId7" Type="http://schemas.openxmlformats.org/officeDocument/2006/relationships/image" Target="../media/image27.wmf"/><Relationship Id="rId12" Type="http://schemas.openxmlformats.org/officeDocument/2006/relationships/image" Target="../media/image31.png"/><Relationship Id="rId2" Type="http://schemas.microsoft.com/office/2007/relationships/media" Target="../media/media11.wav"/><Relationship Id="rId1" Type="http://schemas.openxmlformats.org/officeDocument/2006/relationships/vmlDrawing" Target="../drawings/vmlDrawing7.vml"/><Relationship Id="rId6" Type="http://schemas.openxmlformats.org/officeDocument/2006/relationships/oleObject" Target="../embeddings/oleObject9.bin"/><Relationship Id="rId11" Type="http://schemas.openxmlformats.org/officeDocument/2006/relationships/image" Target="../media/image30.png"/><Relationship Id="rId5" Type="http://schemas.openxmlformats.org/officeDocument/2006/relationships/notesSlide" Target="../notesSlides/notesSlide5.xml"/><Relationship Id="rId10" Type="http://schemas.openxmlformats.org/officeDocument/2006/relationships/image" Target="../media/image29.png"/><Relationship Id="rId4" Type="http://schemas.openxmlformats.org/officeDocument/2006/relationships/slideLayout" Target="../slideLayouts/slideLayout7.xml"/><Relationship Id="rId9" Type="http://schemas.openxmlformats.org/officeDocument/2006/relationships/image" Target="../media/image28.wmf"/></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2.wav"/><Relationship Id="rId7" Type="http://schemas.openxmlformats.org/officeDocument/2006/relationships/image" Target="../media/image32.wmf"/><Relationship Id="rId2" Type="http://schemas.microsoft.com/office/2007/relationships/media" Target="../media/media12.wav"/><Relationship Id="rId1" Type="http://schemas.openxmlformats.org/officeDocument/2006/relationships/vmlDrawing" Target="../drawings/vmlDrawing8.vml"/><Relationship Id="rId6" Type="http://schemas.openxmlformats.org/officeDocument/2006/relationships/oleObject" Target="../embeddings/oleObject11.bin"/><Relationship Id="rId11" Type="http://schemas.openxmlformats.org/officeDocument/2006/relationships/image" Target="../media/image36.png"/><Relationship Id="rId5" Type="http://schemas.openxmlformats.org/officeDocument/2006/relationships/notesSlide" Target="../notesSlides/notesSlide6.xml"/><Relationship Id="rId10" Type="http://schemas.openxmlformats.org/officeDocument/2006/relationships/image" Target="../media/image35.png"/><Relationship Id="rId4" Type="http://schemas.openxmlformats.org/officeDocument/2006/relationships/slideLayout" Target="../slideLayouts/slideLayout7.xml"/><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39.png"/><Relationship Id="rId3" Type="http://schemas.microsoft.com/office/2007/relationships/media" Target="../media/media13.wav"/><Relationship Id="rId7" Type="http://schemas.openxmlformats.org/officeDocument/2006/relationships/oleObject" Target="../embeddings/oleObject12.bin"/><Relationship Id="rId12" Type="http://schemas.openxmlformats.org/officeDocument/2006/relationships/image" Target="../media/image38.png"/><Relationship Id="rId2" Type="http://schemas.openxmlformats.org/officeDocument/2006/relationships/tags" Target="../tags/tag8.xml"/><Relationship Id="rId1" Type="http://schemas.openxmlformats.org/officeDocument/2006/relationships/vmlDrawing" Target="../drawings/vmlDrawing9.vml"/><Relationship Id="rId6" Type="http://schemas.openxmlformats.org/officeDocument/2006/relationships/image" Target="../media/image4.jpeg"/><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3.wmf"/><Relationship Id="rId4" Type="http://schemas.openxmlformats.org/officeDocument/2006/relationships/audio" Target="../media/media13.wav"/><Relationship Id="rId9" Type="http://schemas.openxmlformats.org/officeDocument/2006/relationships/oleObject" Target="../embeddings/oleObject13.bin"/><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3.png"/><Relationship Id="rId4" Type="http://schemas.openxmlformats.org/officeDocument/2006/relationships/image" Target="../media/image41.gif"/></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45.png"/><Relationship Id="rId2" Type="http://schemas.microsoft.com/office/2007/relationships/media" Target="../media/media15.wav"/><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6.wmf"/><Relationship Id="rId3" Type="http://schemas.microsoft.com/office/2007/relationships/media" Target="../media/media16.wav"/><Relationship Id="rId7" Type="http://schemas.openxmlformats.org/officeDocument/2006/relationships/oleObject" Target="../embeddings/oleObject14.bin"/><Relationship Id="rId12" Type="http://schemas.openxmlformats.org/officeDocument/2006/relationships/image" Target="../media/image49.pn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notesSlide" Target="../notesSlides/notesSlide8.xml"/><Relationship Id="rId11"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7.png"/><Relationship Id="rId4" Type="http://schemas.openxmlformats.org/officeDocument/2006/relationships/audio" Target="../media/media16.wav"/><Relationship Id="rId9" Type="http://schemas.openxmlformats.org/officeDocument/2006/relationships/image" Target="../media/image290.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50.png"/><Relationship Id="rId2" Type="http://schemas.microsoft.com/office/2007/relationships/media" Target="../media/media17.wav"/><Relationship Id="rId1" Type="http://schemas.openxmlformats.org/officeDocument/2006/relationships/tags" Target="../tags/tag11.xml"/><Relationship Id="rId6" Type="http://schemas.openxmlformats.org/officeDocument/2006/relationships/image" Target="../media/image48.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wav"/><Relationship Id="rId7" Type="http://schemas.openxmlformats.org/officeDocument/2006/relationships/image" Target="../media/image7.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18.xml"/><Relationship Id="rId10" Type="http://schemas.openxmlformats.org/officeDocument/2006/relationships/image" Target="../media/image9.png"/><Relationship Id="rId4" Type="http://schemas.openxmlformats.org/officeDocument/2006/relationships/audio" Target="../media/media2.wav"/><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microsoft.com/office/2007/relationships/media" Target="../media/media3.wav"/><Relationship Id="rId7" Type="http://schemas.openxmlformats.org/officeDocument/2006/relationships/oleObject" Target="../embeddings/oleObject4.bin"/><Relationship Id="rId12" Type="http://schemas.openxmlformats.org/officeDocument/2006/relationships/image" Target="../media/image5.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2.jpeg"/><Relationship Id="rId11" Type="http://schemas.openxmlformats.org/officeDocument/2006/relationships/image" Target="../media/image13.png"/><Relationship Id="rId5" Type="http://schemas.openxmlformats.org/officeDocument/2006/relationships/slideLayout" Target="../slideLayouts/slideLayout18.xml"/><Relationship Id="rId10" Type="http://schemas.openxmlformats.org/officeDocument/2006/relationships/image" Target="../media/image11.wmf"/><Relationship Id="rId4" Type="http://schemas.openxmlformats.org/officeDocument/2006/relationships/audio" Target="../media/media3.wav"/><Relationship Id="rId9"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4.wav"/><Relationship Id="rId7" Type="http://schemas.openxmlformats.org/officeDocument/2006/relationships/image" Target="../media/image14.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slideLayout" Target="../slideLayouts/slideLayout18.xml"/><Relationship Id="rId10" Type="http://schemas.openxmlformats.org/officeDocument/2006/relationships/image" Target="../media/image5.png"/><Relationship Id="rId4" Type="http://schemas.openxmlformats.org/officeDocument/2006/relationships/audio" Target="../media/media4.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image" Target="../media/image23.png"/><Relationship Id="rId3" Type="http://schemas.microsoft.com/office/2007/relationships/media" Target="../media/media8.wav"/><Relationship Id="rId7" Type="http://schemas.openxmlformats.org/officeDocument/2006/relationships/oleObject" Target="../embeddings/oleObject7.bin"/><Relationship Id="rId12" Type="http://schemas.openxmlformats.org/officeDocument/2006/relationships/image" Target="../media/image22.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notesSlide" Target="../notesSlides/notesSlide2.xml"/><Relationship Id="rId11" Type="http://schemas.openxmlformats.org/officeDocument/2006/relationships/image" Target="../media/image21.png"/><Relationship Id="rId5" Type="http://schemas.openxmlformats.org/officeDocument/2006/relationships/slideLayout" Target="../slideLayouts/slideLayout7.xml"/><Relationship Id="rId10" Type="http://schemas.openxmlformats.org/officeDocument/2006/relationships/image" Target="../media/image18.png"/><Relationship Id="rId4" Type="http://schemas.openxmlformats.org/officeDocument/2006/relationships/audio" Target="../media/media8.wav"/><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09538" y="231775"/>
            <a:ext cx="8796337" cy="61039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3" name="Rectangle 2"/>
          <p:cNvSpPr>
            <a:spLocks noChangeArrowheads="1"/>
          </p:cNvSpPr>
          <p:nvPr/>
        </p:nvSpPr>
        <p:spPr bwMode="auto">
          <a:xfrm>
            <a:off x="180975" y="231775"/>
            <a:ext cx="8653463" cy="6486525"/>
          </a:xfrm>
          <a:prstGeom prst="rect">
            <a:avLst/>
          </a:prstGeom>
          <a:noFill/>
          <a:ln w="9525">
            <a:noFill/>
            <a:miter lim="800000"/>
            <a:headEnd/>
            <a:tailEnd/>
          </a:ln>
        </p:spPr>
        <p:txBody>
          <a:bodyPr>
            <a:spAutoFit/>
          </a:bodyPr>
          <a:lstStyle/>
          <a:p>
            <a:pPr eaLnBrk="0" hangingPunct="0"/>
            <a:r>
              <a:rPr lang="en-US" sz="2200" b="1" dirty="0">
                <a:solidFill>
                  <a:srgbClr val="000000"/>
                </a:solidFill>
                <a:latin typeface="Times New Roman" pitchFamily="18" charset="0"/>
                <a:ea typeface="Times New Roman" pitchFamily="18" charset="0"/>
                <a:cs typeface="Palatino Linotype" pitchFamily="18" charset="0"/>
              </a:rPr>
              <a:t>Your Turn: </a:t>
            </a:r>
          </a:p>
          <a:p>
            <a:pPr eaLnBrk="0" hangingPunct="0"/>
            <a:endParaRPr lang="en-US" sz="2200" b="1" dirty="0">
              <a:solidFill>
                <a:srgbClr val="000000"/>
              </a:solidFill>
              <a:latin typeface="Times New Roman" pitchFamily="18" charset="0"/>
              <a:ea typeface="Times New Roman" pitchFamily="18" charset="0"/>
              <a:cs typeface="Palatino Linotype" pitchFamily="18" charset="0"/>
            </a:endParaRPr>
          </a:p>
          <a:p>
            <a:pPr eaLnBrk="0" hangingPunct="0"/>
            <a:r>
              <a:rPr lang="en-US" sz="2200" dirty="0">
                <a:solidFill>
                  <a:srgbClr val="000000"/>
                </a:solidFill>
                <a:latin typeface="Times New Roman" pitchFamily="18" charset="0"/>
                <a:ea typeface="Times New Roman" pitchFamily="18" charset="0"/>
                <a:cs typeface="Palatino Linotype" pitchFamily="18" charset="0"/>
              </a:rPr>
              <a:t>The following table shows the weights of nine subjects from SRS before and after following a particular diet for two months. You wish to test the claim that the diet is effective in helping people lose weight at the 0.01 significance level.  Assume the difference of the sample data from an approximately normal distribution.</a:t>
            </a: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a:p>
            <a:pPr eaLnBrk="0" hangingPunct="0"/>
            <a:r>
              <a:rPr lang="en-US" sz="2200" dirty="0">
                <a:solidFill>
                  <a:srgbClr val="000000"/>
                </a:solidFill>
                <a:latin typeface="Times New Roman" pitchFamily="18" charset="0"/>
                <a:ea typeface="Times New Roman" pitchFamily="18" charset="0"/>
                <a:cs typeface="Palatino Linotype" pitchFamily="18" charset="0"/>
              </a:rPr>
              <a:t>a) State the null hypothesis and the alternative hypothesis.</a:t>
            </a:r>
          </a:p>
          <a:p>
            <a:pPr eaLnBrk="0" hangingPunct="0"/>
            <a:endParaRPr lang="en-US" sz="1200" dirty="0">
              <a:solidFill>
                <a:srgbClr val="000000"/>
              </a:solidFill>
              <a:latin typeface="Times New Roman" pitchFamily="18" charset="0"/>
              <a:ea typeface="Times New Roman" pitchFamily="18" charset="0"/>
              <a:cs typeface="Palatino Linotype" pitchFamily="18" charset="0"/>
            </a:endParaRPr>
          </a:p>
          <a:p>
            <a:pPr eaLnBrk="0" hangingPunct="0">
              <a:buSzPct val="100000"/>
            </a:pPr>
            <a:r>
              <a:rPr lang="en-US" sz="2200" b="1" i="1" dirty="0">
                <a:solidFill>
                  <a:srgbClr val="0070C0"/>
                </a:solidFill>
                <a:latin typeface="Times New Roman" pitchFamily="18" charset="0"/>
                <a:ea typeface="Times New Roman" pitchFamily="18" charset="0"/>
                <a:cs typeface="Palatino Linotype" pitchFamily="18" charset="0"/>
              </a:rPr>
              <a:t>  H</a:t>
            </a:r>
            <a:r>
              <a:rPr lang="en-US" sz="2200" b="1" baseline="-25000" dirty="0">
                <a:solidFill>
                  <a:srgbClr val="0070C0"/>
                </a:solidFill>
                <a:latin typeface="Times New Roman" pitchFamily="18" charset="0"/>
                <a:ea typeface="Times New Roman" pitchFamily="18" charset="0"/>
                <a:cs typeface="Palatino Linotype" pitchFamily="18" charset="0"/>
              </a:rPr>
              <a:t>0</a:t>
            </a:r>
            <a:r>
              <a:rPr lang="en-US" sz="2200" b="1" dirty="0">
                <a:solidFill>
                  <a:srgbClr val="0070C0"/>
                </a:solidFill>
                <a:latin typeface="Times New Roman" pitchFamily="18" charset="0"/>
                <a:ea typeface="Times New Roman" pitchFamily="18" charset="0"/>
                <a:cs typeface="Palatino Linotype" pitchFamily="18" charset="0"/>
              </a:rPr>
              <a:t>: </a:t>
            </a:r>
            <a:r>
              <a:rPr lang="en-US" sz="2200" b="1" i="1" dirty="0" err="1">
                <a:solidFill>
                  <a:srgbClr val="0070C0"/>
                </a:solidFill>
                <a:latin typeface="Times New Roman" pitchFamily="18" charset="0"/>
                <a:ea typeface="Times New Roman" pitchFamily="18" charset="0"/>
                <a:cs typeface="Palatino Linotype" pitchFamily="18" charset="0"/>
              </a:rPr>
              <a:t>μ</a:t>
            </a:r>
            <a:r>
              <a:rPr lang="en-US" sz="2200" b="1" i="1" baseline="-50000" dirty="0" err="1">
                <a:solidFill>
                  <a:srgbClr val="0070C0"/>
                </a:solidFill>
                <a:latin typeface="Times New Roman" pitchFamily="18" charset="0"/>
                <a:ea typeface="Times New Roman" pitchFamily="18" charset="0"/>
                <a:cs typeface="Palatino Linotype" pitchFamily="18" charset="0"/>
              </a:rPr>
              <a:t>d</a:t>
            </a:r>
            <a:r>
              <a:rPr lang="en-US" sz="2200" b="1" baseline="-50000" dirty="0">
                <a:solidFill>
                  <a:srgbClr val="0070C0"/>
                </a:solidFill>
                <a:latin typeface="Times New Roman" pitchFamily="18" charset="0"/>
                <a:ea typeface="Times New Roman" pitchFamily="18" charset="0"/>
                <a:cs typeface="Palatino Linotype" pitchFamily="18" charset="0"/>
              </a:rPr>
              <a:t> </a:t>
            </a:r>
            <a:r>
              <a:rPr lang="en-US" sz="2200" b="1" dirty="0">
                <a:solidFill>
                  <a:srgbClr val="0070C0"/>
                </a:solidFill>
                <a:latin typeface="Times New Roman" pitchFamily="18" charset="0"/>
                <a:ea typeface="Times New Roman" pitchFamily="18" charset="0"/>
                <a:cs typeface="Palatino Linotype" pitchFamily="18" charset="0"/>
              </a:rPr>
              <a:t>= 0 </a:t>
            </a:r>
            <a:endParaRPr lang="en-US" sz="2200" b="1" baseline="-50000" dirty="0">
              <a:solidFill>
                <a:srgbClr val="0070C0"/>
              </a:solidFill>
              <a:latin typeface="Times New Roman" pitchFamily="18" charset="0"/>
              <a:ea typeface="Times New Roman" pitchFamily="18" charset="0"/>
              <a:cs typeface="Palatino Linotype" pitchFamily="18" charset="0"/>
            </a:endParaRPr>
          </a:p>
          <a:p>
            <a:pPr eaLnBrk="0" hangingPunct="0">
              <a:buSzPct val="100000"/>
            </a:pPr>
            <a:r>
              <a:rPr lang="en-US" sz="2200" b="1" i="1" dirty="0">
                <a:solidFill>
                  <a:srgbClr val="0070C0"/>
                </a:solidFill>
                <a:latin typeface="Times New Roman" pitchFamily="18" charset="0"/>
                <a:ea typeface="Times New Roman" pitchFamily="18" charset="0"/>
                <a:cs typeface="Palatino Linotype" pitchFamily="18" charset="0"/>
              </a:rPr>
              <a:t>  H</a:t>
            </a:r>
            <a:r>
              <a:rPr lang="en-US" sz="2200" b="1" baseline="-25000" dirty="0">
                <a:solidFill>
                  <a:srgbClr val="0070C0"/>
                </a:solidFill>
                <a:latin typeface="Times New Roman" pitchFamily="18" charset="0"/>
                <a:ea typeface="Times New Roman" pitchFamily="18" charset="0"/>
                <a:cs typeface="Palatino Linotype" pitchFamily="18" charset="0"/>
              </a:rPr>
              <a:t>1</a:t>
            </a:r>
            <a:r>
              <a:rPr lang="en-US" sz="2200" b="1" dirty="0">
                <a:solidFill>
                  <a:srgbClr val="0070C0"/>
                </a:solidFill>
                <a:latin typeface="Times New Roman" pitchFamily="18" charset="0"/>
                <a:ea typeface="Times New Roman" pitchFamily="18" charset="0"/>
                <a:cs typeface="Palatino Linotype" pitchFamily="18" charset="0"/>
              </a:rPr>
              <a:t>: </a:t>
            </a:r>
            <a:r>
              <a:rPr lang="en-US" sz="2200" b="1" i="1" dirty="0" err="1">
                <a:solidFill>
                  <a:srgbClr val="0070C0"/>
                </a:solidFill>
                <a:latin typeface="Times New Roman" pitchFamily="18" charset="0"/>
                <a:ea typeface="Times New Roman" pitchFamily="18" charset="0"/>
                <a:cs typeface="Palatino Linotype" pitchFamily="18" charset="0"/>
              </a:rPr>
              <a:t>μ</a:t>
            </a:r>
            <a:r>
              <a:rPr lang="en-US" sz="2200" b="1" i="1" baseline="-50000" dirty="0" err="1">
                <a:solidFill>
                  <a:srgbClr val="0070C0"/>
                </a:solidFill>
                <a:latin typeface="Times New Roman" pitchFamily="18" charset="0"/>
                <a:ea typeface="Times New Roman" pitchFamily="18" charset="0"/>
                <a:cs typeface="Palatino Linotype" pitchFamily="18" charset="0"/>
              </a:rPr>
              <a:t>d</a:t>
            </a:r>
            <a:r>
              <a:rPr lang="en-US" sz="2200" b="1" baseline="-50000" dirty="0">
                <a:solidFill>
                  <a:srgbClr val="0070C0"/>
                </a:solidFill>
                <a:latin typeface="Times New Roman" pitchFamily="18" charset="0"/>
                <a:ea typeface="Times New Roman" pitchFamily="18" charset="0"/>
                <a:cs typeface="Palatino Linotype" pitchFamily="18" charset="0"/>
              </a:rPr>
              <a:t> </a:t>
            </a:r>
            <a:r>
              <a:rPr lang="en-US" sz="2200" b="1" dirty="0">
                <a:solidFill>
                  <a:srgbClr val="0070C0"/>
                </a:solidFill>
                <a:latin typeface="Times New Roman" pitchFamily="18" charset="0"/>
                <a:ea typeface="Times New Roman" pitchFamily="18" charset="0"/>
                <a:cs typeface="Palatino Linotype" pitchFamily="18" charset="0"/>
              </a:rPr>
              <a:t>&lt; 0 </a:t>
            </a:r>
            <a:r>
              <a:rPr lang="en-US" sz="2200" b="1" baseline="-50000" dirty="0">
                <a:solidFill>
                  <a:srgbClr val="0070C0"/>
                </a:solidFill>
                <a:latin typeface="Times New Roman" pitchFamily="18" charset="0"/>
                <a:ea typeface="Times New Roman" pitchFamily="18" charset="0"/>
                <a:cs typeface="Palatino Linotype" pitchFamily="18" charset="0"/>
              </a:rPr>
              <a:t> </a:t>
            </a:r>
            <a:endParaRPr lang="en-US" sz="2200" b="1" dirty="0">
              <a:solidFill>
                <a:srgbClr val="0070C0"/>
              </a:solidFill>
              <a:latin typeface="Times New Roman" pitchFamily="18" charset="0"/>
              <a:ea typeface="Times New Roman" pitchFamily="18" charset="0"/>
              <a:cs typeface="Palatino Linotype" pitchFamily="18" charset="0"/>
            </a:endParaRPr>
          </a:p>
          <a:p>
            <a:pPr eaLnBrk="0" hangingPunct="0"/>
            <a:endParaRPr lang="en-US" sz="2200" b="1" dirty="0">
              <a:solidFill>
                <a:srgbClr val="0070C0"/>
              </a:solidFill>
              <a:latin typeface="Times New Roman" pitchFamily="18" charset="0"/>
              <a:ea typeface="Times New Roman" pitchFamily="18" charset="0"/>
              <a:cs typeface="Palatino Linotype" pitchFamily="18" charset="0"/>
            </a:endParaRP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a:p>
            <a:pPr eaLnBrk="0" hangingPunct="0"/>
            <a:endParaRPr lang="en-US" sz="1200" dirty="0">
              <a:solidFill>
                <a:srgbClr val="000000"/>
              </a:solidFill>
              <a:latin typeface="Times New Roman" pitchFamily="18" charset="0"/>
              <a:ea typeface="Times New Roman" pitchFamily="18" charset="0"/>
              <a:cs typeface="Palatino Linotype" pitchFamily="18" charset="0"/>
            </a:endParaRP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p:txBody>
      </p:sp>
      <p:pic>
        <p:nvPicPr>
          <p:cNvPr id="8207" name="Picture 3"/>
          <p:cNvPicPr>
            <a:picLocks noChangeAspect="1" noChangeArrowheads="1"/>
          </p:cNvPicPr>
          <p:nvPr/>
        </p:nvPicPr>
        <p:blipFill>
          <a:blip r:embed="rId6"/>
          <a:srcRect/>
          <a:stretch>
            <a:fillRect/>
          </a:stretch>
        </p:blipFill>
        <p:spPr bwMode="auto">
          <a:xfrm>
            <a:off x="1931988" y="2667000"/>
            <a:ext cx="5332412" cy="800100"/>
          </a:xfrm>
          <a:prstGeom prst="rect">
            <a:avLst/>
          </a:prstGeom>
          <a:noFill/>
          <a:ln w="9525">
            <a:noFill/>
            <a:miter lim="800000"/>
            <a:headEnd/>
            <a:tailEnd/>
          </a:ln>
        </p:spPr>
      </p:pic>
      <p:graphicFrame>
        <p:nvGraphicFramePr>
          <p:cNvPr id="8203" name="Object 11"/>
          <p:cNvGraphicFramePr>
            <a:graphicFrameLocks noChangeAspect="1"/>
          </p:cNvGraphicFramePr>
          <p:nvPr>
            <p:extLst>
              <p:ext uri="{D42A27DB-BD31-4B8C-83A1-F6EECF244321}">
                <p14:modId xmlns:p14="http://schemas.microsoft.com/office/powerpoint/2010/main" val="1375854618"/>
              </p:ext>
            </p:extLst>
          </p:nvPr>
        </p:nvGraphicFramePr>
        <p:xfrm>
          <a:off x="255588" y="4914900"/>
          <a:ext cx="2103437" cy="419100"/>
        </p:xfrm>
        <a:graphic>
          <a:graphicData uri="http://schemas.openxmlformats.org/presentationml/2006/ole">
            <mc:AlternateContent xmlns:mc="http://schemas.openxmlformats.org/markup-compatibility/2006">
              <mc:Choice xmlns:v="urn:schemas-microsoft-com:vml" Requires="v">
                <p:oleObj spid="_x0000_s8242" name="Equation" r:id="rId7" imgW="1777680" imgH="355320" progId="">
                  <p:embed/>
                </p:oleObj>
              </mc:Choice>
              <mc:Fallback>
                <p:oleObj name="Equation" r:id="rId7" imgW="1777680" imgH="355320" progId="">
                  <p:embed/>
                  <p:pic>
                    <p:nvPicPr>
                      <p:cNvPr id="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8" y="4914900"/>
                        <a:ext cx="2103437"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2"/>
          <p:cNvGraphicFramePr>
            <a:graphicFrameLocks noChangeAspect="1"/>
          </p:cNvGraphicFramePr>
          <p:nvPr/>
        </p:nvGraphicFramePr>
        <p:xfrm>
          <a:off x="469900" y="5334000"/>
          <a:ext cx="1282700" cy="762000"/>
        </p:xfrm>
        <a:graphic>
          <a:graphicData uri="http://schemas.openxmlformats.org/presentationml/2006/ole">
            <mc:AlternateContent xmlns:mc="http://schemas.openxmlformats.org/markup-compatibility/2006">
              <mc:Choice xmlns:v="urn:schemas-microsoft-com:vml" Requires="v">
                <p:oleObj spid="_x0000_s8243" name="Equation" r:id="rId9" imgW="1282680" imgH="761760" progId="">
                  <p:embed/>
                </p:oleObj>
              </mc:Choice>
              <mc:Fallback>
                <p:oleObj name="Equation" r:id="rId9" imgW="1282680" imgH="761760" progId="">
                  <p:embed/>
                  <p:pic>
                    <p:nvPicPr>
                      <p:cNvPr id="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9900" y="5334000"/>
                        <a:ext cx="12827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pic>
        <p:nvPicPr>
          <p:cNvPr id="8227" name="Picture 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3991275"/>
            <a:ext cx="295275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236267"/>
    </mc:Choice>
    <mc:Fallback xmlns="">
      <p:transition spd="slow" advTm="236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Rectangle 3"/>
          <p:cNvSpPr/>
          <p:nvPr/>
        </p:nvSpPr>
        <p:spPr>
          <a:xfrm>
            <a:off x="165100" y="206375"/>
            <a:ext cx="8797925" cy="61039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12297" name="Rectangle 2"/>
          <p:cNvSpPr>
            <a:spLocks noGrp="1" noChangeArrowheads="1"/>
          </p:cNvSpPr>
          <p:nvPr>
            <p:ph type="title" idx="4294967295"/>
          </p:nvPr>
        </p:nvSpPr>
        <p:spPr bwMode="auto">
          <a:xfrm>
            <a:off x="0" y="373063"/>
            <a:ext cx="8963025" cy="817562"/>
          </a:xfrm>
          <a:noFill/>
        </p:spPr>
        <p:txBody>
          <a:bodyPr wrap="square" lIns="90488" tIns="44450" rIns="90488" bIns="44450" numCol="1" anchorCtr="0" compatLnSpc="1">
            <a:prstTxWarp prst="textNoShape">
              <a:avLst/>
            </a:prstTxWarp>
          </a:bodyPr>
          <a:lstStyle/>
          <a:p>
            <a:pPr eaLnBrk="1" hangingPunct="1"/>
            <a:r>
              <a:rPr lang="en-US" sz="4000" b="1" smtClean="0">
                <a:solidFill>
                  <a:srgbClr val="7030A0"/>
                </a:solidFill>
                <a:effectLst/>
              </a:rPr>
              <a:t>Confidence Intervals for Matched Pairs</a:t>
            </a:r>
          </a:p>
        </p:txBody>
      </p:sp>
      <p:graphicFrame>
        <p:nvGraphicFramePr>
          <p:cNvPr id="12295" name="Object 7"/>
          <p:cNvGraphicFramePr>
            <a:graphicFrameLocks noChangeAspect="1"/>
          </p:cNvGraphicFramePr>
          <p:nvPr/>
        </p:nvGraphicFramePr>
        <p:xfrm>
          <a:off x="2139950" y="2471738"/>
          <a:ext cx="5067300" cy="2787650"/>
        </p:xfrm>
        <a:graphic>
          <a:graphicData uri="http://schemas.openxmlformats.org/presentationml/2006/ole">
            <mc:AlternateContent xmlns:mc="http://schemas.openxmlformats.org/markup-compatibility/2006">
              <mc:Choice xmlns:v="urn:schemas-microsoft-com:vml" Requires="v">
                <p:oleObj spid="_x0000_s12313" name="Equation" r:id="rId6" imgW="1777680" imgH="977760" progId="">
                  <p:embed/>
                </p:oleObj>
              </mc:Choice>
              <mc:Fallback>
                <p:oleObj name="Equation" r:id="rId6" imgW="1777680" imgH="977760" progId="">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9950" y="2471738"/>
                        <a:ext cx="5067300" cy="278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927"/>
    </mc:Choice>
    <mc:Fallback xmlns="">
      <p:transition spd="slow" advTm="50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 name="Rectangle 3"/>
          <p:cNvSpPr>
            <a:spLocks noGrp="1" noChangeArrowheads="1"/>
          </p:cNvSpPr>
          <p:nvPr>
            <p:ph type="body" idx="4294967295"/>
          </p:nvPr>
        </p:nvSpPr>
        <p:spPr>
          <a:xfrm>
            <a:off x="383381" y="2132193"/>
            <a:ext cx="8139112" cy="1693862"/>
          </a:xfrm>
        </p:spPr>
        <p:txBody>
          <a:bodyPr lIns="90488" tIns="44450" rIns="90488" bIns="44450"/>
          <a:lstStyle/>
          <a:p>
            <a:pPr marL="0" indent="0" eaLnBrk="1" hangingPunct="1">
              <a:lnSpc>
                <a:spcPct val="90000"/>
              </a:lnSpc>
              <a:buFontTx/>
              <a:buNone/>
            </a:pPr>
            <a:r>
              <a:rPr lang="en-US" altLang="en-US" sz="2800" b="1" dirty="0" smtClean="0">
                <a:latin typeface="Arial" charset="0"/>
              </a:rPr>
              <a:t>Construct a 95% confidence interval estimate of </a:t>
            </a:r>
            <a:r>
              <a:rPr lang="en-US" altLang="en-US" sz="2800" b="1" i="1" dirty="0" smtClean="0">
                <a:latin typeface="Symbol" pitchFamily="18" charset="2"/>
                <a:sym typeface="Symbol" pitchFamily="18" charset="2"/>
              </a:rPr>
              <a:t></a:t>
            </a:r>
            <a:r>
              <a:rPr lang="en-US" altLang="en-US" sz="2800" b="1" i="1" baseline="-25000" dirty="0" smtClean="0">
                <a:latin typeface="Arial" charset="0"/>
              </a:rPr>
              <a:t>d</a:t>
            </a:r>
            <a:r>
              <a:rPr lang="en-US" altLang="en-US" sz="2800" b="1" dirty="0" smtClean="0">
                <a:latin typeface="Arial" charset="0"/>
              </a:rPr>
              <a:t> , which is the mean of the “April–September” weight differences of </a:t>
            </a:r>
          </a:p>
          <a:p>
            <a:pPr marL="0" indent="0" eaLnBrk="1" hangingPunct="1">
              <a:lnSpc>
                <a:spcPct val="90000"/>
              </a:lnSpc>
              <a:buFontTx/>
              <a:buNone/>
            </a:pPr>
            <a:r>
              <a:rPr lang="en-US" altLang="en-US" sz="2800" b="1" dirty="0" smtClean="0">
                <a:latin typeface="Arial" charset="0"/>
              </a:rPr>
              <a:t>college students in their freshman year.</a:t>
            </a:r>
          </a:p>
        </p:txBody>
      </p:sp>
      <p:sp>
        <p:nvSpPr>
          <p:cNvPr id="2077" name="Rectangle 4"/>
          <p:cNvSpPr>
            <a:spLocks noChangeArrowheads="1"/>
          </p:cNvSpPr>
          <p:nvPr/>
        </p:nvSpPr>
        <p:spPr bwMode="auto">
          <a:xfrm>
            <a:off x="1019175" y="3886200"/>
            <a:ext cx="7313613" cy="549275"/>
          </a:xfrm>
          <a:prstGeom prst="rect">
            <a:avLst/>
          </a:prstGeom>
          <a:noFill/>
          <a:ln w="9525">
            <a:noFill/>
            <a:miter lim="800000"/>
            <a:headEnd/>
            <a:tailEnd/>
          </a:ln>
        </p:spPr>
        <p:txBody>
          <a:bodyPr lIns="90488" tIns="44450" rIns="90488" bIns="44450"/>
          <a:lstStyle/>
          <a:p>
            <a:pPr>
              <a:lnSpc>
                <a:spcPct val="90000"/>
              </a:lnSpc>
              <a:spcBef>
                <a:spcPct val="20000"/>
              </a:spcBef>
              <a:buSzPct val="100000"/>
            </a:pPr>
            <a:r>
              <a:rPr lang="en-US" altLang="en-US" sz="2800"/>
              <a:t>= 0.2, </a:t>
            </a:r>
            <a:r>
              <a:rPr lang="en-US" altLang="en-US" sz="2800" i="1"/>
              <a:t>s</a:t>
            </a:r>
            <a:r>
              <a:rPr lang="en-US" altLang="en-US" sz="2800" i="1" baseline="-25000"/>
              <a:t>d</a:t>
            </a:r>
            <a:r>
              <a:rPr lang="en-US" altLang="en-US" sz="2800"/>
              <a:t> = 2.4, </a:t>
            </a:r>
            <a:r>
              <a:rPr lang="en-US" altLang="en-US" sz="2800" i="1"/>
              <a:t>n</a:t>
            </a:r>
            <a:r>
              <a:rPr lang="en-US" altLang="en-US" sz="2800"/>
              <a:t> = 5, </a:t>
            </a:r>
            <a:r>
              <a:rPr lang="en-US" altLang="en-US" sz="2800" i="1"/>
              <a:t>t</a:t>
            </a:r>
            <a:r>
              <a:rPr lang="en-US" altLang="en-US" sz="2800" i="1" baseline="-25000">
                <a:sym typeface="Symbol" pitchFamily="18" charset="2"/>
              </a:rPr>
              <a:t> </a:t>
            </a:r>
            <a:r>
              <a:rPr lang="en-US" altLang="en-US" sz="2800" baseline="-25000"/>
              <a:t>/2</a:t>
            </a:r>
            <a:r>
              <a:rPr lang="en-US" altLang="en-US" sz="2800"/>
              <a:t> = 2.7764</a:t>
            </a:r>
          </a:p>
        </p:txBody>
      </p:sp>
      <p:sp>
        <p:nvSpPr>
          <p:cNvPr id="2078" name="Rectangle 5"/>
          <p:cNvSpPr>
            <a:spLocks noChangeArrowheads="1"/>
          </p:cNvSpPr>
          <p:nvPr/>
        </p:nvSpPr>
        <p:spPr bwMode="auto">
          <a:xfrm>
            <a:off x="638175" y="4567238"/>
            <a:ext cx="8139113" cy="549275"/>
          </a:xfrm>
          <a:prstGeom prst="rect">
            <a:avLst/>
          </a:prstGeom>
          <a:noFill/>
          <a:ln w="9525">
            <a:noFill/>
            <a:miter lim="800000"/>
            <a:headEnd/>
            <a:tailEnd/>
          </a:ln>
        </p:spPr>
        <p:txBody>
          <a:bodyPr lIns="90488" tIns="44450" rIns="90488" bIns="44450"/>
          <a:lstStyle/>
          <a:p>
            <a:pPr>
              <a:lnSpc>
                <a:spcPct val="90000"/>
              </a:lnSpc>
              <a:spcBef>
                <a:spcPct val="20000"/>
              </a:spcBef>
              <a:buSzPct val="100000"/>
            </a:pPr>
            <a:r>
              <a:rPr lang="en-US" altLang="en-US" sz="2800"/>
              <a:t>Find the margin of error, </a:t>
            </a:r>
            <a:r>
              <a:rPr lang="en-US" altLang="en-US" sz="2800" i="1"/>
              <a:t>E</a:t>
            </a:r>
            <a:endParaRPr lang="en-US" altLang="en-US" sz="2800"/>
          </a:p>
        </p:txBody>
      </p:sp>
      <p:graphicFrame>
        <p:nvGraphicFramePr>
          <p:cNvPr id="2074" name="Object 26"/>
          <p:cNvGraphicFramePr>
            <a:graphicFrameLocks noChangeAspect="1"/>
          </p:cNvGraphicFramePr>
          <p:nvPr/>
        </p:nvGraphicFramePr>
        <p:xfrm>
          <a:off x="704850" y="3835400"/>
          <a:ext cx="317500" cy="457200"/>
        </p:xfrm>
        <a:graphic>
          <a:graphicData uri="http://schemas.openxmlformats.org/presentationml/2006/ole">
            <mc:AlternateContent xmlns:mc="http://schemas.openxmlformats.org/markup-compatibility/2006">
              <mc:Choice xmlns:v="urn:schemas-microsoft-com:vml" Requires="v">
                <p:oleObj spid="_x0000_s2110" name="Equation" r:id="rId6" imgW="317500" imgH="457200" progId="">
                  <p:embed/>
                </p:oleObj>
              </mc:Choice>
              <mc:Fallback>
                <p:oleObj name="Equation" r:id="rId6" imgW="317500" imgH="457200" progId="">
                  <p:embed/>
                  <p:pic>
                    <p:nvPicPr>
                      <p:cNvPr id="0"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3835400"/>
                        <a:ext cx="317500" cy="4572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5" name="Object 27"/>
          <p:cNvGraphicFramePr>
            <a:graphicFrameLocks noChangeAspect="1"/>
          </p:cNvGraphicFramePr>
          <p:nvPr>
            <p:extLst>
              <p:ext uri="{D42A27DB-BD31-4B8C-83A1-F6EECF244321}">
                <p14:modId xmlns:p14="http://schemas.microsoft.com/office/powerpoint/2010/main" val="3479650986"/>
              </p:ext>
            </p:extLst>
          </p:nvPr>
        </p:nvGraphicFramePr>
        <p:xfrm>
          <a:off x="638175" y="5410200"/>
          <a:ext cx="7038975" cy="1130300"/>
        </p:xfrm>
        <a:graphic>
          <a:graphicData uri="http://schemas.openxmlformats.org/presentationml/2006/ole">
            <mc:AlternateContent xmlns:mc="http://schemas.openxmlformats.org/markup-compatibility/2006">
              <mc:Choice xmlns:v="urn:schemas-microsoft-com:vml" Requires="v">
                <p:oleObj spid="_x0000_s2111" name="Equation" r:id="rId8" imgW="7035480" imgH="1130040" progId="">
                  <p:embed/>
                </p:oleObj>
              </mc:Choice>
              <mc:Fallback>
                <p:oleObj name="Equation" r:id="rId8" imgW="7035480" imgH="1130040" progId="">
                  <p:embed/>
                  <p:pic>
                    <p:nvPicPr>
                      <p:cNvPr id="0"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175" y="5410200"/>
                        <a:ext cx="7038975" cy="11303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79" name="Picture 4" descr="Picture 11"/>
          <p:cNvPicPr>
            <a:picLocks noChangeAspect="1" noChangeArrowheads="1"/>
          </p:cNvPicPr>
          <p:nvPr/>
        </p:nvPicPr>
        <p:blipFill>
          <a:blip r:embed="rId10"/>
          <a:srcRect/>
          <a:stretch>
            <a:fillRect/>
          </a:stretch>
        </p:blipFill>
        <p:spPr bwMode="auto">
          <a:xfrm>
            <a:off x="704850" y="685800"/>
            <a:ext cx="7496175" cy="1358900"/>
          </a:xfrm>
          <a:prstGeom prst="rect">
            <a:avLst/>
          </a:prstGeom>
          <a:noFill/>
          <a:ln w="9525">
            <a:noFill/>
            <a:miter lim="800000"/>
            <a:headEnd/>
            <a:tailEnd/>
          </a:ln>
        </p:spPr>
      </p:pic>
      <p:sp>
        <p:nvSpPr>
          <p:cNvPr id="2080" name="Rectangle 2"/>
          <p:cNvSpPr txBox="1">
            <a:spLocks noChangeArrowheads="1"/>
          </p:cNvSpPr>
          <p:nvPr/>
        </p:nvSpPr>
        <p:spPr bwMode="auto">
          <a:xfrm>
            <a:off x="501650" y="63500"/>
            <a:ext cx="8140700" cy="638175"/>
          </a:xfrm>
          <a:prstGeom prst="rect">
            <a:avLst/>
          </a:prstGeom>
          <a:noFill/>
          <a:ln w="9525">
            <a:noFill/>
            <a:miter lim="800000"/>
            <a:headEnd/>
            <a:tailEnd/>
          </a:ln>
        </p:spPr>
        <p:txBody>
          <a:bodyPr lIns="90488" tIns="44450" rIns="90488" bIns="44450"/>
          <a:lstStyle/>
          <a:p>
            <a:r>
              <a:rPr lang="en-US" altLang="en-US" sz="3200" b="1">
                <a:solidFill>
                  <a:srgbClr val="00B050"/>
                </a:solidFill>
                <a:latin typeface="Calibri" pitchFamily="34" charset="0"/>
              </a:rPr>
              <a:t>Example 4:   Example 1 data</a:t>
            </a:r>
          </a:p>
        </p:txBody>
      </p:sp>
      <p:pic>
        <p:nvPicPr>
          <p:cNvPr id="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2514600"/>
            <a:ext cx="267652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Sld>
  <p:clrMapOvr>
    <a:masterClrMapping/>
  </p:clrMapOvr>
  <p:transition spd="slow" advTm="755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5" name="Rectangle 3"/>
          <p:cNvSpPr>
            <a:spLocks noGrp="1" noChangeArrowheads="1"/>
          </p:cNvSpPr>
          <p:nvPr>
            <p:ph type="body" idx="4294967295"/>
          </p:nvPr>
        </p:nvSpPr>
        <p:spPr>
          <a:xfrm>
            <a:off x="585788" y="1066800"/>
            <a:ext cx="8139112" cy="574675"/>
          </a:xfrm>
        </p:spPr>
        <p:txBody>
          <a:bodyPr lIns="90488" tIns="44450" rIns="90488" bIns="44450"/>
          <a:lstStyle/>
          <a:p>
            <a:pPr marL="0" indent="0" eaLnBrk="1" hangingPunct="1">
              <a:lnSpc>
                <a:spcPct val="90000"/>
              </a:lnSpc>
              <a:buFontTx/>
              <a:buNone/>
            </a:pPr>
            <a:r>
              <a:rPr lang="en-US" altLang="en-US" sz="2800" b="1" smtClean="0">
                <a:latin typeface="Arial" charset="0"/>
              </a:rPr>
              <a:t>Construct the confidence interval:</a:t>
            </a:r>
          </a:p>
        </p:txBody>
      </p:sp>
      <p:sp>
        <p:nvSpPr>
          <p:cNvPr id="3086" name="Rectangle 5"/>
          <p:cNvSpPr>
            <a:spLocks noChangeArrowheads="1"/>
          </p:cNvSpPr>
          <p:nvPr/>
        </p:nvSpPr>
        <p:spPr bwMode="auto">
          <a:xfrm>
            <a:off x="529417" y="3342225"/>
            <a:ext cx="8139113" cy="3515775"/>
          </a:xfrm>
          <a:prstGeom prst="rect">
            <a:avLst/>
          </a:prstGeom>
          <a:noFill/>
          <a:ln w="9525">
            <a:noFill/>
            <a:miter lim="800000"/>
            <a:headEnd/>
            <a:tailEnd/>
          </a:ln>
        </p:spPr>
        <p:txBody>
          <a:bodyPr lIns="90488" tIns="44450" rIns="90488" bIns="44450"/>
          <a:lstStyle/>
          <a:p>
            <a:pPr>
              <a:lnSpc>
                <a:spcPct val="90000"/>
              </a:lnSpc>
              <a:spcBef>
                <a:spcPct val="20000"/>
              </a:spcBef>
              <a:buSzPct val="100000"/>
            </a:pPr>
            <a:r>
              <a:rPr lang="en-US" altLang="en-US" sz="2400" b="1" dirty="0"/>
              <a:t>We have 95% confidence that the </a:t>
            </a:r>
            <a:endParaRPr lang="en-US" altLang="en-US" sz="2400" b="1" dirty="0" smtClean="0"/>
          </a:p>
          <a:p>
            <a:pPr>
              <a:lnSpc>
                <a:spcPct val="90000"/>
              </a:lnSpc>
              <a:spcBef>
                <a:spcPct val="20000"/>
              </a:spcBef>
              <a:buSzPct val="100000"/>
            </a:pPr>
            <a:r>
              <a:rPr lang="en-US" altLang="en-US" sz="2400" b="1" dirty="0" smtClean="0"/>
              <a:t>limits </a:t>
            </a:r>
            <a:r>
              <a:rPr lang="en-US" altLang="en-US" sz="2400" b="1" dirty="0"/>
              <a:t>of 2.8 kg and 3.2 kg contain </a:t>
            </a:r>
            <a:endParaRPr lang="en-US" altLang="en-US" sz="2400" b="1" dirty="0" smtClean="0"/>
          </a:p>
          <a:p>
            <a:pPr>
              <a:lnSpc>
                <a:spcPct val="90000"/>
              </a:lnSpc>
              <a:spcBef>
                <a:spcPct val="20000"/>
              </a:spcBef>
              <a:buSzPct val="100000"/>
            </a:pPr>
            <a:r>
              <a:rPr lang="en-US" altLang="en-US" sz="2400" b="1" dirty="0" smtClean="0"/>
              <a:t>the </a:t>
            </a:r>
            <a:r>
              <a:rPr lang="en-US" altLang="en-US" sz="2400" b="1" dirty="0"/>
              <a:t>true value of the mean weight </a:t>
            </a:r>
            <a:endParaRPr lang="en-US" altLang="en-US" sz="2400" b="1" dirty="0" smtClean="0"/>
          </a:p>
          <a:p>
            <a:pPr>
              <a:lnSpc>
                <a:spcPct val="90000"/>
              </a:lnSpc>
              <a:spcBef>
                <a:spcPct val="20000"/>
              </a:spcBef>
              <a:buSzPct val="100000"/>
            </a:pPr>
            <a:r>
              <a:rPr lang="en-US" altLang="en-US" sz="2400" b="1" dirty="0" smtClean="0"/>
              <a:t>change </a:t>
            </a:r>
            <a:r>
              <a:rPr lang="en-US" altLang="en-US" sz="2400" b="1" dirty="0"/>
              <a:t>from September to April. </a:t>
            </a:r>
            <a:endParaRPr lang="en-US" altLang="en-US" sz="2400" b="1" dirty="0" smtClean="0"/>
          </a:p>
          <a:p>
            <a:pPr>
              <a:lnSpc>
                <a:spcPct val="90000"/>
              </a:lnSpc>
              <a:spcBef>
                <a:spcPct val="20000"/>
              </a:spcBef>
              <a:buSzPct val="100000"/>
            </a:pPr>
            <a:r>
              <a:rPr lang="en-US" altLang="en-US" sz="2400" b="1" dirty="0" smtClean="0"/>
              <a:t>In </a:t>
            </a:r>
            <a:r>
              <a:rPr lang="en-US" altLang="en-US" sz="2400" b="1" dirty="0"/>
              <a:t>the long run, 95% of such samples </a:t>
            </a:r>
            <a:endParaRPr lang="en-US" altLang="en-US" sz="2400" b="1" dirty="0" smtClean="0"/>
          </a:p>
          <a:p>
            <a:pPr>
              <a:lnSpc>
                <a:spcPct val="90000"/>
              </a:lnSpc>
              <a:spcBef>
                <a:spcPct val="20000"/>
              </a:spcBef>
              <a:buSzPct val="100000"/>
            </a:pPr>
            <a:r>
              <a:rPr lang="en-US" altLang="en-US" sz="2400" b="1" dirty="0" smtClean="0"/>
              <a:t>will </a:t>
            </a:r>
            <a:r>
              <a:rPr lang="en-US" altLang="en-US" sz="2400" b="1" dirty="0"/>
              <a:t>lead to confidence interval limits </a:t>
            </a:r>
            <a:endParaRPr lang="en-US" altLang="en-US" sz="2400" b="1" dirty="0" smtClean="0"/>
          </a:p>
          <a:p>
            <a:pPr>
              <a:lnSpc>
                <a:spcPct val="90000"/>
              </a:lnSpc>
              <a:spcBef>
                <a:spcPct val="20000"/>
              </a:spcBef>
              <a:buSzPct val="100000"/>
            </a:pPr>
            <a:r>
              <a:rPr lang="en-US" altLang="en-US" sz="2400" b="1" dirty="0" smtClean="0"/>
              <a:t>that </a:t>
            </a:r>
            <a:r>
              <a:rPr lang="en-US" altLang="en-US" sz="2400" b="1" dirty="0"/>
              <a:t>actually do contain the true </a:t>
            </a:r>
            <a:endParaRPr lang="en-US" altLang="en-US" sz="2400" b="1" dirty="0" smtClean="0"/>
          </a:p>
          <a:p>
            <a:pPr>
              <a:lnSpc>
                <a:spcPct val="90000"/>
              </a:lnSpc>
              <a:spcBef>
                <a:spcPct val="20000"/>
              </a:spcBef>
              <a:buSzPct val="100000"/>
            </a:pPr>
            <a:r>
              <a:rPr lang="en-US" altLang="en-US" sz="2400" b="1" dirty="0" smtClean="0"/>
              <a:t>population </a:t>
            </a:r>
            <a:r>
              <a:rPr lang="en-US" altLang="en-US" sz="2400" b="1" dirty="0"/>
              <a:t>mean of the differences.</a:t>
            </a:r>
          </a:p>
        </p:txBody>
      </p:sp>
      <p:graphicFrame>
        <p:nvGraphicFramePr>
          <p:cNvPr id="3084" name="Object 12"/>
          <p:cNvGraphicFramePr>
            <a:graphicFrameLocks noChangeAspect="1"/>
          </p:cNvGraphicFramePr>
          <p:nvPr/>
        </p:nvGraphicFramePr>
        <p:xfrm>
          <a:off x="1909763" y="1565275"/>
          <a:ext cx="4470400" cy="1512888"/>
        </p:xfrm>
        <a:graphic>
          <a:graphicData uri="http://schemas.openxmlformats.org/presentationml/2006/ole">
            <mc:AlternateContent xmlns:mc="http://schemas.openxmlformats.org/markup-compatibility/2006">
              <mc:Choice xmlns:v="urn:schemas-microsoft-com:vml" Requires="v">
                <p:oleObj spid="_x0000_s3107" name="Equation" r:id="rId6" imgW="5854680" imgH="1981080" progId="">
                  <p:embed/>
                </p:oleObj>
              </mc:Choice>
              <mc:Fallback>
                <p:oleObj name="Equation" r:id="rId6" imgW="5854680" imgH="1981080" progId="">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9763" y="1565275"/>
                        <a:ext cx="4470400" cy="1512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7" name="Rectangle 2"/>
          <p:cNvSpPr txBox="1">
            <a:spLocks noChangeArrowheads="1"/>
          </p:cNvSpPr>
          <p:nvPr/>
        </p:nvSpPr>
        <p:spPr bwMode="auto">
          <a:xfrm>
            <a:off x="506413" y="152400"/>
            <a:ext cx="8337550" cy="638175"/>
          </a:xfrm>
          <a:prstGeom prst="rect">
            <a:avLst/>
          </a:prstGeom>
          <a:noFill/>
          <a:ln w="9525">
            <a:noFill/>
            <a:miter lim="800000"/>
            <a:headEnd/>
            <a:tailEnd/>
          </a:ln>
        </p:spPr>
        <p:txBody>
          <a:bodyPr lIns="90488" tIns="44450" rIns="90488" bIns="44450"/>
          <a:lstStyle/>
          <a:p>
            <a:pPr algn="ctr"/>
            <a:r>
              <a:rPr lang="en-US" altLang="en-US" sz="4000" b="1">
                <a:solidFill>
                  <a:srgbClr val="00B050"/>
                </a:solidFill>
                <a:latin typeface="Calibri" pitchFamily="34" charset="0"/>
              </a:rPr>
              <a:t>Confidence Intervals for Matched Pairs</a:t>
            </a:r>
          </a:p>
        </p:txBody>
      </p:sp>
      <p:pic>
        <p:nvPicPr>
          <p:cNvPr id="3100"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7359" y="770267"/>
            <a:ext cx="2383766" cy="257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3"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5541" y="3319463"/>
            <a:ext cx="2558459" cy="178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4"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1724" y="5191125"/>
            <a:ext cx="2609401"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Sld>
  <p:clrMapOvr>
    <a:masterClrMapping/>
  </p:clrMapOvr>
  <p:transition spd="slow" advTm="150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538" y="231774"/>
            <a:ext cx="8796337" cy="6550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3" name="Rectangle 2"/>
          <p:cNvSpPr>
            <a:spLocks noChangeArrowheads="1"/>
          </p:cNvSpPr>
          <p:nvPr/>
        </p:nvSpPr>
        <p:spPr bwMode="auto">
          <a:xfrm>
            <a:off x="180975" y="231775"/>
            <a:ext cx="8653463" cy="3323987"/>
          </a:xfrm>
          <a:prstGeom prst="rect">
            <a:avLst/>
          </a:prstGeom>
          <a:noFill/>
          <a:ln w="9525">
            <a:noFill/>
            <a:miter lim="800000"/>
            <a:headEnd/>
            <a:tailEnd/>
          </a:ln>
        </p:spPr>
        <p:txBody>
          <a:bodyPr>
            <a:spAutoFit/>
          </a:bodyPr>
          <a:lstStyle/>
          <a:p>
            <a:pPr eaLnBrk="0" hangingPunct="0"/>
            <a:r>
              <a:rPr lang="en-US" sz="2200" b="1" dirty="0">
                <a:solidFill>
                  <a:srgbClr val="000000"/>
                </a:solidFill>
                <a:latin typeface="Times New Roman" pitchFamily="18" charset="0"/>
                <a:ea typeface="Times New Roman" pitchFamily="18" charset="0"/>
                <a:cs typeface="Palatino Linotype" pitchFamily="18" charset="0"/>
              </a:rPr>
              <a:t>Your Turn: </a:t>
            </a:r>
          </a:p>
          <a:p>
            <a:pPr eaLnBrk="0" hangingPunct="0"/>
            <a:endParaRPr lang="en-US" sz="1200" b="1" dirty="0">
              <a:solidFill>
                <a:srgbClr val="000000"/>
              </a:solidFill>
              <a:latin typeface="Times New Roman" pitchFamily="18" charset="0"/>
              <a:ea typeface="Times New Roman" pitchFamily="18" charset="0"/>
              <a:cs typeface="Palatino Linotype" pitchFamily="18" charset="0"/>
            </a:endParaRPr>
          </a:p>
          <a:p>
            <a:pPr lvl="0">
              <a:defRPr/>
            </a:pPr>
            <a:r>
              <a:rPr lang="en-US" sz="2200" dirty="0" smtClean="0">
                <a:solidFill>
                  <a:srgbClr val="000000"/>
                </a:solidFill>
                <a:latin typeface="Times New Roman" pitchFamily="18" charset="0"/>
                <a:ea typeface="Times New Roman" pitchFamily="18" charset="0"/>
                <a:cs typeface="Palatino Linotype" pitchFamily="18" charset="0"/>
              </a:rPr>
              <a:t>The following table shows the weights of nine subjects from SRS before and after following a particular diet for two months. You wish to </a:t>
            </a:r>
            <a:r>
              <a:rPr lang="en-US" sz="2200" dirty="0">
                <a:solidFill>
                  <a:prstClr val="black"/>
                </a:solidFill>
                <a:latin typeface="Times New Roman"/>
              </a:rPr>
              <a:t>construct a 98% confidence interval estimate of </a:t>
            </a:r>
            <a:r>
              <a:rPr lang="en-US" sz="2200" i="1" dirty="0">
                <a:solidFill>
                  <a:prstClr val="black"/>
                </a:solidFill>
                <a:latin typeface="Times New Roman"/>
              </a:rPr>
              <a:t>µ</a:t>
            </a:r>
            <a:r>
              <a:rPr lang="en-US" sz="2200" i="1" baseline="-25000" dirty="0">
                <a:solidFill>
                  <a:prstClr val="black"/>
                </a:solidFill>
                <a:latin typeface="Times New Roman"/>
              </a:rPr>
              <a:t>d</a:t>
            </a:r>
            <a:r>
              <a:rPr lang="en-US" sz="2200" dirty="0">
                <a:solidFill>
                  <a:prstClr val="black"/>
                </a:solidFill>
                <a:latin typeface="Times New Roman"/>
              </a:rPr>
              <a:t>, which is the mean of the weight differences for a particular </a:t>
            </a:r>
            <a:r>
              <a:rPr lang="en-US" sz="2200" dirty="0" smtClean="0">
                <a:solidFill>
                  <a:prstClr val="black"/>
                </a:solidFill>
                <a:latin typeface="Times New Roman"/>
              </a:rPr>
              <a:t>diet.  </a:t>
            </a:r>
            <a:r>
              <a:rPr lang="en-US" sz="2200" dirty="0" smtClean="0">
                <a:solidFill>
                  <a:srgbClr val="000000"/>
                </a:solidFill>
                <a:latin typeface="Times New Roman" pitchFamily="18" charset="0"/>
                <a:ea typeface="Times New Roman" pitchFamily="18" charset="0"/>
                <a:cs typeface="Palatino Linotype" pitchFamily="18" charset="0"/>
              </a:rPr>
              <a:t>Assume the difference of </a:t>
            </a:r>
          </a:p>
          <a:p>
            <a:pPr lvl="0">
              <a:defRPr/>
            </a:pPr>
            <a:r>
              <a:rPr lang="en-US" sz="2200" dirty="0" smtClean="0">
                <a:solidFill>
                  <a:srgbClr val="000000"/>
                </a:solidFill>
                <a:latin typeface="Times New Roman" pitchFamily="18" charset="0"/>
                <a:ea typeface="Times New Roman" pitchFamily="18" charset="0"/>
                <a:cs typeface="Palatino Linotype" pitchFamily="18" charset="0"/>
              </a:rPr>
              <a:t>the sample data from an approximately normal distribution.</a:t>
            </a: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a:p>
            <a:pPr eaLnBrk="0" hangingPunct="0"/>
            <a:endParaRPr lang="en-US" sz="2200" dirty="0">
              <a:solidFill>
                <a:srgbClr val="000000"/>
              </a:solidFill>
              <a:latin typeface="Times New Roman" pitchFamily="18" charset="0"/>
              <a:ea typeface="Times New Roman" pitchFamily="18" charset="0"/>
              <a:cs typeface="Palatino Linotype" pitchFamily="18" charset="0"/>
            </a:endParaRPr>
          </a:p>
        </p:txBody>
      </p:sp>
      <p:pic>
        <p:nvPicPr>
          <p:cNvPr id="8207" name="Picture 3"/>
          <p:cNvPicPr>
            <a:picLocks noChangeAspect="1" noChangeArrowheads="1"/>
          </p:cNvPicPr>
          <p:nvPr/>
        </p:nvPicPr>
        <p:blipFill>
          <a:blip r:embed="rId6"/>
          <a:srcRect/>
          <a:stretch>
            <a:fillRect/>
          </a:stretch>
        </p:blipFill>
        <p:spPr bwMode="auto">
          <a:xfrm>
            <a:off x="1100647" y="2699497"/>
            <a:ext cx="5332412" cy="800100"/>
          </a:xfrm>
          <a:prstGeom prst="rect">
            <a:avLst/>
          </a:prstGeom>
          <a:noFill/>
          <a:ln w="9525">
            <a:noFill/>
            <a:miter lim="800000"/>
            <a:headEnd/>
            <a:tailEnd/>
          </a:ln>
        </p:spPr>
      </p:pic>
      <p:sp>
        <p:nvSpPr>
          <p:cNvPr id="8" name="Rectangle 7"/>
          <p:cNvSpPr/>
          <p:nvPr/>
        </p:nvSpPr>
        <p:spPr>
          <a:xfrm>
            <a:off x="152400" y="3581400"/>
            <a:ext cx="6954837" cy="1108075"/>
          </a:xfrm>
          <a:prstGeom prst="rect">
            <a:avLst/>
          </a:prstGeom>
        </p:spPr>
        <p:txBody>
          <a:bodyPr wrap="none">
            <a:spAutoFit/>
          </a:bodyPr>
          <a:lstStyle/>
          <a:p>
            <a:pPr>
              <a:defRPr/>
            </a:pPr>
            <a:r>
              <a:rPr lang="en-US" sz="2200" b="1" dirty="0">
                <a:solidFill>
                  <a:srgbClr val="0070C0"/>
                </a:solidFill>
                <a:latin typeface="Times New Roman"/>
              </a:rPr>
              <a:t>Remember that your critical value must be POSITIVE!!</a:t>
            </a:r>
          </a:p>
          <a:p>
            <a:pPr>
              <a:defRPr/>
            </a:pPr>
            <a:endParaRPr lang="en-US" sz="2200" b="1" dirty="0">
              <a:solidFill>
                <a:srgbClr val="0070C0"/>
              </a:solidFill>
              <a:latin typeface="Times New Roman"/>
            </a:endParaRPr>
          </a:p>
          <a:p>
            <a:pPr>
              <a:defRPr/>
            </a:pPr>
            <a:r>
              <a:rPr lang="en-US" sz="2200" b="1" i="1" dirty="0">
                <a:solidFill>
                  <a:srgbClr val="0070C0"/>
                </a:solidFill>
                <a:latin typeface="Times New Roman"/>
              </a:rPr>
              <a:t>t</a:t>
            </a:r>
            <a:r>
              <a:rPr lang="en-US" sz="2200" b="1" baseline="-25000" dirty="0">
                <a:solidFill>
                  <a:srgbClr val="0070C0"/>
                </a:solidFill>
                <a:latin typeface="Times New Roman"/>
                <a:sym typeface="Symbol"/>
              </a:rPr>
              <a:t>/2</a:t>
            </a:r>
            <a:r>
              <a:rPr lang="en-US" sz="2200" b="1" dirty="0">
                <a:solidFill>
                  <a:srgbClr val="0070C0"/>
                </a:solidFill>
                <a:latin typeface="Times New Roman"/>
              </a:rPr>
              <a:t> = </a:t>
            </a:r>
            <a:r>
              <a:rPr lang="en-US" sz="2200" b="1" dirty="0" err="1">
                <a:solidFill>
                  <a:srgbClr val="0070C0"/>
                </a:solidFill>
                <a:latin typeface="Times New Roman"/>
              </a:rPr>
              <a:t>invT</a:t>
            </a:r>
            <a:r>
              <a:rPr lang="en-US" sz="2200" b="1" dirty="0">
                <a:solidFill>
                  <a:srgbClr val="0070C0"/>
                </a:solidFill>
                <a:latin typeface="Times New Roman"/>
              </a:rPr>
              <a:t>(1 – 0.01, 8) = 2.8965</a:t>
            </a:r>
          </a:p>
        </p:txBody>
      </p:sp>
      <p:graphicFrame>
        <p:nvGraphicFramePr>
          <p:cNvPr id="4" name="Object 3"/>
          <p:cNvGraphicFramePr>
            <a:graphicFrameLocks noChangeAspect="1"/>
          </p:cNvGraphicFramePr>
          <p:nvPr>
            <p:extLst>
              <p:ext uri="{D42A27DB-BD31-4B8C-83A1-F6EECF244321}">
                <p14:modId xmlns:p14="http://schemas.microsoft.com/office/powerpoint/2010/main" val="2195966803"/>
              </p:ext>
            </p:extLst>
          </p:nvPr>
        </p:nvGraphicFramePr>
        <p:xfrm>
          <a:off x="279400" y="4724400"/>
          <a:ext cx="1778000" cy="1917700"/>
        </p:xfrm>
        <a:graphic>
          <a:graphicData uri="http://schemas.openxmlformats.org/presentationml/2006/ole">
            <mc:AlternateContent xmlns:mc="http://schemas.openxmlformats.org/markup-compatibility/2006">
              <mc:Choice xmlns:v="urn:schemas-microsoft-com:vml" Requires="v">
                <p:oleObj spid="_x0000_s15394" name="Equation" r:id="rId7" imgW="1778000" imgH="1917700" progId="Equation.DSMT4">
                  <p:embed/>
                </p:oleObj>
              </mc:Choice>
              <mc:Fallback>
                <p:oleObj name="Equation" r:id="rId7" imgW="1778000" imgH="1917700" progId="Equation.DSMT4">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400" y="4724400"/>
                        <a:ext cx="1778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43536079"/>
              </p:ext>
            </p:extLst>
          </p:nvPr>
        </p:nvGraphicFramePr>
        <p:xfrm>
          <a:off x="4660900" y="4308475"/>
          <a:ext cx="1282700" cy="762000"/>
        </p:xfrm>
        <a:graphic>
          <a:graphicData uri="http://schemas.openxmlformats.org/presentationml/2006/ole">
            <mc:AlternateContent xmlns:mc="http://schemas.openxmlformats.org/markup-compatibility/2006">
              <mc:Choice xmlns:v="urn:schemas-microsoft-com:vml" Requires="v">
                <p:oleObj spid="_x0000_s15395" name="Equation" r:id="rId9" imgW="1282700" imgH="762000" progId="Equation.DSMT4">
                  <p:embed/>
                </p:oleObj>
              </mc:Choice>
              <mc:Fallback>
                <p:oleObj name="Equation" r:id="rId9" imgW="1282700" imgH="762000"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0900" y="4308475"/>
                        <a:ext cx="1282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2514600" y="5257800"/>
            <a:ext cx="4624388" cy="768350"/>
          </a:xfrm>
          <a:prstGeom prst="rect">
            <a:avLst/>
          </a:prstGeom>
          <a:noFill/>
        </p:spPr>
        <p:txBody>
          <a:bodyPr wrap="none">
            <a:spAutoFit/>
          </a:bodyPr>
          <a:lstStyle/>
          <a:p>
            <a:pPr>
              <a:defRPr/>
            </a:pPr>
            <a:r>
              <a:rPr lang="en-US" sz="2200" b="1" dirty="0">
                <a:solidFill>
                  <a:srgbClr val="0070C0"/>
                </a:solidFill>
                <a:latin typeface="Times New Roman"/>
              </a:rPr>
              <a:t>(–9.8889 – 9.0756,   –9.8889 + 9.0756)</a:t>
            </a:r>
          </a:p>
          <a:p>
            <a:pPr>
              <a:defRPr/>
            </a:pPr>
            <a:r>
              <a:rPr lang="en-US" sz="2200" b="1" dirty="0">
                <a:solidFill>
                  <a:srgbClr val="0070C0"/>
                </a:solidFill>
                <a:latin typeface="Times New Roman"/>
              </a:rPr>
              <a:t>(–18.9645,   –0.8133)  </a:t>
            </a:r>
          </a:p>
        </p:txBody>
      </p:sp>
      <p:pic>
        <p:nvPicPr>
          <p:cNvPr id="9"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4582" y="1781475"/>
            <a:ext cx="2380587" cy="218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86"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6148" y="3846004"/>
            <a:ext cx="2188128"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87"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8269" y="5480294"/>
            <a:ext cx="2143886" cy="133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68572160"/>
      </p:ext>
    </p:extLst>
  </p:cSld>
  <p:clrMapOvr>
    <a:masterClrMapping/>
  </p:clrMapOvr>
  <mc:AlternateContent xmlns:mc="http://schemas.openxmlformats.org/markup-compatibility/2006" xmlns:p14="http://schemas.microsoft.com/office/powerpoint/2010/main">
    <mc:Choice Requires="p14">
      <p:transition spd="slow" p14:dur="2000" advTm="173675"/>
    </mc:Choice>
    <mc:Fallback xmlns="">
      <p:transition spd="slow" advTm="17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 calcmode="lin" valueType="num">
                                      <p:cBhvr additive="base">
                                        <p:cTn id="4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a:xfrm>
            <a:off x="381000" y="115888"/>
            <a:ext cx="4343400" cy="874712"/>
          </a:xfrm>
        </p:spPr>
        <p:txBody>
          <a:bodyPr/>
          <a:lstStyle/>
          <a:p>
            <a:pPr eaLnBrk="1" hangingPunct="1"/>
            <a:r>
              <a:rPr lang="en-US" b="1" smtClean="0">
                <a:solidFill>
                  <a:srgbClr val="00B050"/>
                </a:solidFill>
              </a:rPr>
              <a:t>Your Turn</a:t>
            </a:r>
          </a:p>
        </p:txBody>
      </p:sp>
      <p:sp>
        <p:nvSpPr>
          <p:cNvPr id="145410" name="Content Placeholder 2"/>
          <p:cNvSpPr>
            <a:spLocks noGrp="1"/>
          </p:cNvSpPr>
          <p:nvPr>
            <p:ph idx="1"/>
          </p:nvPr>
        </p:nvSpPr>
        <p:spPr>
          <a:xfrm>
            <a:off x="152400" y="762000"/>
            <a:ext cx="8229600" cy="5867400"/>
          </a:xfrm>
        </p:spPr>
        <p:txBody>
          <a:bodyPr/>
          <a:lstStyle/>
          <a:p>
            <a:pPr eaLnBrk="1" hangingPunct="1"/>
            <a:endParaRPr lang="en-US" dirty="0" smtClean="0"/>
          </a:p>
          <a:p>
            <a:pPr eaLnBrk="1" hangingPunct="1"/>
            <a:endParaRPr lang="en-US" dirty="0" smtClean="0"/>
          </a:p>
          <a:p>
            <a:pPr eaLnBrk="1" hangingPunct="1"/>
            <a:r>
              <a:rPr lang="en-US" dirty="0" smtClean="0"/>
              <a:t>Below is paired data the amount of seconds in which tobacco or alcohol is used in selected Disney films (from the same movie).  At 0.05 significance, test the claim that there is more tobacco use than alcohol use.</a:t>
            </a:r>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Assume requirements are all satisfied.</a:t>
            </a:r>
          </a:p>
        </p:txBody>
      </p:sp>
      <p:graphicFrame>
        <p:nvGraphicFramePr>
          <p:cNvPr id="4" name="Table 3"/>
          <p:cNvGraphicFramePr>
            <a:graphicFrameLocks noGrp="1"/>
          </p:cNvGraphicFramePr>
          <p:nvPr/>
        </p:nvGraphicFramePr>
        <p:xfrm>
          <a:off x="349250" y="4800600"/>
          <a:ext cx="8382000" cy="1295400"/>
        </p:xfrm>
        <a:graphic>
          <a:graphicData uri="http://schemas.openxmlformats.org/drawingml/2006/table">
            <a:tbl>
              <a:tblPr firstRow="1" bandRow="1">
                <a:tableStyleId>{5C22544A-7EE6-4342-B048-85BDC9FD1C3A}</a:tableStyleId>
              </a:tblPr>
              <a:tblGrid>
                <a:gridCol w="990598"/>
                <a:gridCol w="685800"/>
                <a:gridCol w="685800"/>
                <a:gridCol w="685802"/>
                <a:gridCol w="762000"/>
                <a:gridCol w="762000"/>
                <a:gridCol w="762000"/>
                <a:gridCol w="762000"/>
                <a:gridCol w="762000"/>
                <a:gridCol w="762000"/>
                <a:gridCol w="762000"/>
              </a:tblGrid>
              <a:tr h="647700">
                <a:tc>
                  <a:txBody>
                    <a:bodyPr/>
                    <a:lstStyle/>
                    <a:p>
                      <a:pPr algn="ctr"/>
                      <a:r>
                        <a:rPr lang="en-US" dirty="0" smtClean="0"/>
                        <a:t>Tobacco</a:t>
                      </a:r>
                      <a:endParaRPr lang="en-US" dirty="0"/>
                    </a:p>
                  </a:txBody>
                  <a:tcPr/>
                </a:tc>
                <a:tc>
                  <a:txBody>
                    <a:bodyPr/>
                    <a:lstStyle/>
                    <a:p>
                      <a:pPr algn="ctr"/>
                      <a:r>
                        <a:rPr lang="en-US" dirty="0" smtClean="0"/>
                        <a:t>176</a:t>
                      </a:r>
                      <a:endParaRPr lang="en-US" dirty="0"/>
                    </a:p>
                  </a:txBody>
                  <a:tcPr/>
                </a:tc>
                <a:tc>
                  <a:txBody>
                    <a:bodyPr/>
                    <a:lstStyle/>
                    <a:p>
                      <a:pPr algn="ctr"/>
                      <a:r>
                        <a:rPr lang="en-US" dirty="0" smtClean="0"/>
                        <a:t>51</a:t>
                      </a:r>
                      <a:endParaRPr lang="en-US" dirty="0"/>
                    </a:p>
                  </a:txBody>
                  <a:tcPr/>
                </a:tc>
                <a:tc>
                  <a:txBody>
                    <a:bodyPr/>
                    <a:lstStyle/>
                    <a:p>
                      <a:pPr algn="ctr"/>
                      <a:r>
                        <a:rPr lang="en-US" dirty="0" smtClean="0"/>
                        <a:t>0</a:t>
                      </a:r>
                      <a:endParaRPr lang="en-US" dirty="0"/>
                    </a:p>
                  </a:txBody>
                  <a:tcPr/>
                </a:tc>
                <a:tc>
                  <a:txBody>
                    <a:bodyPr/>
                    <a:lstStyle/>
                    <a:p>
                      <a:pPr algn="ctr"/>
                      <a:r>
                        <a:rPr lang="en-US" dirty="0" smtClean="0"/>
                        <a:t>299</a:t>
                      </a:r>
                      <a:endParaRPr lang="en-US" dirty="0"/>
                    </a:p>
                  </a:txBody>
                  <a:tcPr/>
                </a:tc>
                <a:tc>
                  <a:txBody>
                    <a:bodyPr/>
                    <a:lstStyle/>
                    <a:p>
                      <a:pPr algn="ctr"/>
                      <a:r>
                        <a:rPr lang="en-US" dirty="0" smtClean="0"/>
                        <a:t>74</a:t>
                      </a:r>
                      <a:endParaRPr lang="en-US" dirty="0"/>
                    </a:p>
                  </a:txBody>
                  <a:tcPr/>
                </a:tc>
                <a:tc>
                  <a:txBody>
                    <a:bodyPr/>
                    <a:lstStyle/>
                    <a:p>
                      <a:pPr algn="ctr"/>
                      <a:r>
                        <a:rPr lang="en-US" dirty="0" smtClean="0"/>
                        <a:t>2</a:t>
                      </a:r>
                      <a:endParaRPr lang="en-US" dirty="0"/>
                    </a:p>
                  </a:txBody>
                  <a:tcPr/>
                </a:tc>
                <a:tc>
                  <a:txBody>
                    <a:bodyPr/>
                    <a:lstStyle/>
                    <a:p>
                      <a:pPr algn="ctr"/>
                      <a:r>
                        <a:rPr lang="en-US" dirty="0" smtClean="0"/>
                        <a:t>23</a:t>
                      </a:r>
                      <a:endParaRPr lang="en-US" dirty="0"/>
                    </a:p>
                  </a:txBody>
                  <a:tcPr/>
                </a:tc>
                <a:tc>
                  <a:txBody>
                    <a:bodyPr/>
                    <a:lstStyle/>
                    <a:p>
                      <a:pPr algn="ctr"/>
                      <a:r>
                        <a:rPr lang="en-US" dirty="0" smtClean="0"/>
                        <a:t>205</a:t>
                      </a:r>
                      <a:endParaRPr lang="en-US" dirty="0"/>
                    </a:p>
                  </a:txBody>
                  <a:tcPr/>
                </a:tc>
                <a:tc>
                  <a:txBody>
                    <a:bodyPr/>
                    <a:lstStyle/>
                    <a:p>
                      <a:pPr algn="ctr"/>
                      <a:r>
                        <a:rPr lang="en-US" dirty="0" smtClean="0"/>
                        <a:t>6</a:t>
                      </a:r>
                      <a:endParaRPr lang="en-US" dirty="0"/>
                    </a:p>
                  </a:txBody>
                  <a:tcPr/>
                </a:tc>
                <a:tc>
                  <a:txBody>
                    <a:bodyPr/>
                    <a:lstStyle/>
                    <a:p>
                      <a:pPr algn="ctr"/>
                      <a:r>
                        <a:rPr lang="en-US" dirty="0" smtClean="0"/>
                        <a:t>155</a:t>
                      </a:r>
                      <a:endParaRPr lang="en-US" dirty="0"/>
                    </a:p>
                  </a:txBody>
                  <a:tcPr/>
                </a:tc>
              </a:tr>
              <a:tr h="647700">
                <a:tc>
                  <a:txBody>
                    <a:bodyPr/>
                    <a:lstStyle/>
                    <a:p>
                      <a:pPr algn="ctr"/>
                      <a:r>
                        <a:rPr lang="en-US" dirty="0" smtClean="0"/>
                        <a:t>Alcohol</a:t>
                      </a:r>
                      <a:endParaRPr lang="en-US" dirty="0"/>
                    </a:p>
                  </a:txBody>
                  <a:tcPr/>
                </a:tc>
                <a:tc>
                  <a:txBody>
                    <a:bodyPr/>
                    <a:lstStyle/>
                    <a:p>
                      <a:pPr algn="ctr"/>
                      <a:r>
                        <a:rPr lang="en-US" dirty="0" smtClean="0"/>
                        <a:t>88</a:t>
                      </a:r>
                      <a:endParaRPr lang="en-US" dirty="0"/>
                    </a:p>
                  </a:txBody>
                  <a:tcPr/>
                </a:tc>
                <a:tc>
                  <a:txBody>
                    <a:bodyPr/>
                    <a:lstStyle/>
                    <a:p>
                      <a:pPr algn="ctr"/>
                      <a:r>
                        <a:rPr lang="en-US" dirty="0" smtClean="0"/>
                        <a:t>33</a:t>
                      </a:r>
                      <a:endParaRPr lang="en-US" dirty="0"/>
                    </a:p>
                  </a:txBody>
                  <a:tcPr/>
                </a:tc>
                <a:tc>
                  <a:txBody>
                    <a:bodyPr/>
                    <a:lstStyle/>
                    <a:p>
                      <a:pPr algn="ctr"/>
                      <a:r>
                        <a:rPr lang="en-US" dirty="0" smtClean="0"/>
                        <a:t>113</a:t>
                      </a:r>
                      <a:endParaRPr lang="en-US" dirty="0"/>
                    </a:p>
                  </a:txBody>
                  <a:tcPr/>
                </a:tc>
                <a:tc>
                  <a:txBody>
                    <a:bodyPr/>
                    <a:lstStyle/>
                    <a:p>
                      <a:pPr algn="ctr"/>
                      <a:r>
                        <a:rPr lang="en-US" dirty="0" smtClean="0"/>
                        <a:t>51</a:t>
                      </a:r>
                      <a:endParaRPr lang="en-US" dirty="0"/>
                    </a:p>
                  </a:txBody>
                  <a:tcPr/>
                </a:tc>
                <a:tc>
                  <a:txBody>
                    <a:bodyPr/>
                    <a:lstStyle/>
                    <a:p>
                      <a:pPr algn="ctr"/>
                      <a:r>
                        <a:rPr lang="en-US" dirty="0" smtClean="0"/>
                        <a:t>0</a:t>
                      </a:r>
                      <a:endParaRPr lang="en-US" dirty="0"/>
                    </a:p>
                  </a:txBody>
                  <a:tcPr/>
                </a:tc>
                <a:tc>
                  <a:txBody>
                    <a:bodyPr/>
                    <a:lstStyle/>
                    <a:p>
                      <a:pPr algn="ctr"/>
                      <a:r>
                        <a:rPr lang="en-US" dirty="0" smtClean="0"/>
                        <a:t>3</a:t>
                      </a:r>
                      <a:endParaRPr lang="en-US" dirty="0"/>
                    </a:p>
                  </a:txBody>
                  <a:tcPr/>
                </a:tc>
                <a:tc>
                  <a:txBody>
                    <a:bodyPr/>
                    <a:lstStyle/>
                    <a:p>
                      <a:pPr algn="ctr"/>
                      <a:r>
                        <a:rPr lang="en-US" dirty="0" smtClean="0"/>
                        <a:t>46</a:t>
                      </a:r>
                      <a:endParaRPr lang="en-US" dirty="0"/>
                    </a:p>
                  </a:txBody>
                  <a:tcPr/>
                </a:tc>
                <a:tc>
                  <a:txBody>
                    <a:bodyPr/>
                    <a:lstStyle/>
                    <a:p>
                      <a:pPr algn="ctr"/>
                      <a:r>
                        <a:rPr lang="en-US" dirty="0" smtClean="0"/>
                        <a:t>73</a:t>
                      </a:r>
                      <a:endParaRPr lang="en-US" dirty="0"/>
                    </a:p>
                  </a:txBody>
                  <a:tcPr/>
                </a:tc>
                <a:tc>
                  <a:txBody>
                    <a:bodyPr/>
                    <a:lstStyle/>
                    <a:p>
                      <a:pPr algn="ctr"/>
                      <a:r>
                        <a:rPr lang="en-US" dirty="0" smtClean="0"/>
                        <a:t>5</a:t>
                      </a:r>
                      <a:endParaRPr lang="en-US" dirty="0"/>
                    </a:p>
                  </a:txBody>
                  <a:tcPr/>
                </a:tc>
                <a:tc>
                  <a:txBody>
                    <a:bodyPr/>
                    <a:lstStyle/>
                    <a:p>
                      <a:pPr algn="ctr"/>
                      <a:r>
                        <a:rPr lang="en-US" dirty="0" smtClean="0"/>
                        <a:t>74</a:t>
                      </a:r>
                      <a:endParaRPr lang="en-US" dirty="0"/>
                    </a:p>
                  </a:txBody>
                  <a:tcPr/>
                </a:tc>
              </a:tr>
            </a:tbl>
          </a:graphicData>
        </a:graphic>
      </p:graphicFrame>
      <p:pic>
        <p:nvPicPr>
          <p:cNvPr id="145449" name="Picture 2" descr="Disney does angry-pipe-smoking scenes quite well. "/>
          <p:cNvPicPr>
            <a:picLocks noChangeAspect="1" noChangeArrowheads="1" noCrop="1"/>
          </p:cNvPicPr>
          <p:nvPr/>
        </p:nvPicPr>
        <p:blipFill>
          <a:blip r:embed="rId4"/>
          <a:srcRect/>
          <a:stretch>
            <a:fillRect/>
          </a:stretch>
        </p:blipFill>
        <p:spPr bwMode="auto">
          <a:xfrm>
            <a:off x="6781800" y="0"/>
            <a:ext cx="2362200" cy="1971675"/>
          </a:xfrm>
          <a:prstGeom prst="rect">
            <a:avLst/>
          </a:prstGeom>
          <a:noFill/>
          <a:ln w="9525">
            <a:noFill/>
            <a:miter lim="800000"/>
            <a:headEnd/>
            <a:tailEnd/>
          </a:ln>
        </p:spPr>
      </p:pic>
      <p:sp>
        <p:nvSpPr>
          <p:cNvPr id="145450" name="Rectangle 4"/>
          <p:cNvSpPr>
            <a:spLocks noChangeArrowheads="1"/>
          </p:cNvSpPr>
          <p:nvPr/>
        </p:nvSpPr>
        <p:spPr bwMode="auto">
          <a:xfrm>
            <a:off x="349250" y="990600"/>
            <a:ext cx="5029200" cy="954088"/>
          </a:xfrm>
          <a:prstGeom prst="rect">
            <a:avLst/>
          </a:prstGeom>
          <a:noFill/>
          <a:ln w="9525">
            <a:noFill/>
            <a:miter lim="800000"/>
            <a:headEnd/>
            <a:tailEnd/>
          </a:ln>
        </p:spPr>
        <p:txBody>
          <a:bodyPr>
            <a:spAutoFit/>
          </a:bodyPr>
          <a:lstStyle/>
          <a:p>
            <a:r>
              <a:rPr lang="en-US" sz="2800">
                <a:latin typeface="Calibri" pitchFamily="34" charset="0"/>
              </a:rPr>
              <a:t>Is there more tobacco use than alcohol use in Disney movies?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487"/>
    </mc:Choice>
    <mc:Fallback xmlns="">
      <p:transition spd="slow" advTm="9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idx="4294967295"/>
          </p:nvPr>
        </p:nvSpPr>
        <p:spPr>
          <a:xfrm>
            <a:off x="501650" y="63500"/>
            <a:ext cx="8140700" cy="638175"/>
          </a:xfrm>
        </p:spPr>
        <p:txBody>
          <a:bodyPr lIns="90488" tIns="44450" rIns="90488" bIns="44450" anchor="t"/>
          <a:lstStyle/>
          <a:p>
            <a:pPr eaLnBrk="1" hangingPunct="1"/>
            <a:r>
              <a:rPr lang="en-US" altLang="en-US" sz="4000" b="1" smtClean="0">
                <a:solidFill>
                  <a:srgbClr val="00B050"/>
                </a:solidFill>
              </a:rPr>
              <a:t>Your Turn</a:t>
            </a:r>
          </a:p>
        </p:txBody>
      </p:sp>
      <p:sp>
        <p:nvSpPr>
          <p:cNvPr id="146434" name="Rectangle 3"/>
          <p:cNvSpPr>
            <a:spLocks noGrp="1" noChangeArrowheads="1"/>
          </p:cNvSpPr>
          <p:nvPr>
            <p:ph type="body" idx="4294967295"/>
          </p:nvPr>
        </p:nvSpPr>
        <p:spPr>
          <a:xfrm>
            <a:off x="598488" y="706438"/>
            <a:ext cx="8139112" cy="3332162"/>
          </a:xfrm>
        </p:spPr>
        <p:txBody>
          <a:bodyPr lIns="90488" tIns="44450" rIns="90488" bIns="44450"/>
          <a:lstStyle/>
          <a:p>
            <a:pPr marL="0" indent="0" eaLnBrk="1" hangingPunct="1">
              <a:buFontTx/>
              <a:buNone/>
            </a:pPr>
            <a:r>
              <a:rPr lang="en-US" altLang="en-US" sz="2800" b="1" dirty="0" smtClean="0">
                <a:solidFill>
                  <a:srgbClr val="0070C0"/>
                </a:solidFill>
                <a:latin typeface="Arial" charset="0"/>
              </a:rPr>
              <a:t>Step 1:  Time difference = Tobacco time – Alcohol time,</a:t>
            </a:r>
          </a:p>
          <a:p>
            <a:pPr marL="0" indent="0" eaLnBrk="1" hangingPunct="1">
              <a:buFontTx/>
              <a:buNone/>
            </a:pPr>
            <a:r>
              <a:rPr lang="en-US" altLang="en-US" sz="2800" b="1" i="1" dirty="0" smtClean="0">
                <a:solidFill>
                  <a:srgbClr val="0070C0"/>
                </a:solidFill>
                <a:latin typeface="Symbol" pitchFamily="18" charset="2"/>
                <a:sym typeface="Symbol" pitchFamily="18" charset="2"/>
              </a:rPr>
              <a:t></a:t>
            </a:r>
            <a:r>
              <a:rPr lang="en-US" altLang="en-US" sz="2800" b="1" i="1" baseline="-25000" dirty="0" smtClean="0">
                <a:solidFill>
                  <a:srgbClr val="0070C0"/>
                </a:solidFill>
                <a:latin typeface="Arial" charset="0"/>
              </a:rPr>
              <a:t>d</a:t>
            </a:r>
            <a:r>
              <a:rPr lang="en-US" altLang="en-US" sz="2800" b="1" dirty="0" smtClean="0">
                <a:solidFill>
                  <a:srgbClr val="0070C0"/>
                </a:solidFill>
                <a:latin typeface="Arial" charset="0"/>
              </a:rPr>
              <a:t> denotes the mean of the time </a:t>
            </a:r>
          </a:p>
          <a:p>
            <a:pPr marL="0" indent="0" eaLnBrk="1" hangingPunct="1">
              <a:buFontTx/>
              <a:buNone/>
            </a:pPr>
            <a:r>
              <a:rPr lang="en-US" altLang="en-US" sz="2800" b="1" dirty="0" smtClean="0">
                <a:solidFill>
                  <a:srgbClr val="0070C0"/>
                </a:solidFill>
                <a:latin typeface="Arial" charset="0"/>
              </a:rPr>
              <a:t>differences between tobacco and </a:t>
            </a:r>
          </a:p>
          <a:p>
            <a:pPr marL="0" indent="0" eaLnBrk="1" hangingPunct="1">
              <a:buFontTx/>
              <a:buNone/>
            </a:pPr>
            <a:r>
              <a:rPr lang="en-US" altLang="en-US" sz="2800" b="1" dirty="0" smtClean="0">
                <a:solidFill>
                  <a:srgbClr val="0070C0"/>
                </a:solidFill>
                <a:latin typeface="Arial" charset="0"/>
              </a:rPr>
              <a:t>alcohol in second.</a:t>
            </a:r>
          </a:p>
          <a:p>
            <a:pPr marL="0" indent="0" eaLnBrk="1" hangingPunct="1">
              <a:buFontTx/>
              <a:buNone/>
            </a:pPr>
            <a:endParaRPr lang="en-US" altLang="en-US" sz="1400" b="1" dirty="0">
              <a:solidFill>
                <a:srgbClr val="0070C0"/>
              </a:solidFill>
              <a:latin typeface="Arial" charset="0"/>
            </a:endParaRPr>
          </a:p>
          <a:p>
            <a:pPr marL="0" indent="0" eaLnBrk="1" hangingPunct="1">
              <a:buFontTx/>
              <a:buNone/>
            </a:pPr>
            <a:r>
              <a:rPr lang="en-US" altLang="en-US" sz="2800" b="1" dirty="0" smtClean="0">
                <a:solidFill>
                  <a:srgbClr val="FF0000"/>
                </a:solidFill>
                <a:latin typeface="Arial" charset="0"/>
              </a:rPr>
              <a:t>Note:  “more tobacco time than alcohol time” means  </a:t>
            </a:r>
            <a:r>
              <a:rPr lang="en-US" altLang="en-US" sz="2800" b="1" i="1" dirty="0">
                <a:solidFill>
                  <a:srgbClr val="FF0000"/>
                </a:solidFill>
                <a:latin typeface="Symbol" pitchFamily="18" charset="2"/>
                <a:sym typeface="Symbol" pitchFamily="18" charset="2"/>
              </a:rPr>
              <a:t></a:t>
            </a:r>
            <a:r>
              <a:rPr lang="en-US" altLang="en-US" sz="2800" b="1" i="1" baseline="-25000" dirty="0" smtClean="0">
                <a:solidFill>
                  <a:srgbClr val="FF0000"/>
                </a:solidFill>
                <a:latin typeface="Arial" charset="0"/>
              </a:rPr>
              <a:t>d </a:t>
            </a:r>
            <a:r>
              <a:rPr lang="en-US" altLang="en-US" sz="2800" b="1" i="1" dirty="0" smtClean="0">
                <a:solidFill>
                  <a:srgbClr val="FF0000"/>
                </a:solidFill>
                <a:latin typeface="Arial" charset="0"/>
              </a:rPr>
              <a:t> &gt; </a:t>
            </a:r>
            <a:r>
              <a:rPr lang="en-US" altLang="en-US" sz="2800" b="1" dirty="0" smtClean="0">
                <a:solidFill>
                  <a:srgbClr val="FF0000"/>
                </a:solidFill>
                <a:latin typeface="Arial" charset="0"/>
              </a:rPr>
              <a:t>0 </a:t>
            </a:r>
          </a:p>
        </p:txBody>
      </p:sp>
      <p:sp>
        <p:nvSpPr>
          <p:cNvPr id="677895" name="Rectangle 7"/>
          <p:cNvSpPr>
            <a:spLocks noChangeArrowheads="1"/>
          </p:cNvSpPr>
          <p:nvPr/>
        </p:nvSpPr>
        <p:spPr bwMode="auto">
          <a:xfrm>
            <a:off x="566737" y="4354512"/>
            <a:ext cx="8139113" cy="1077913"/>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Step 2:	</a:t>
            </a:r>
            <a:r>
              <a:rPr lang="en-US" altLang="en-US" sz="2800" b="1" i="1" dirty="0">
                <a:solidFill>
                  <a:srgbClr val="0070C0"/>
                </a:solidFill>
              </a:rPr>
              <a:t>H</a:t>
            </a:r>
            <a:r>
              <a:rPr lang="en-US" altLang="en-US" sz="2800" b="1" baseline="-25000" dirty="0">
                <a:solidFill>
                  <a:srgbClr val="0070C0"/>
                </a:solidFill>
              </a:rPr>
              <a:t>0</a:t>
            </a:r>
            <a:r>
              <a:rPr lang="en-US" altLang="en-US" sz="2800" b="1" dirty="0">
                <a:solidFill>
                  <a:srgbClr val="0070C0"/>
                </a:solidFill>
              </a:rPr>
              <a:t>: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 0  sec. </a:t>
            </a:r>
            <a:br>
              <a:rPr lang="en-US" altLang="en-US" sz="2800" b="1" dirty="0">
                <a:solidFill>
                  <a:srgbClr val="0070C0"/>
                </a:solidFill>
              </a:rPr>
            </a:br>
            <a:r>
              <a:rPr lang="en-US" altLang="en-US" sz="2800" b="1" i="1" dirty="0">
                <a:solidFill>
                  <a:srgbClr val="0070C0"/>
                </a:solidFill>
              </a:rPr>
              <a:t>H</a:t>
            </a:r>
            <a:r>
              <a:rPr lang="en-US" altLang="en-US" sz="2800" b="1" baseline="-25000" dirty="0">
                <a:solidFill>
                  <a:srgbClr val="0070C0"/>
                </a:solidFill>
              </a:rPr>
              <a:t>1</a:t>
            </a:r>
            <a:r>
              <a:rPr lang="en-US" altLang="en-US" sz="2800" b="1" dirty="0">
                <a:solidFill>
                  <a:srgbClr val="0070C0"/>
                </a:solidFill>
              </a:rPr>
              <a:t>: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&gt; 0  sec.  (original claim)</a:t>
            </a:r>
          </a:p>
        </p:txBody>
      </p:sp>
      <p:sp>
        <p:nvSpPr>
          <p:cNvPr id="677896" name="Rectangle 8"/>
          <p:cNvSpPr>
            <a:spLocks noChangeArrowheads="1"/>
          </p:cNvSpPr>
          <p:nvPr/>
        </p:nvSpPr>
        <p:spPr bwMode="auto">
          <a:xfrm>
            <a:off x="533400" y="5573712"/>
            <a:ext cx="8139112" cy="661988"/>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a:solidFill>
                  <a:srgbClr val="0070C0"/>
                </a:solidFill>
              </a:rPr>
              <a:t>Step 3:	significance level is </a:t>
            </a:r>
            <a:r>
              <a:rPr lang="en-US" altLang="en-US" sz="2800" b="1" i="1">
                <a:solidFill>
                  <a:srgbClr val="0070C0"/>
                </a:solidFill>
                <a:latin typeface="Symbol" pitchFamily="18" charset="2"/>
                <a:sym typeface="Symbol" pitchFamily="18" charset="2"/>
              </a:rPr>
              <a:t></a:t>
            </a:r>
            <a:r>
              <a:rPr lang="en-US" altLang="en-US" sz="2800" b="1">
                <a:solidFill>
                  <a:srgbClr val="0070C0"/>
                </a:solidFill>
              </a:rPr>
              <a:t> = 0.05</a:t>
            </a:r>
          </a:p>
        </p:txBody>
      </p:sp>
      <p:sp>
        <p:nvSpPr>
          <p:cNvPr id="677897" name="Rectangle 9"/>
          <p:cNvSpPr>
            <a:spLocks noChangeArrowheads="1"/>
          </p:cNvSpPr>
          <p:nvPr/>
        </p:nvSpPr>
        <p:spPr bwMode="auto">
          <a:xfrm>
            <a:off x="533400" y="6196012"/>
            <a:ext cx="8139112" cy="661988"/>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a:solidFill>
                  <a:srgbClr val="0070C0"/>
                </a:solidFill>
              </a:rPr>
              <a:t>Step 4:	find the test statistic</a:t>
            </a:r>
          </a:p>
        </p:txBody>
      </p:sp>
      <p:pic>
        <p:nvPicPr>
          <p:cNvPr id="225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365" y="1143000"/>
            <a:ext cx="2054435" cy="194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1231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77895"/>
                                        </p:tgtEl>
                                        <p:attrNameLst>
                                          <p:attrName>style.visibility</p:attrName>
                                        </p:attrNameLst>
                                      </p:cBhvr>
                                      <p:to>
                                        <p:strVal val="visible"/>
                                      </p:to>
                                    </p:set>
                                    <p:animEffect transition="in" filter="circle(in)">
                                      <p:cBhvr>
                                        <p:cTn id="11" dur="2000"/>
                                        <p:tgtEl>
                                          <p:spTgt spid="6778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77896"/>
                                        </p:tgtEl>
                                        <p:attrNameLst>
                                          <p:attrName>style.visibility</p:attrName>
                                        </p:attrNameLst>
                                      </p:cBhvr>
                                      <p:to>
                                        <p:strVal val="visible"/>
                                      </p:to>
                                    </p:set>
                                    <p:animEffect transition="in" filter="fade">
                                      <p:cBhvr>
                                        <p:cTn id="16" dur="500"/>
                                        <p:tgtEl>
                                          <p:spTgt spid="67789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77897"/>
                                        </p:tgtEl>
                                        <p:attrNameLst>
                                          <p:attrName>style.visibility</p:attrName>
                                        </p:attrNameLst>
                                      </p:cBhvr>
                                      <p:to>
                                        <p:strVal val="visible"/>
                                      </p:to>
                                    </p:set>
                                    <p:animEffect transition="in" filter="randombar(horizontal)">
                                      <p:cBhvr>
                                        <p:cTn id="21" dur="500"/>
                                        <p:tgtEl>
                                          <p:spTgt spid="67789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677895" grpId="0"/>
      <p:bldP spid="677896" grpId="0"/>
      <p:bldP spid="6778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Rectangle 2"/>
          <p:cNvSpPr>
            <a:spLocks noGrp="1" noChangeArrowheads="1"/>
          </p:cNvSpPr>
          <p:nvPr>
            <p:ph type="title" idx="4294967295"/>
          </p:nvPr>
        </p:nvSpPr>
        <p:spPr>
          <a:xfrm>
            <a:off x="501650" y="63500"/>
            <a:ext cx="8140700" cy="806450"/>
          </a:xfrm>
        </p:spPr>
        <p:txBody>
          <a:bodyPr lIns="90488" tIns="44450" rIns="90488" bIns="44450" anchor="t"/>
          <a:lstStyle/>
          <a:p>
            <a:pPr eaLnBrk="1" hangingPunct="1"/>
            <a:r>
              <a:rPr lang="en-US" altLang="en-US" sz="4000" b="1" smtClean="0">
                <a:solidFill>
                  <a:srgbClr val="00B050"/>
                </a:solidFill>
              </a:rPr>
              <a:t>Your Turn</a:t>
            </a:r>
          </a:p>
        </p:txBody>
      </p:sp>
      <p:graphicFrame>
        <p:nvGraphicFramePr>
          <p:cNvPr id="679942" name="Object 10"/>
          <p:cNvGraphicFramePr>
            <a:graphicFrameLocks noChangeAspect="1"/>
          </p:cNvGraphicFramePr>
          <p:nvPr>
            <p:extLst>
              <p:ext uri="{D42A27DB-BD31-4B8C-83A1-F6EECF244321}">
                <p14:modId xmlns:p14="http://schemas.microsoft.com/office/powerpoint/2010/main" val="3325721881"/>
              </p:ext>
            </p:extLst>
          </p:nvPr>
        </p:nvGraphicFramePr>
        <p:xfrm>
          <a:off x="1490689" y="4572000"/>
          <a:ext cx="5616575" cy="1752600"/>
        </p:xfrm>
        <a:graphic>
          <a:graphicData uri="http://schemas.openxmlformats.org/presentationml/2006/ole">
            <mc:AlternateContent xmlns:mc="http://schemas.openxmlformats.org/markup-compatibility/2006">
              <mc:Choice xmlns:v="urn:schemas-microsoft-com:vml" Requires="v">
                <p:oleObj spid="_x0000_s7200" name="Equation" r:id="rId7" imgW="5613120" imgH="1752480" progId="">
                  <p:embed/>
                </p:oleObj>
              </mc:Choice>
              <mc:Fallback>
                <p:oleObj name="Equation" r:id="rId7" imgW="5613120" imgH="1752480" progId="">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0689" y="4572000"/>
                        <a:ext cx="5616575" cy="17526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5" name="Rectangle 4"/>
              <p:cNvSpPr>
                <a:spLocks noChangeArrowheads="1"/>
              </p:cNvSpPr>
              <p:nvPr/>
            </p:nvSpPr>
            <p:spPr bwMode="auto">
              <a:xfrm>
                <a:off x="609600" y="762000"/>
                <a:ext cx="8139113" cy="1198562"/>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3200" b="1" dirty="0" smtClean="0">
                    <a:solidFill>
                      <a:srgbClr val="0070C0"/>
                    </a:solidFill>
                    <a:latin typeface="+mn-lt"/>
                  </a:rPr>
                  <a:t>Step 4:	find </a:t>
                </a:r>
                <a:r>
                  <a:rPr lang="en-US" altLang="en-US" sz="3200" b="1" dirty="0">
                    <a:solidFill>
                      <a:srgbClr val="0070C0"/>
                    </a:solidFill>
                    <a:latin typeface="+mn-lt"/>
                  </a:rPr>
                  <a:t>values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r>
                      <a:rPr lang="en-US" altLang="en-US" sz="3200" b="1">
                        <a:solidFill>
                          <a:srgbClr val="0070C0"/>
                        </a:solidFill>
                        <a:latin typeface="Cambria Math"/>
                      </a:rPr>
                      <m:t> </m:t>
                    </m:r>
                  </m:oMath>
                </a14:m>
                <a:r>
                  <a:rPr lang="en-US" altLang="en-US" sz="3200" b="1" dirty="0">
                    <a:solidFill>
                      <a:srgbClr val="0070C0"/>
                    </a:solidFill>
                    <a:latin typeface="+mn-lt"/>
                  </a:rPr>
                  <a:t> 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dirty="0">
                    <a:solidFill>
                      <a:srgbClr val="0070C0"/>
                    </a:solidFill>
                    <a:latin typeface="+mn-lt"/>
                  </a:rPr>
                  <a:t> </a:t>
                </a:r>
                <a:r>
                  <a:rPr lang="en-US" altLang="en-US" sz="3200" b="1" dirty="0" smtClean="0">
                    <a:solidFill>
                      <a:srgbClr val="0070C0"/>
                    </a:solidFill>
                    <a:latin typeface="+mn-lt"/>
                  </a:rPr>
                  <a:t>are:</a:t>
                </a:r>
              </a:p>
              <a:p>
                <a:pPr marL="1368425" indent="-1368425">
                  <a:spcBef>
                    <a:spcPct val="20000"/>
                  </a:spcBef>
                  <a:buSzPct val="100000"/>
                </a:pPr>
                <a:r>
                  <a:rPr lang="en-US" altLang="en-US" sz="3200" b="1" dirty="0">
                    <a:solidFill>
                      <a:srgbClr val="0070C0"/>
                    </a:solidFill>
                    <a:latin typeface="+mn-lt"/>
                  </a:rPr>
                  <a:t> </a:t>
                </a:r>
                <a:r>
                  <a:rPr lang="en-US" altLang="en-US" sz="3200" b="1" dirty="0" smtClean="0">
                    <a:solidFill>
                      <a:srgbClr val="0070C0"/>
                    </a:solidFill>
                    <a:latin typeface="+mn-lt"/>
                  </a:rPr>
                  <a:t>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oMath>
                </a14:m>
                <a:r>
                  <a:rPr lang="en-US" altLang="en-US" sz="3200" b="1" dirty="0">
                    <a:solidFill>
                      <a:srgbClr val="0070C0"/>
                    </a:solidFill>
                    <a:latin typeface="+mn-lt"/>
                  </a:rPr>
                  <a:t> = </a:t>
                </a:r>
                <a:r>
                  <a:rPr lang="en-US" altLang="en-US" sz="3200" b="1" dirty="0" smtClean="0">
                    <a:solidFill>
                      <a:srgbClr val="0070C0"/>
                    </a:solidFill>
                    <a:latin typeface="+mn-lt"/>
                  </a:rPr>
                  <a:t>50.5  </a:t>
                </a:r>
                <a:r>
                  <a:rPr lang="en-US" altLang="en-US" sz="3200" b="1" dirty="0">
                    <a:solidFill>
                      <a:srgbClr val="0070C0"/>
                    </a:solidFill>
                    <a:latin typeface="+mn-lt"/>
                  </a:rPr>
                  <a:t>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i="1" baseline="-25000" dirty="0">
                    <a:solidFill>
                      <a:srgbClr val="0070C0"/>
                    </a:solidFill>
                    <a:latin typeface="+mn-lt"/>
                  </a:rPr>
                  <a:t> </a:t>
                </a:r>
                <a:r>
                  <a:rPr lang="en-US" altLang="en-US" sz="3200" b="1" dirty="0">
                    <a:solidFill>
                      <a:srgbClr val="0070C0"/>
                    </a:solidFill>
                    <a:latin typeface="+mn-lt"/>
                  </a:rPr>
                  <a:t>= </a:t>
                </a:r>
                <a:r>
                  <a:rPr lang="en-US" altLang="en-US" sz="3200" b="1" dirty="0" smtClean="0">
                    <a:solidFill>
                      <a:srgbClr val="0070C0"/>
                    </a:solidFill>
                    <a:latin typeface="+mn-lt"/>
                  </a:rPr>
                  <a:t>98.2234</a:t>
                </a:r>
                <a:endParaRPr lang="en-US" altLang="en-US" sz="3200" b="1" dirty="0">
                  <a:solidFill>
                    <a:srgbClr val="0070C0"/>
                  </a:solidFill>
                  <a:latin typeface="+mn-lt"/>
                </a:endParaRPr>
              </a:p>
              <a:p>
                <a:pPr marL="1368425" indent="-1368425">
                  <a:spcBef>
                    <a:spcPct val="20000"/>
                  </a:spcBef>
                  <a:buSzPct val="100000"/>
                </a:pPr>
                <a:endParaRPr lang="en-US" altLang="en-US" sz="3200" b="1" dirty="0">
                  <a:solidFill>
                    <a:srgbClr val="0070C0"/>
                  </a:solidFill>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bwMode="auto">
              <a:xfrm>
                <a:off x="609600" y="762000"/>
                <a:ext cx="8139113" cy="1198562"/>
              </a:xfrm>
              <a:prstGeom prst="rect">
                <a:avLst/>
              </a:prstGeom>
              <a:blipFill rotWithShape="1">
                <a:blip r:embed="rId9"/>
                <a:stretch>
                  <a:fillRect l="-1948" t="-5076" b="-16244"/>
                </a:stretch>
              </a:blipFill>
              <a:ln w="9525">
                <a:noFill/>
                <a:miter lim="800000"/>
                <a:headEnd/>
                <a:tailEnd/>
              </a:ln>
            </p:spPr>
            <p:txBody>
              <a:bodyPr/>
              <a:lstStyle/>
              <a:p>
                <a:r>
                  <a:rPr lang="en-US">
                    <a:noFill/>
                  </a:rPr>
                  <a:t> </a:t>
                </a:r>
              </a:p>
            </p:txBody>
          </p:sp>
        </mc:Fallback>
      </mc:AlternateContent>
      <p:pic>
        <p:nvPicPr>
          <p:cNvPr id="7195"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0200" y="2157414"/>
            <a:ext cx="2428875" cy="203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6"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2157414"/>
            <a:ext cx="253526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cSld>
  <p:clrMapOvr>
    <a:masterClrMapping/>
  </p:clrMapOvr>
  <p:transition spd="slow" advTm="79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195"/>
                                        </p:tgtEl>
                                        <p:attrNameLst>
                                          <p:attrName>style.visibility</p:attrName>
                                        </p:attrNameLst>
                                      </p:cBhvr>
                                      <p:to>
                                        <p:strVal val="visible"/>
                                      </p:to>
                                    </p:set>
                                    <p:animEffect transition="in" filter="wipe(down)">
                                      <p:cBhvr>
                                        <p:cTn id="16" dur="500"/>
                                        <p:tgtEl>
                                          <p:spTgt spid="719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196"/>
                                        </p:tgtEl>
                                        <p:attrNameLst>
                                          <p:attrName>style.visibility</p:attrName>
                                        </p:attrNameLst>
                                      </p:cBhvr>
                                      <p:to>
                                        <p:strVal val="visible"/>
                                      </p:to>
                                    </p:set>
                                    <p:anim calcmode="lin" valueType="num">
                                      <p:cBhvr additive="base">
                                        <p:cTn id="21" dur="500" fill="hold"/>
                                        <p:tgtEl>
                                          <p:spTgt spid="7196"/>
                                        </p:tgtEl>
                                        <p:attrNameLst>
                                          <p:attrName>ppt_x</p:attrName>
                                        </p:attrNameLst>
                                      </p:cBhvr>
                                      <p:tavLst>
                                        <p:tav tm="0">
                                          <p:val>
                                            <p:strVal val="#ppt_x"/>
                                          </p:val>
                                        </p:tav>
                                        <p:tav tm="100000">
                                          <p:val>
                                            <p:strVal val="#ppt_x"/>
                                          </p:val>
                                        </p:tav>
                                      </p:tavLst>
                                    </p:anim>
                                    <p:anim calcmode="lin" valueType="num">
                                      <p:cBhvr additive="base">
                                        <p:cTn id="22" dur="500" fill="hold"/>
                                        <p:tgtEl>
                                          <p:spTgt spid="719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79942"/>
                                        </p:tgtEl>
                                        <p:attrNameLst>
                                          <p:attrName>style.visibility</p:attrName>
                                        </p:attrNameLst>
                                      </p:cBhvr>
                                      <p:to>
                                        <p:strVal val="visible"/>
                                      </p:to>
                                    </p:set>
                                    <p:animEffect transition="in" filter="randombar(horizontal)">
                                      <p:cBhvr>
                                        <p:cTn id="27" dur="500"/>
                                        <p:tgtEl>
                                          <p:spTgt spid="6799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40" name="Rectangle 3"/>
          <p:cNvSpPr>
            <a:spLocks noGrp="1" noChangeArrowheads="1"/>
          </p:cNvSpPr>
          <p:nvPr>
            <p:ph type="body" idx="4294967295"/>
          </p:nvPr>
        </p:nvSpPr>
        <p:spPr>
          <a:xfrm>
            <a:off x="457200" y="717550"/>
            <a:ext cx="8280400" cy="577850"/>
          </a:xfrm>
        </p:spPr>
        <p:txBody>
          <a:bodyPr lIns="90488" tIns="44450" rIns="90488" bIns="44450"/>
          <a:lstStyle/>
          <a:p>
            <a:pPr marL="1368425" indent="-1368425" eaLnBrk="1" hangingPunct="1">
              <a:buFontTx/>
              <a:buNone/>
            </a:pPr>
            <a:r>
              <a:rPr lang="en-US" altLang="en-US" sz="2800" b="1" dirty="0" smtClean="0">
                <a:solidFill>
                  <a:srgbClr val="0070C0"/>
                </a:solidFill>
                <a:latin typeface="Arial" charset="0"/>
              </a:rPr>
              <a:t>Step 5:	find </a:t>
            </a:r>
            <a:r>
              <a:rPr lang="en-US" altLang="en-US" sz="2800" b="1" i="1" dirty="0" smtClean="0">
                <a:solidFill>
                  <a:srgbClr val="0070C0"/>
                </a:solidFill>
                <a:latin typeface="Arial" charset="0"/>
              </a:rPr>
              <a:t>P</a:t>
            </a:r>
            <a:r>
              <a:rPr lang="en-US" altLang="en-US" sz="2800" b="1" dirty="0" smtClean="0">
                <a:solidFill>
                  <a:srgbClr val="0070C0"/>
                </a:solidFill>
                <a:latin typeface="Arial" charset="0"/>
              </a:rPr>
              <a:t>-values of test statistic.</a:t>
            </a:r>
          </a:p>
        </p:txBody>
      </p:sp>
      <p:sp>
        <p:nvSpPr>
          <p:cNvPr id="679941" name="Rectangle 7"/>
          <p:cNvSpPr>
            <a:spLocks noChangeArrowheads="1"/>
          </p:cNvSpPr>
          <p:nvPr/>
        </p:nvSpPr>
        <p:spPr bwMode="auto">
          <a:xfrm>
            <a:off x="533400" y="2057400"/>
            <a:ext cx="8139113" cy="571500"/>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i="1" dirty="0">
                <a:solidFill>
                  <a:srgbClr val="0070C0"/>
                </a:solidFill>
              </a:rPr>
              <a:t>P</a:t>
            </a:r>
            <a:r>
              <a:rPr lang="en-US" altLang="en-US" sz="2800" b="1" dirty="0">
                <a:solidFill>
                  <a:srgbClr val="0070C0"/>
                </a:solidFill>
              </a:rPr>
              <a:t>-value </a:t>
            </a:r>
            <a:r>
              <a:rPr lang="en-US" altLang="en-US" sz="2800" b="1" dirty="0">
                <a:solidFill>
                  <a:srgbClr val="0070C0"/>
                </a:solidFill>
                <a:sym typeface="Symbol" pitchFamily="18" charset="2"/>
              </a:rPr>
              <a:t>=</a:t>
            </a:r>
            <a:r>
              <a:rPr lang="en-US" altLang="en-US" sz="2800" b="1" dirty="0">
                <a:solidFill>
                  <a:srgbClr val="0070C0"/>
                </a:solidFill>
              </a:rPr>
              <a:t> 0.0692 &gt; 0.05</a:t>
            </a:r>
          </a:p>
        </p:txBody>
      </p:sp>
      <p:sp>
        <p:nvSpPr>
          <p:cNvPr id="2" name="TextBox 1"/>
          <p:cNvSpPr txBox="1">
            <a:spLocks noChangeArrowheads="1"/>
          </p:cNvSpPr>
          <p:nvPr/>
        </p:nvSpPr>
        <p:spPr bwMode="auto">
          <a:xfrm>
            <a:off x="482600" y="1408113"/>
            <a:ext cx="5097463" cy="523875"/>
          </a:xfrm>
          <a:prstGeom prst="rect">
            <a:avLst/>
          </a:prstGeom>
          <a:noFill/>
          <a:ln w="9525">
            <a:noFill/>
            <a:miter lim="800000"/>
            <a:headEnd/>
            <a:tailEnd/>
          </a:ln>
        </p:spPr>
        <p:txBody>
          <a:bodyPr wrap="none">
            <a:spAutoFit/>
          </a:bodyPr>
          <a:lstStyle/>
          <a:p>
            <a:r>
              <a:rPr lang="en-US" sz="2800" b="1">
                <a:solidFill>
                  <a:srgbClr val="0070C0"/>
                </a:solidFill>
                <a:cs typeface="Arial" charset="0"/>
              </a:rPr>
              <a:t>tcdf(1.6258, 9999, 9) </a:t>
            </a:r>
            <a:r>
              <a:rPr lang="en-US" sz="2800" b="1">
                <a:solidFill>
                  <a:srgbClr val="0070C0"/>
                </a:solidFill>
                <a:cs typeface="Arial" charset="0"/>
                <a:sym typeface="Symbol" pitchFamily="18" charset="2"/>
              </a:rPr>
              <a:t>= 0.0692</a:t>
            </a:r>
            <a:endParaRPr lang="en-US" sz="2800" b="1">
              <a:solidFill>
                <a:srgbClr val="0070C0"/>
              </a:solidFill>
              <a:cs typeface="Arial" charset="0"/>
            </a:endParaRPr>
          </a:p>
        </p:txBody>
      </p:sp>
      <p:sp>
        <p:nvSpPr>
          <p:cNvPr id="8" name="Rectangle 3"/>
          <p:cNvSpPr txBox="1">
            <a:spLocks noChangeArrowheads="1"/>
          </p:cNvSpPr>
          <p:nvPr/>
        </p:nvSpPr>
        <p:spPr bwMode="auto">
          <a:xfrm>
            <a:off x="501650" y="2697162"/>
            <a:ext cx="8413750" cy="1798637"/>
          </a:xfrm>
          <a:prstGeom prst="rect">
            <a:avLst/>
          </a:prstGeom>
          <a:noFill/>
          <a:ln/>
          <a:extLst/>
        </p:spPr>
        <p:txBody>
          <a:bodyPr lIns="90488" tIns="44450" rIns="90488" bIns="4445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368425" indent="-1368425" fontAlgn="auto">
              <a:lnSpc>
                <a:spcPct val="90000"/>
              </a:lnSpc>
              <a:spcAft>
                <a:spcPts val="0"/>
              </a:spcAft>
              <a:buFontTx/>
              <a:buNone/>
              <a:defRPr/>
            </a:pPr>
            <a:r>
              <a:rPr lang="en-US" altLang="en-US" b="1" dirty="0" smtClean="0">
                <a:solidFill>
                  <a:srgbClr val="0070C0"/>
                </a:solidFill>
                <a:latin typeface="Arial" charset="0"/>
              </a:rPr>
              <a:t>Because the P-value is greater than </a:t>
            </a:r>
          </a:p>
          <a:p>
            <a:pPr marL="1368425" indent="-1368425" fontAlgn="auto">
              <a:lnSpc>
                <a:spcPct val="90000"/>
              </a:lnSpc>
              <a:spcAft>
                <a:spcPts val="0"/>
              </a:spcAft>
              <a:buFontTx/>
              <a:buNone/>
              <a:defRPr/>
            </a:pPr>
            <a:r>
              <a:rPr lang="en-US" altLang="en-US" b="1" dirty="0" smtClean="0">
                <a:solidFill>
                  <a:srgbClr val="0070C0"/>
                </a:solidFill>
                <a:latin typeface="Arial" charset="0"/>
              </a:rPr>
              <a:t>the significance level, </a:t>
            </a:r>
            <a:r>
              <a:rPr lang="en-US" altLang="en-US" b="1" dirty="0" smtClean="0">
                <a:solidFill>
                  <a:srgbClr val="FF0000"/>
                </a:solidFill>
                <a:latin typeface="Arial" charset="0"/>
              </a:rPr>
              <a:t>fail to reject</a:t>
            </a:r>
            <a:r>
              <a:rPr lang="en-US" altLang="en-US" b="1" dirty="0" smtClean="0">
                <a:solidFill>
                  <a:srgbClr val="0070C0"/>
                </a:solidFill>
                <a:latin typeface="Arial" charset="0"/>
              </a:rPr>
              <a:t> the null</a:t>
            </a:r>
          </a:p>
          <a:p>
            <a:pPr marL="1368425" indent="-1368425" fontAlgn="auto">
              <a:lnSpc>
                <a:spcPct val="90000"/>
              </a:lnSpc>
              <a:spcAft>
                <a:spcPts val="0"/>
              </a:spcAft>
              <a:buFontTx/>
              <a:buNone/>
              <a:defRPr/>
            </a:pPr>
            <a:r>
              <a:rPr lang="en-US" altLang="en-US" b="1" dirty="0" smtClean="0">
                <a:solidFill>
                  <a:srgbClr val="0070C0"/>
                </a:solidFill>
                <a:latin typeface="Arial" charset="0"/>
              </a:rPr>
              <a:t>hypothesis:</a:t>
            </a:r>
            <a:br>
              <a:rPr lang="en-US" altLang="en-US" b="1" dirty="0" smtClean="0">
                <a:solidFill>
                  <a:srgbClr val="0070C0"/>
                </a:solidFill>
                <a:latin typeface="Arial" charset="0"/>
              </a:rPr>
            </a:br>
            <a:r>
              <a:rPr lang="en-US" altLang="en-US" b="1" dirty="0" smtClean="0">
                <a:solidFill>
                  <a:srgbClr val="0070C0"/>
                </a:solidFill>
                <a:latin typeface="Arial" charset="0"/>
              </a:rPr>
              <a:t>            </a:t>
            </a:r>
            <a:r>
              <a:rPr lang="en-US" altLang="en-US" b="1" i="1" dirty="0" smtClean="0">
                <a:solidFill>
                  <a:srgbClr val="0070C0"/>
                </a:solidFill>
                <a:latin typeface="Arial" charset="0"/>
              </a:rPr>
              <a:t>H</a:t>
            </a:r>
            <a:r>
              <a:rPr lang="en-US" altLang="en-US" b="1" baseline="-25000" dirty="0" smtClean="0">
                <a:solidFill>
                  <a:srgbClr val="0070C0"/>
                </a:solidFill>
                <a:latin typeface="Arial" charset="0"/>
              </a:rPr>
              <a:t>0</a:t>
            </a:r>
            <a:r>
              <a:rPr lang="en-US" altLang="en-US" b="1" dirty="0">
                <a:solidFill>
                  <a:srgbClr val="0070C0"/>
                </a:solidFill>
                <a:latin typeface="Arial" charset="0"/>
              </a:rPr>
              <a:t>:  </a:t>
            </a:r>
            <a:r>
              <a:rPr lang="en-US" altLang="en-US" b="1" i="1" dirty="0">
                <a:solidFill>
                  <a:srgbClr val="0070C0"/>
                </a:solidFill>
                <a:latin typeface="Symbol" pitchFamily="1" charset="2"/>
                <a:sym typeface="Symbol" pitchFamily="1" charset="2"/>
              </a:rPr>
              <a:t></a:t>
            </a:r>
            <a:r>
              <a:rPr lang="en-US" altLang="en-US" b="1" i="1" baseline="-25000" dirty="0">
                <a:solidFill>
                  <a:srgbClr val="0070C0"/>
                </a:solidFill>
                <a:latin typeface="Arial" charset="0"/>
              </a:rPr>
              <a:t>d</a:t>
            </a:r>
            <a:r>
              <a:rPr lang="en-US" altLang="en-US" b="1" dirty="0">
                <a:solidFill>
                  <a:srgbClr val="0070C0"/>
                </a:solidFill>
                <a:latin typeface="Arial" charset="0"/>
              </a:rPr>
              <a:t> = </a:t>
            </a:r>
            <a:r>
              <a:rPr lang="en-US" altLang="en-US" b="1" dirty="0" smtClean="0">
                <a:solidFill>
                  <a:srgbClr val="0070C0"/>
                </a:solidFill>
                <a:latin typeface="Arial" charset="0"/>
              </a:rPr>
              <a:t>0 sec.</a:t>
            </a:r>
            <a:endParaRPr lang="en-US" altLang="en-US" b="1" dirty="0">
              <a:solidFill>
                <a:srgbClr val="0070C0"/>
              </a:solidFill>
              <a:latin typeface="Arial" charset="0"/>
            </a:endParaRPr>
          </a:p>
        </p:txBody>
      </p:sp>
      <p:sp>
        <p:nvSpPr>
          <p:cNvPr id="151557" name="Rectangle 3"/>
          <p:cNvSpPr txBox="1">
            <a:spLocks noChangeArrowheads="1"/>
          </p:cNvSpPr>
          <p:nvPr/>
        </p:nvSpPr>
        <p:spPr bwMode="auto">
          <a:xfrm>
            <a:off x="543943" y="4572000"/>
            <a:ext cx="8139113" cy="2179637"/>
          </a:xfrm>
          <a:prstGeom prst="rect">
            <a:avLst/>
          </a:prstGeom>
          <a:noFill/>
          <a:ln w="9525">
            <a:noFill/>
            <a:miter lim="800000"/>
            <a:headEnd/>
            <a:tailEnd/>
          </a:ln>
        </p:spPr>
        <p:txBody>
          <a:bodyPr lIns="90488" tIns="44450" rIns="90488" bIns="44450"/>
          <a:lstStyle/>
          <a:p>
            <a:pPr>
              <a:lnSpc>
                <a:spcPct val="90000"/>
              </a:lnSpc>
              <a:spcBef>
                <a:spcPct val="20000"/>
              </a:spcBef>
            </a:pPr>
            <a:r>
              <a:rPr lang="en-US" altLang="en-US" sz="2800" b="1" dirty="0">
                <a:solidFill>
                  <a:srgbClr val="0070C0"/>
                </a:solidFill>
                <a:cs typeface="Arial" charset="0"/>
              </a:rPr>
              <a:t>Step 6:  </a:t>
            </a:r>
            <a:r>
              <a:rPr lang="en-US" altLang="en-US" sz="2800" b="1" dirty="0" smtClean="0">
                <a:solidFill>
                  <a:srgbClr val="0070C0"/>
                </a:solidFill>
                <a:cs typeface="Arial" charset="0"/>
              </a:rPr>
              <a:t>There </a:t>
            </a:r>
            <a:r>
              <a:rPr lang="en-US" altLang="en-US" sz="2800" b="1" dirty="0">
                <a:solidFill>
                  <a:srgbClr val="0070C0"/>
                </a:solidFill>
                <a:cs typeface="Arial" charset="0"/>
              </a:rPr>
              <a:t>is not sufficient evidence to support the claim that tobacco use is longer than alcohol use in the Disney movie</a:t>
            </a:r>
            <a:r>
              <a:rPr lang="en-US" sz="2800" b="1" dirty="0">
                <a:solidFill>
                  <a:srgbClr val="0070C0"/>
                </a:solidFill>
                <a:cs typeface="Arial" charset="0"/>
              </a:rPr>
              <a:t>.</a:t>
            </a:r>
            <a:endParaRPr lang="en-US" altLang="en-US" sz="2800" b="1" dirty="0">
              <a:solidFill>
                <a:srgbClr val="0070C0"/>
              </a:solidFill>
              <a:cs typeface="Arial" charset="0"/>
            </a:endParaRPr>
          </a:p>
        </p:txBody>
      </p:sp>
      <p:sp>
        <p:nvSpPr>
          <p:cNvPr id="151558" name="Rectangle 2"/>
          <p:cNvSpPr txBox="1">
            <a:spLocks noChangeArrowheads="1"/>
          </p:cNvSpPr>
          <p:nvPr/>
        </p:nvSpPr>
        <p:spPr bwMode="auto">
          <a:xfrm>
            <a:off x="501650" y="63500"/>
            <a:ext cx="8140700" cy="806450"/>
          </a:xfrm>
          <a:prstGeom prst="rect">
            <a:avLst/>
          </a:prstGeom>
          <a:noFill/>
          <a:ln w="9525">
            <a:noFill/>
            <a:miter lim="800000"/>
            <a:headEnd/>
            <a:tailEnd/>
          </a:ln>
        </p:spPr>
        <p:txBody>
          <a:bodyPr lIns="90488" tIns="44450" rIns="90488" bIns="44450"/>
          <a:lstStyle/>
          <a:p>
            <a:pPr algn="ctr"/>
            <a:r>
              <a:rPr lang="en-US" altLang="en-US" sz="4000" b="1">
                <a:solidFill>
                  <a:srgbClr val="00B050"/>
                </a:solidFill>
                <a:latin typeface="Calibri" pitchFamily="34" charset="0"/>
              </a:rPr>
              <a:t>Your Turn</a:t>
            </a:r>
          </a:p>
        </p:txBody>
      </p:sp>
      <p:pic>
        <p:nvPicPr>
          <p:cNvPr id="9"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143000"/>
            <a:ext cx="253526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94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79940">
                                            <p:txEl>
                                              <p:pRg st="0" end="0"/>
                                            </p:txEl>
                                          </p:spTgt>
                                        </p:tgtEl>
                                        <p:attrNameLst>
                                          <p:attrName>style.visibility</p:attrName>
                                        </p:attrNameLst>
                                      </p:cBhvr>
                                      <p:to>
                                        <p:strVal val="visible"/>
                                      </p:to>
                                    </p:set>
                                    <p:anim calcmode="lin" valueType="num">
                                      <p:cBhvr>
                                        <p:cTn id="11" dur="500" fill="hold"/>
                                        <p:tgtEl>
                                          <p:spTgt spid="67994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9940">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7994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79941"/>
                                        </p:tgtEl>
                                        <p:attrNameLst>
                                          <p:attrName>style.visibility</p:attrName>
                                        </p:attrNameLst>
                                      </p:cBhvr>
                                      <p:to>
                                        <p:strVal val="visible"/>
                                      </p:to>
                                    </p:set>
                                    <p:animEffect transition="in" filter="barn(inVertical)">
                                      <p:cBhvr>
                                        <p:cTn id="25" dur="500"/>
                                        <p:tgtEl>
                                          <p:spTgt spid="67994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1557"/>
                                        </p:tgtEl>
                                        <p:attrNameLst>
                                          <p:attrName>style.visibility</p:attrName>
                                        </p:attrNameLst>
                                      </p:cBhvr>
                                      <p:to>
                                        <p:strVal val="visible"/>
                                      </p:to>
                                    </p:set>
                                    <p:animEffect transition="in" filter="barn(inVertical)">
                                      <p:cBhvr>
                                        <p:cTn id="43"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4"/>
                </p:tgtEl>
              </p:cMediaNode>
            </p:audio>
          </p:childTnLst>
        </p:cTn>
      </p:par>
    </p:tnLst>
    <p:bldLst>
      <p:bldP spid="679940" grpId="0" build="p"/>
      <p:bldP spid="679941" grpId="0"/>
      <p:bldP spid="2" grpId="0"/>
      <p:bldP spid="8" grpId="0" animBg="1"/>
      <p:bldP spid="1515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4"/>
          <p:cNvSpPr>
            <a:spLocks noChangeArrowheads="1"/>
          </p:cNvSpPr>
          <p:nvPr/>
        </p:nvSpPr>
        <p:spPr bwMode="auto">
          <a:xfrm>
            <a:off x="1682750" y="184150"/>
            <a:ext cx="5772150" cy="742950"/>
          </a:xfrm>
          <a:prstGeom prst="rect">
            <a:avLst/>
          </a:prstGeom>
          <a:noFill/>
          <a:ln w="9525">
            <a:noFill/>
            <a:miter lim="800000"/>
            <a:headEnd/>
            <a:tailEnd/>
          </a:ln>
        </p:spPr>
        <p:txBody>
          <a:bodyPr lIns="90488" tIns="44450" rIns="90488" bIns="44450" anchor="ctr"/>
          <a:lstStyle/>
          <a:p>
            <a:pPr algn="ctr"/>
            <a:r>
              <a:rPr lang="en-US" altLang="en-US" sz="4000" b="1">
                <a:solidFill>
                  <a:srgbClr val="008000"/>
                </a:solidFill>
              </a:rPr>
              <a:t>Recap</a:t>
            </a:r>
          </a:p>
        </p:txBody>
      </p:sp>
      <p:sp>
        <p:nvSpPr>
          <p:cNvPr id="153602" name="Text Box 5"/>
          <p:cNvSpPr txBox="1">
            <a:spLocks noChangeArrowheads="1"/>
          </p:cNvSpPr>
          <p:nvPr/>
        </p:nvSpPr>
        <p:spPr bwMode="auto">
          <a:xfrm>
            <a:off x="668338" y="1812925"/>
            <a:ext cx="8026400" cy="3511550"/>
          </a:xfrm>
          <a:prstGeom prst="rect">
            <a:avLst/>
          </a:prstGeom>
          <a:noFill/>
          <a:ln w="9525">
            <a:noFill/>
            <a:miter lim="800000"/>
            <a:headEnd/>
            <a:tailEnd/>
          </a:ln>
        </p:spPr>
        <p:txBody>
          <a:bodyPr>
            <a:spAutoFit/>
          </a:bodyPr>
          <a:lstStyle/>
          <a:p>
            <a:pPr>
              <a:spcBef>
                <a:spcPct val="50000"/>
              </a:spcBef>
              <a:tabLst>
                <a:tab pos="465138" algn="l"/>
              </a:tabLst>
            </a:pPr>
            <a:r>
              <a:rPr lang="en-US" altLang="en-US" sz="2800" b="1"/>
              <a:t>In this section we have discussed:</a:t>
            </a:r>
          </a:p>
          <a:p>
            <a:pPr>
              <a:spcBef>
                <a:spcPct val="50000"/>
              </a:spcBef>
              <a:buClr>
                <a:srgbClr val="008000"/>
              </a:buClr>
              <a:buFont typeface="Wingdings" pitchFamily="2" charset="2"/>
              <a:buChar char="v"/>
              <a:tabLst>
                <a:tab pos="465138" algn="l"/>
              </a:tabLst>
            </a:pPr>
            <a:r>
              <a:rPr lang="en-US" altLang="en-US" sz="2800" b="1"/>
              <a:t> Requirements for inferences from matched 	pairs.</a:t>
            </a:r>
          </a:p>
          <a:p>
            <a:pPr>
              <a:spcBef>
                <a:spcPct val="50000"/>
              </a:spcBef>
              <a:buClr>
                <a:srgbClr val="008000"/>
              </a:buClr>
              <a:buFont typeface="Wingdings" pitchFamily="2" charset="2"/>
              <a:buChar char="v"/>
              <a:tabLst>
                <a:tab pos="465138" algn="l"/>
              </a:tabLst>
            </a:pPr>
            <a:r>
              <a:rPr lang="en-US" altLang="en-US" sz="2800" b="1"/>
              <a:t> Notation.</a:t>
            </a:r>
          </a:p>
          <a:p>
            <a:pPr>
              <a:spcBef>
                <a:spcPct val="50000"/>
              </a:spcBef>
              <a:buClr>
                <a:srgbClr val="008000"/>
              </a:buClr>
              <a:buFont typeface="Wingdings" pitchFamily="2" charset="2"/>
              <a:buChar char="v"/>
              <a:tabLst>
                <a:tab pos="465138" algn="l"/>
              </a:tabLst>
            </a:pPr>
            <a:r>
              <a:rPr lang="en-US" altLang="en-US" sz="2800" b="1"/>
              <a:t> Hypothesis test.</a:t>
            </a:r>
          </a:p>
          <a:p>
            <a:pPr>
              <a:spcBef>
                <a:spcPct val="50000"/>
              </a:spcBef>
              <a:buClr>
                <a:srgbClr val="008000"/>
              </a:buClr>
              <a:buFont typeface="Wingdings" pitchFamily="2" charset="2"/>
              <a:buChar char="v"/>
              <a:tabLst>
                <a:tab pos="465138" algn="l"/>
              </a:tabLst>
            </a:pPr>
            <a:r>
              <a:rPr lang="en-US" altLang="en-US" sz="2800" b="1"/>
              <a:t> Confidence intervals.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81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mtClean="0"/>
              <a:t>Homework</a:t>
            </a:r>
          </a:p>
        </p:txBody>
      </p:sp>
      <p:sp>
        <p:nvSpPr>
          <p:cNvPr id="155650" name="Content Placeholder 2"/>
          <p:cNvSpPr>
            <a:spLocks noGrp="1"/>
          </p:cNvSpPr>
          <p:nvPr>
            <p:ph idx="1"/>
          </p:nvPr>
        </p:nvSpPr>
        <p:spPr/>
        <p:txBody>
          <a:bodyPr/>
          <a:lstStyle/>
          <a:p>
            <a:pPr algn="ctr" eaLnBrk="1" hangingPunct="1"/>
            <a:r>
              <a:rPr lang="en-US" smtClean="0"/>
              <a:t>P.495: #14, 15, 18a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28588" y="228600"/>
            <a:ext cx="8797925" cy="61039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4" name="Rectangle 3"/>
          <p:cNvSpPr/>
          <p:nvPr/>
        </p:nvSpPr>
        <p:spPr>
          <a:xfrm>
            <a:off x="128588" y="228600"/>
            <a:ext cx="8461375" cy="5878513"/>
          </a:xfrm>
          <a:prstGeom prst="rect">
            <a:avLst/>
          </a:prstGeom>
        </p:spPr>
        <p:txBody>
          <a:bodyPr>
            <a:spAutoFit/>
          </a:bodyPr>
          <a:lstStyle/>
          <a:p>
            <a:pPr marL="18288" fontAlgn="auto">
              <a:spcBef>
                <a:spcPct val="20000"/>
              </a:spcBef>
              <a:spcAft>
                <a:spcPts val="0"/>
              </a:spcAft>
              <a:buSzPct val="60000"/>
              <a:defRPr/>
            </a:pPr>
            <a:r>
              <a:rPr lang="en-US" sz="2200" dirty="0">
                <a:solidFill>
                  <a:prstClr val="black"/>
                </a:solidFill>
                <a:latin typeface="Times New Roman"/>
              </a:rPr>
              <a:t>c) Find the critical value(s).</a:t>
            </a:r>
          </a:p>
          <a:p>
            <a:pPr eaLnBrk="0" hangingPunct="0">
              <a:defRPr/>
            </a:pPr>
            <a:endParaRPr lang="en-US" sz="1200" dirty="0">
              <a:solidFill>
                <a:prstClr val="black"/>
              </a:solidFill>
              <a:latin typeface="Times New Roman"/>
            </a:endParaRPr>
          </a:p>
          <a:p>
            <a:pPr eaLnBrk="0" hangingPunct="0">
              <a:defRPr/>
            </a:pPr>
            <a:r>
              <a:rPr lang="en-US" sz="2200" b="1" dirty="0">
                <a:solidFill>
                  <a:srgbClr val="0070C0"/>
                </a:solidFill>
                <a:latin typeface="Times New Roman"/>
              </a:rPr>
              <a:t>   </a:t>
            </a:r>
            <a:r>
              <a:rPr lang="en-US" sz="2200" b="1" dirty="0" err="1">
                <a:solidFill>
                  <a:srgbClr val="0070C0"/>
                </a:solidFill>
                <a:latin typeface="Times New Roman"/>
              </a:rPr>
              <a:t>invT</a:t>
            </a:r>
            <a:r>
              <a:rPr lang="en-US" sz="2200" b="1" dirty="0">
                <a:solidFill>
                  <a:srgbClr val="0070C0"/>
                </a:solidFill>
                <a:latin typeface="Times New Roman"/>
              </a:rPr>
              <a:t>(0.01, 8) = –2.8965</a:t>
            </a:r>
          </a:p>
          <a:p>
            <a:pPr eaLnBrk="0" hangingPunct="0">
              <a:defRPr/>
            </a:pPr>
            <a:endParaRPr lang="en-US" sz="2200" dirty="0">
              <a:solidFill>
                <a:prstClr val="black"/>
              </a:solidFill>
              <a:latin typeface="Times New Roman"/>
            </a:endParaRPr>
          </a:p>
          <a:p>
            <a:pPr eaLnBrk="0" hangingPunct="0">
              <a:defRPr/>
            </a:pPr>
            <a:r>
              <a:rPr lang="en-US" sz="2200" dirty="0">
                <a:solidFill>
                  <a:prstClr val="black"/>
                </a:solidFill>
                <a:latin typeface="Times New Roman"/>
              </a:rPr>
              <a:t>d) Find the test statistic.</a:t>
            </a:r>
          </a:p>
          <a:p>
            <a:pPr eaLnBrk="0" hangingPunct="0">
              <a:defRPr/>
            </a:pPr>
            <a:endParaRPr lang="en-US" sz="2200" dirty="0">
              <a:solidFill>
                <a:prstClr val="black"/>
              </a:solidFill>
              <a:latin typeface="Times New Roman"/>
            </a:endParaRPr>
          </a:p>
          <a:p>
            <a:pPr eaLnBrk="0" hangingPunct="0">
              <a:defRPr/>
            </a:pPr>
            <a:endParaRPr lang="en-US" sz="2200" dirty="0">
              <a:solidFill>
                <a:prstClr val="black"/>
              </a:solidFill>
              <a:latin typeface="Times New Roman"/>
            </a:endParaRPr>
          </a:p>
          <a:p>
            <a:pPr eaLnBrk="0" hangingPunct="0">
              <a:defRPr/>
            </a:pPr>
            <a:endParaRPr lang="en-US" sz="2200" dirty="0">
              <a:solidFill>
                <a:prstClr val="black"/>
              </a:solidFill>
              <a:latin typeface="Times New Roman"/>
            </a:endParaRPr>
          </a:p>
          <a:p>
            <a:pPr eaLnBrk="0" hangingPunct="0">
              <a:defRPr/>
            </a:pPr>
            <a:endParaRPr lang="en-US" sz="2200" dirty="0">
              <a:solidFill>
                <a:prstClr val="black"/>
              </a:solidFill>
              <a:latin typeface="Times New Roman"/>
            </a:endParaRPr>
          </a:p>
          <a:p>
            <a:pPr eaLnBrk="0" hangingPunct="0">
              <a:defRPr/>
            </a:pPr>
            <a:r>
              <a:rPr lang="en-US" sz="2200" dirty="0">
                <a:solidFill>
                  <a:prstClr val="black"/>
                </a:solidFill>
                <a:latin typeface="Times New Roman"/>
              </a:rPr>
              <a:t>e) Find the </a:t>
            </a:r>
            <a:r>
              <a:rPr lang="en-US" sz="2200" i="1" dirty="0">
                <a:solidFill>
                  <a:prstClr val="black"/>
                </a:solidFill>
                <a:latin typeface="Times New Roman"/>
              </a:rPr>
              <a:t>p</a:t>
            </a:r>
            <a:r>
              <a:rPr lang="en-US" sz="2200" dirty="0">
                <a:solidFill>
                  <a:prstClr val="black"/>
                </a:solidFill>
                <a:latin typeface="Times New Roman"/>
              </a:rPr>
              <a:t>-value. </a:t>
            </a:r>
          </a:p>
          <a:p>
            <a:pPr eaLnBrk="0" hangingPunct="0">
              <a:defRPr/>
            </a:pPr>
            <a:endParaRPr lang="en-US" sz="1200" dirty="0">
              <a:solidFill>
                <a:prstClr val="black"/>
              </a:solidFill>
              <a:latin typeface="Times New Roman"/>
            </a:endParaRPr>
          </a:p>
          <a:p>
            <a:pPr eaLnBrk="0" hangingPunct="0">
              <a:defRPr/>
            </a:pPr>
            <a:r>
              <a:rPr lang="en-US" sz="2200" b="1" i="1" dirty="0">
                <a:solidFill>
                  <a:srgbClr val="0070C0"/>
                </a:solidFill>
                <a:latin typeface="Times New Roman"/>
              </a:rPr>
              <a:t> P-</a:t>
            </a:r>
            <a:r>
              <a:rPr lang="en-US" sz="2200" b="1" dirty="0">
                <a:solidFill>
                  <a:srgbClr val="0070C0"/>
                </a:solidFill>
                <a:latin typeface="Times New Roman"/>
              </a:rPr>
              <a:t>value</a:t>
            </a:r>
            <a:r>
              <a:rPr lang="en-US" sz="2200" b="1" i="1" dirty="0">
                <a:solidFill>
                  <a:srgbClr val="0070C0"/>
                </a:solidFill>
                <a:latin typeface="Times New Roman"/>
              </a:rPr>
              <a:t> = </a:t>
            </a:r>
            <a:r>
              <a:rPr lang="en-US" sz="2200" b="1" dirty="0" err="1">
                <a:solidFill>
                  <a:srgbClr val="0070C0"/>
                </a:solidFill>
                <a:latin typeface="Times New Roman"/>
              </a:rPr>
              <a:t>tcdf</a:t>
            </a:r>
            <a:r>
              <a:rPr lang="en-US" sz="2200" b="1" dirty="0">
                <a:solidFill>
                  <a:srgbClr val="0070C0"/>
                </a:solidFill>
                <a:latin typeface="Times New Roman"/>
              </a:rPr>
              <a:t>(– 9999, – 3.156,  8) = 0.0067,</a:t>
            </a:r>
          </a:p>
          <a:p>
            <a:pPr eaLnBrk="0" hangingPunct="0">
              <a:defRPr/>
            </a:pPr>
            <a:r>
              <a:rPr lang="en-US" sz="2200" dirty="0">
                <a:solidFill>
                  <a:srgbClr val="FF0000"/>
                </a:solidFill>
                <a:latin typeface="Times New Roman"/>
              </a:rPr>
              <a:t> </a:t>
            </a:r>
            <a:r>
              <a:rPr lang="en-US" sz="2200" b="1" dirty="0">
                <a:solidFill>
                  <a:srgbClr val="0070C0"/>
                </a:solidFill>
                <a:latin typeface="Times New Roman"/>
              </a:rPr>
              <a:t>Reject </a:t>
            </a:r>
            <a:r>
              <a:rPr lang="en-US" sz="2200" b="1" i="1" dirty="0">
                <a:solidFill>
                  <a:srgbClr val="0070C0"/>
                </a:solidFill>
                <a:latin typeface="Times New Roman"/>
              </a:rPr>
              <a:t>H</a:t>
            </a:r>
            <a:r>
              <a:rPr lang="en-US" sz="2200" b="1" baseline="-25000" dirty="0">
                <a:solidFill>
                  <a:srgbClr val="0070C0"/>
                </a:solidFill>
                <a:latin typeface="Times New Roman"/>
              </a:rPr>
              <a:t>0</a:t>
            </a:r>
            <a:r>
              <a:rPr lang="en-US" sz="2200" b="1" dirty="0">
                <a:solidFill>
                  <a:srgbClr val="0070C0"/>
                </a:solidFill>
                <a:latin typeface="Times New Roman"/>
              </a:rPr>
              <a:t>.</a:t>
            </a:r>
            <a:endParaRPr lang="en-US" sz="2200" b="1" i="1" dirty="0">
              <a:solidFill>
                <a:srgbClr val="0070C0"/>
              </a:solidFill>
              <a:latin typeface="Times New Roman"/>
            </a:endParaRPr>
          </a:p>
          <a:p>
            <a:pPr eaLnBrk="0" hangingPunct="0">
              <a:defRPr/>
            </a:pPr>
            <a:endParaRPr lang="en-US" sz="2200" dirty="0">
              <a:solidFill>
                <a:prstClr val="black"/>
              </a:solidFill>
              <a:latin typeface="Times New Roman"/>
            </a:endParaRPr>
          </a:p>
          <a:p>
            <a:pPr eaLnBrk="0" hangingPunct="0">
              <a:defRPr/>
            </a:pPr>
            <a:r>
              <a:rPr lang="en-US" sz="2200" dirty="0">
                <a:solidFill>
                  <a:prstClr val="black"/>
                </a:solidFill>
                <a:latin typeface="Times New Roman"/>
              </a:rPr>
              <a:t>f) What is the conclusion?</a:t>
            </a:r>
          </a:p>
          <a:p>
            <a:pPr eaLnBrk="0" hangingPunct="0">
              <a:defRPr/>
            </a:pPr>
            <a:endParaRPr lang="en-US" sz="1200" dirty="0">
              <a:solidFill>
                <a:prstClr val="black"/>
              </a:solidFill>
              <a:latin typeface="Times New Roman"/>
            </a:endParaRPr>
          </a:p>
          <a:p>
            <a:pPr eaLnBrk="0" hangingPunct="0">
              <a:defRPr/>
            </a:pPr>
            <a:r>
              <a:rPr lang="en-US" sz="2200" b="1" dirty="0">
                <a:solidFill>
                  <a:srgbClr val="0070C0"/>
                </a:solidFill>
                <a:latin typeface="Times New Roman"/>
              </a:rPr>
              <a:t>There is sufficient evidence to support the claim that </a:t>
            </a:r>
            <a:r>
              <a:rPr lang="en-US" sz="2200" b="1" dirty="0">
                <a:solidFill>
                  <a:srgbClr val="0070C0"/>
                </a:solidFill>
                <a:latin typeface="Times New Roman"/>
                <a:ea typeface="Times New Roman"/>
                <a:cs typeface="Times New Roman"/>
              </a:rPr>
              <a:t>the diet is effective in helping people lose weight. </a:t>
            </a:r>
            <a:endParaRPr lang="en-US" sz="2200" b="1" dirty="0">
              <a:solidFill>
                <a:srgbClr val="0070C0"/>
              </a:solidFill>
              <a:latin typeface="Times New Roman"/>
            </a:endParaRPr>
          </a:p>
        </p:txBody>
      </p:sp>
      <p:graphicFrame>
        <p:nvGraphicFramePr>
          <p:cNvPr id="3" name="Object 5"/>
          <p:cNvGraphicFramePr>
            <a:graphicFrameLocks noChangeAspect="1"/>
          </p:cNvGraphicFramePr>
          <p:nvPr>
            <p:extLst>
              <p:ext uri="{D42A27DB-BD31-4B8C-83A1-F6EECF244321}">
                <p14:modId xmlns:p14="http://schemas.microsoft.com/office/powerpoint/2010/main" val="886166420"/>
              </p:ext>
            </p:extLst>
          </p:nvPr>
        </p:nvGraphicFramePr>
        <p:xfrm>
          <a:off x="533400" y="1981200"/>
          <a:ext cx="2692400" cy="1028700"/>
        </p:xfrm>
        <a:graphic>
          <a:graphicData uri="http://schemas.openxmlformats.org/presentationml/2006/ole">
            <mc:AlternateContent xmlns:mc="http://schemas.openxmlformats.org/markup-compatibility/2006">
              <mc:Choice xmlns:v="urn:schemas-microsoft-com:vml" Requires="v">
                <p:oleObj spid="_x0000_s9242" name="Equation" r:id="rId6" imgW="2692080" imgH="1028520" progId="">
                  <p:embed/>
                </p:oleObj>
              </mc:Choice>
              <mc:Fallback>
                <p:oleObj name="Equation" r:id="rId6" imgW="2692080" imgH="1028520" progId="">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981200"/>
                        <a:ext cx="2692400"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pic>
        <p:nvPicPr>
          <p:cNvPr id="9234"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0072" y="247291"/>
            <a:ext cx="3126441"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35"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2800350"/>
            <a:ext cx="31051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33648"/>
    </mc:Choice>
    <mc:Fallback xmlns="">
      <p:transition spd="slow" advTm="13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anim calcmode="lin" valueType="num">
                                      <p:cBhvr additive="base">
                                        <p:cTn id="2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anim calcmode="lin" valueType="num">
                                      <p:cBhvr additive="base">
                                        <p:cTn id="2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16" end="16"/>
                                            </p:txEl>
                                          </p:spTgt>
                                        </p:tgtEl>
                                        <p:attrNameLst>
                                          <p:attrName>style.visibility</p:attrName>
                                        </p:attrNameLst>
                                      </p:cBhvr>
                                      <p:to>
                                        <p:strVal val="visible"/>
                                      </p:to>
                                    </p:set>
                                    <p:anim calcmode="lin" valueType="num">
                                      <p:cBhvr additive="base">
                                        <p:cTn id="35"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07950" y="212725"/>
            <a:ext cx="8797925" cy="649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3" name="Rectangle 2"/>
          <p:cNvSpPr>
            <a:spLocks noChangeArrowheads="1"/>
          </p:cNvSpPr>
          <p:nvPr/>
        </p:nvSpPr>
        <p:spPr bwMode="auto">
          <a:xfrm>
            <a:off x="166688" y="239713"/>
            <a:ext cx="8836025" cy="6303962"/>
          </a:xfrm>
          <a:prstGeom prst="rect">
            <a:avLst/>
          </a:prstGeom>
          <a:noFill/>
          <a:ln w="9525">
            <a:noFill/>
            <a:miter lim="800000"/>
            <a:headEnd/>
            <a:tailEnd/>
          </a:ln>
        </p:spPr>
        <p:txBody>
          <a:bodyPr>
            <a:spAutoFit/>
          </a:bodyPr>
          <a:lstStyle/>
          <a:p>
            <a:pPr eaLnBrk="0" hangingPunct="0"/>
            <a:r>
              <a:rPr lang="en-US" sz="2200" b="1" dirty="0">
                <a:solidFill>
                  <a:srgbClr val="000000"/>
                </a:solidFill>
                <a:latin typeface="Times New Roman" pitchFamily="18" charset="0"/>
              </a:rPr>
              <a:t>Your </a:t>
            </a:r>
            <a:r>
              <a:rPr lang="en-US" sz="2200" b="1" dirty="0" err="1">
                <a:solidFill>
                  <a:srgbClr val="000000"/>
                </a:solidFill>
                <a:latin typeface="Times New Roman" pitchFamily="18" charset="0"/>
              </a:rPr>
              <a:t>Tuen</a:t>
            </a:r>
            <a:r>
              <a:rPr lang="en-US" sz="2200" b="1" dirty="0">
                <a:solidFill>
                  <a:srgbClr val="000000"/>
                </a:solidFill>
                <a:latin typeface="Times New Roman" pitchFamily="18" charset="0"/>
              </a:rPr>
              <a:t>: </a:t>
            </a:r>
          </a:p>
          <a:p>
            <a:pPr eaLnBrk="0" hangingPunct="0"/>
            <a:endParaRPr lang="en-US" sz="2200" b="1" dirty="0">
              <a:solidFill>
                <a:srgbClr val="000000"/>
              </a:solidFill>
              <a:latin typeface="Times New Roman" pitchFamily="18" charset="0"/>
            </a:endParaRPr>
          </a:p>
          <a:p>
            <a:pPr eaLnBrk="0" hangingPunct="0"/>
            <a:r>
              <a:rPr lang="en-US" sz="2200" dirty="0">
                <a:solidFill>
                  <a:srgbClr val="000000"/>
                </a:solidFill>
                <a:latin typeface="Times New Roman" pitchFamily="18" charset="0"/>
              </a:rPr>
              <a:t>A farmer has decided to use a new additive to grow his crops. He divided his farm into 10 plots and kept records of the corn yield (in bushels) before and after using the additive. The results are shown below.</a:t>
            </a:r>
          </a:p>
          <a:p>
            <a:pPr eaLnBrk="0" hangingPunct="0"/>
            <a:endParaRPr lang="en-US" sz="2200" dirty="0">
              <a:solidFill>
                <a:srgbClr val="000000"/>
              </a:solidFill>
              <a:latin typeface="Times New Roman" pitchFamily="18" charset="0"/>
            </a:endParaRPr>
          </a:p>
          <a:p>
            <a:pPr eaLnBrk="0" hangingPunct="0"/>
            <a:endParaRPr lang="en-US" sz="2200" dirty="0">
              <a:solidFill>
                <a:srgbClr val="000000"/>
              </a:solidFill>
              <a:latin typeface="Times New Roman" pitchFamily="18" charset="0"/>
            </a:endParaRPr>
          </a:p>
          <a:p>
            <a:pPr eaLnBrk="0" hangingPunct="0"/>
            <a:endParaRPr lang="en-US" sz="2200" dirty="0">
              <a:solidFill>
                <a:srgbClr val="000000"/>
              </a:solidFill>
              <a:latin typeface="Times New Roman" pitchFamily="18" charset="0"/>
            </a:endParaRPr>
          </a:p>
          <a:p>
            <a:pPr eaLnBrk="0" hangingPunct="0"/>
            <a:endParaRPr lang="en-US" sz="2200" dirty="0">
              <a:solidFill>
                <a:srgbClr val="000000"/>
              </a:solidFill>
              <a:latin typeface="Times New Roman" pitchFamily="18" charset="0"/>
            </a:endParaRPr>
          </a:p>
          <a:p>
            <a:pPr eaLnBrk="0" hangingPunct="0"/>
            <a:r>
              <a:rPr lang="en-US" sz="2200" dirty="0">
                <a:solidFill>
                  <a:srgbClr val="000000"/>
                </a:solidFill>
                <a:latin typeface="Times New Roman" pitchFamily="18" charset="0"/>
              </a:rPr>
              <a:t>Assume the difference of the sample data from a SRS and follows an approximately normal distribution</a:t>
            </a:r>
            <a:r>
              <a:rPr lang="en-US" sz="2200" dirty="0">
                <a:solidFill>
                  <a:srgbClr val="000000"/>
                </a:solidFill>
              </a:rPr>
              <a:t>.  </a:t>
            </a:r>
            <a:r>
              <a:rPr lang="en-US" sz="2200" dirty="0">
                <a:solidFill>
                  <a:srgbClr val="000000"/>
                </a:solidFill>
                <a:latin typeface="Times New Roman" pitchFamily="18" charset="0"/>
              </a:rPr>
              <a:t>The farmer wants to test the new additive is effective at the 0.01 level of significance.</a:t>
            </a:r>
          </a:p>
          <a:p>
            <a:pPr eaLnBrk="0" hangingPunct="0"/>
            <a:r>
              <a:rPr lang="en-US" sz="2200" i="1" dirty="0">
                <a:solidFill>
                  <a:srgbClr val="000000"/>
                </a:solidFill>
                <a:latin typeface="Times New Roman" pitchFamily="18" charset="0"/>
              </a:rPr>
              <a:t>			</a:t>
            </a:r>
          </a:p>
          <a:p>
            <a:pPr eaLnBrk="0" hangingPunct="0"/>
            <a:r>
              <a:rPr lang="en-US" sz="2200" dirty="0">
                <a:solidFill>
                  <a:srgbClr val="000000"/>
                </a:solidFill>
                <a:latin typeface="Times New Roman" pitchFamily="18" charset="0"/>
              </a:rPr>
              <a:t>a) State the null hypothesis and the alternative hypothesis.</a:t>
            </a:r>
          </a:p>
          <a:p>
            <a:pPr eaLnBrk="0" hangingPunct="0"/>
            <a:r>
              <a:rPr lang="en-US" sz="2200" b="1" i="1" dirty="0" smtClean="0">
                <a:solidFill>
                  <a:srgbClr val="0070C0"/>
                </a:solidFill>
                <a:latin typeface="Times New Roman" pitchFamily="18" charset="0"/>
              </a:rPr>
              <a:t>H</a:t>
            </a:r>
            <a:r>
              <a:rPr lang="en-US" sz="2200" b="1" baseline="-25000" dirty="0" smtClean="0">
                <a:solidFill>
                  <a:srgbClr val="0070C0"/>
                </a:solidFill>
                <a:latin typeface="Times New Roman" pitchFamily="18" charset="0"/>
              </a:rPr>
              <a:t>0</a:t>
            </a:r>
            <a:r>
              <a:rPr lang="en-US" sz="2200" b="1" dirty="0">
                <a:solidFill>
                  <a:srgbClr val="0070C0"/>
                </a:solidFill>
                <a:latin typeface="Times New Roman" pitchFamily="18" charset="0"/>
              </a:rPr>
              <a:t>: </a:t>
            </a:r>
            <a:r>
              <a:rPr lang="en-US" sz="2200" b="1" i="1" dirty="0" err="1">
                <a:solidFill>
                  <a:srgbClr val="0070C0"/>
                </a:solidFill>
                <a:latin typeface="Times New Roman" pitchFamily="18" charset="0"/>
              </a:rPr>
              <a:t>μ</a:t>
            </a:r>
            <a:r>
              <a:rPr lang="en-US" sz="2200" b="1" i="1" baseline="-25000" dirty="0" err="1">
                <a:solidFill>
                  <a:srgbClr val="0070C0"/>
                </a:solidFill>
                <a:latin typeface="Times New Roman" pitchFamily="18" charset="0"/>
              </a:rPr>
              <a:t>d</a:t>
            </a:r>
            <a:r>
              <a:rPr lang="en-US" sz="2200" b="1" dirty="0">
                <a:solidFill>
                  <a:srgbClr val="0070C0"/>
                </a:solidFill>
                <a:latin typeface="Times New Roman" pitchFamily="18" charset="0"/>
              </a:rPr>
              <a:t> = 0 </a:t>
            </a:r>
          </a:p>
          <a:p>
            <a:pPr eaLnBrk="0" hangingPunct="0"/>
            <a:r>
              <a:rPr lang="en-US" sz="2200" b="1" i="1" dirty="0">
                <a:solidFill>
                  <a:srgbClr val="0070C0"/>
                </a:solidFill>
                <a:latin typeface="Times New Roman" pitchFamily="18" charset="0"/>
              </a:rPr>
              <a:t>H</a:t>
            </a:r>
            <a:r>
              <a:rPr lang="en-US" sz="2200" b="1" baseline="-25000" dirty="0">
                <a:solidFill>
                  <a:srgbClr val="0070C0"/>
                </a:solidFill>
                <a:latin typeface="Times New Roman" pitchFamily="18" charset="0"/>
              </a:rPr>
              <a:t>1</a:t>
            </a:r>
            <a:r>
              <a:rPr lang="en-US" sz="2200" b="1" dirty="0">
                <a:solidFill>
                  <a:srgbClr val="0070C0"/>
                </a:solidFill>
                <a:latin typeface="Times New Roman" pitchFamily="18" charset="0"/>
              </a:rPr>
              <a:t>: </a:t>
            </a:r>
            <a:r>
              <a:rPr lang="en-US" sz="2200" b="1" i="1" dirty="0" err="1">
                <a:solidFill>
                  <a:srgbClr val="0070C0"/>
                </a:solidFill>
                <a:latin typeface="Times New Roman" pitchFamily="18" charset="0"/>
              </a:rPr>
              <a:t>μ</a:t>
            </a:r>
            <a:r>
              <a:rPr lang="en-US" sz="2200" b="1" i="1" baseline="-25000" dirty="0" err="1">
                <a:solidFill>
                  <a:srgbClr val="0070C0"/>
                </a:solidFill>
                <a:latin typeface="Times New Roman" pitchFamily="18" charset="0"/>
              </a:rPr>
              <a:t>d</a:t>
            </a:r>
            <a:r>
              <a:rPr lang="en-US" sz="2200" b="1" dirty="0">
                <a:solidFill>
                  <a:srgbClr val="0070C0"/>
                </a:solidFill>
                <a:latin typeface="Times New Roman" pitchFamily="18" charset="0"/>
              </a:rPr>
              <a:t> &gt; 0</a:t>
            </a:r>
          </a:p>
          <a:p>
            <a:pPr eaLnBrk="0" hangingPunct="0"/>
            <a:endParaRPr lang="en-US" sz="2200" dirty="0">
              <a:solidFill>
                <a:srgbClr val="000000"/>
              </a:solidFill>
              <a:latin typeface="Times New Roman" pitchFamily="18" charset="0"/>
            </a:endParaRPr>
          </a:p>
          <a:p>
            <a:pPr eaLnBrk="0" hangingPunct="0"/>
            <a:endParaRPr lang="en-US" sz="2200" dirty="0">
              <a:solidFill>
                <a:srgbClr val="000000"/>
              </a:solidFill>
              <a:latin typeface="Times New Roman" pitchFamily="18" charset="0"/>
            </a:endParaRPr>
          </a:p>
        </p:txBody>
      </p:sp>
      <p:pic>
        <p:nvPicPr>
          <p:cNvPr id="10254" name="Picture 2"/>
          <p:cNvPicPr>
            <a:picLocks noChangeAspect="1" noChangeArrowheads="1"/>
          </p:cNvPicPr>
          <p:nvPr/>
        </p:nvPicPr>
        <p:blipFill>
          <a:blip r:embed="rId6"/>
          <a:srcRect/>
          <a:stretch>
            <a:fillRect/>
          </a:stretch>
        </p:blipFill>
        <p:spPr bwMode="auto">
          <a:xfrm>
            <a:off x="979488" y="2119313"/>
            <a:ext cx="6794500" cy="1004887"/>
          </a:xfrm>
          <a:prstGeom prst="rect">
            <a:avLst/>
          </a:prstGeom>
          <a:noFill/>
          <a:ln w="9525">
            <a:noFill/>
            <a:miter lim="800000"/>
            <a:headEnd/>
            <a:tailEnd/>
          </a:ln>
        </p:spPr>
      </p:pic>
      <p:graphicFrame>
        <p:nvGraphicFramePr>
          <p:cNvPr id="10250" name="Object 10"/>
          <p:cNvGraphicFramePr>
            <a:graphicFrameLocks noChangeAspect="1"/>
          </p:cNvGraphicFramePr>
          <p:nvPr>
            <p:extLst>
              <p:ext uri="{D42A27DB-BD31-4B8C-83A1-F6EECF244321}">
                <p14:modId xmlns:p14="http://schemas.microsoft.com/office/powerpoint/2010/main" val="2016111019"/>
              </p:ext>
            </p:extLst>
          </p:nvPr>
        </p:nvGraphicFramePr>
        <p:xfrm>
          <a:off x="204069" y="5791200"/>
          <a:ext cx="2184400" cy="427038"/>
        </p:xfrm>
        <a:graphic>
          <a:graphicData uri="http://schemas.openxmlformats.org/presentationml/2006/ole">
            <mc:AlternateContent xmlns:mc="http://schemas.openxmlformats.org/markup-compatibility/2006">
              <mc:Choice xmlns:v="urn:schemas-microsoft-com:vml" Requires="v">
                <p:oleObj spid="_x0000_s10290" name="Equation" r:id="rId7" imgW="1942920" imgH="380880" progId="">
                  <p:embed/>
                </p:oleObj>
              </mc:Choice>
              <mc:Fallback>
                <p:oleObj name="Equation" r:id="rId7" imgW="1942920" imgH="380880" progId="">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069" y="5791200"/>
                        <a:ext cx="2184400"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11"/>
          <p:cNvGraphicFramePr>
            <a:graphicFrameLocks noChangeAspect="1"/>
          </p:cNvGraphicFramePr>
          <p:nvPr>
            <p:extLst>
              <p:ext uri="{D42A27DB-BD31-4B8C-83A1-F6EECF244321}">
                <p14:modId xmlns:p14="http://schemas.microsoft.com/office/powerpoint/2010/main" val="2413532300"/>
              </p:ext>
            </p:extLst>
          </p:nvPr>
        </p:nvGraphicFramePr>
        <p:xfrm>
          <a:off x="381000" y="6248400"/>
          <a:ext cx="3111500" cy="393700"/>
        </p:xfrm>
        <a:graphic>
          <a:graphicData uri="http://schemas.openxmlformats.org/presentationml/2006/ole">
            <mc:AlternateContent xmlns:mc="http://schemas.openxmlformats.org/markup-compatibility/2006">
              <mc:Choice xmlns:v="urn:schemas-microsoft-com:vml" Requires="v">
                <p:oleObj spid="_x0000_s10291" name="Equation" r:id="rId9" imgW="3111480" imgH="393480" progId="">
                  <p:embed/>
                </p:oleObj>
              </mc:Choice>
              <mc:Fallback>
                <p:oleObj name="Equation" r:id="rId9" imgW="3111480" imgH="393480" progId="">
                  <p:embed/>
                  <p:pic>
                    <p:nvPicPr>
                      <p:cNvPr id="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6248400"/>
                        <a:ext cx="31115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43700" y="4480451"/>
            <a:ext cx="2552700" cy="2318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89199"/>
    </mc:Choice>
    <mc:Fallback xmlns="">
      <p:transition spd="slow" advTm="189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animEffect transition="in" filter="wipe(left)">
                                      <p:cBhvr>
                                        <p:cTn id="11" dur="500"/>
                                        <p:tgtEl>
                                          <p:spTgt spid="3">
                                            <p:txEl>
                                              <p:pRg st="10" end="1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
                                            <p:txEl>
                                              <p:pRg st="11" end="11"/>
                                            </p:txEl>
                                          </p:spTgt>
                                        </p:tgtEl>
                                        <p:attrNameLst>
                                          <p:attrName>style.visibility</p:attrName>
                                        </p:attrNameLst>
                                      </p:cBhvr>
                                      <p:to>
                                        <p:strVal val="visible"/>
                                      </p:to>
                                    </p:set>
                                    <p:animEffect transition="in" filter="wipe(left)">
                                      <p:cBhvr>
                                        <p:cTn id="14" dur="500"/>
                                        <p:tgtEl>
                                          <p:spTgt spid="3">
                                            <p:txEl>
                                              <p:pRg st="11" end="1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28588" y="228600"/>
            <a:ext cx="8797925" cy="61039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4" name="Rectangle 3"/>
          <p:cNvSpPr/>
          <p:nvPr/>
        </p:nvSpPr>
        <p:spPr>
          <a:xfrm>
            <a:off x="128588" y="228600"/>
            <a:ext cx="8797925" cy="5724525"/>
          </a:xfrm>
          <a:prstGeom prst="rect">
            <a:avLst/>
          </a:prstGeom>
        </p:spPr>
        <p:txBody>
          <a:bodyPr>
            <a:spAutoFit/>
          </a:bodyPr>
          <a:lstStyle/>
          <a:p>
            <a:pPr marL="18288" fontAlgn="auto">
              <a:spcBef>
                <a:spcPct val="20000"/>
              </a:spcBef>
              <a:spcAft>
                <a:spcPts val="0"/>
              </a:spcAft>
              <a:buSzPct val="60000"/>
              <a:defRPr/>
            </a:pPr>
            <a:r>
              <a:rPr lang="en-US" sz="2200" dirty="0">
                <a:solidFill>
                  <a:prstClr val="black"/>
                </a:solidFill>
                <a:latin typeface="Times New Roman"/>
              </a:rPr>
              <a:t>c) Find the critical value(s).</a:t>
            </a:r>
          </a:p>
          <a:p>
            <a:pPr eaLnBrk="0" hangingPunct="0">
              <a:defRPr/>
            </a:pPr>
            <a:endParaRPr lang="en-US" sz="1200" dirty="0">
              <a:solidFill>
                <a:prstClr val="black"/>
              </a:solidFill>
              <a:latin typeface="Times New Roman"/>
            </a:endParaRPr>
          </a:p>
          <a:p>
            <a:pPr eaLnBrk="0" hangingPunct="0">
              <a:defRPr/>
            </a:pPr>
            <a:r>
              <a:rPr lang="en-US" sz="2200" b="1" dirty="0">
                <a:solidFill>
                  <a:srgbClr val="0070C0"/>
                </a:solidFill>
                <a:latin typeface="Times New Roman"/>
              </a:rPr>
              <a:t>  </a:t>
            </a:r>
            <a:r>
              <a:rPr lang="en-US" sz="2200" b="1" dirty="0" err="1">
                <a:solidFill>
                  <a:srgbClr val="0070C0"/>
                </a:solidFill>
                <a:latin typeface="Times New Roman"/>
              </a:rPr>
              <a:t>invT</a:t>
            </a:r>
            <a:r>
              <a:rPr lang="en-US" sz="2200" b="1" dirty="0">
                <a:solidFill>
                  <a:srgbClr val="0070C0"/>
                </a:solidFill>
                <a:latin typeface="Times New Roman"/>
              </a:rPr>
              <a:t>(1 – 0.01, 9) = 2.821</a:t>
            </a:r>
          </a:p>
          <a:p>
            <a:pPr eaLnBrk="0" hangingPunct="0">
              <a:defRPr/>
            </a:pPr>
            <a:endParaRPr lang="en-US" sz="2200" dirty="0">
              <a:solidFill>
                <a:prstClr val="black"/>
              </a:solidFill>
              <a:latin typeface="Times New Roman"/>
            </a:endParaRPr>
          </a:p>
          <a:p>
            <a:pPr eaLnBrk="0" hangingPunct="0">
              <a:defRPr/>
            </a:pPr>
            <a:r>
              <a:rPr lang="en-US" sz="2200" dirty="0">
                <a:solidFill>
                  <a:prstClr val="black"/>
                </a:solidFill>
                <a:latin typeface="Times New Roman"/>
              </a:rPr>
              <a:t>d) Find the test statistic.</a:t>
            </a:r>
          </a:p>
          <a:p>
            <a:pPr eaLnBrk="0" hangingPunct="0">
              <a:defRPr/>
            </a:pPr>
            <a:endParaRPr lang="en-US" sz="2200" dirty="0">
              <a:solidFill>
                <a:prstClr val="black"/>
              </a:solidFill>
              <a:latin typeface="Times New Roman"/>
            </a:endParaRPr>
          </a:p>
          <a:p>
            <a:pPr eaLnBrk="0" hangingPunct="0">
              <a:defRPr/>
            </a:pPr>
            <a:endParaRPr lang="en-US" sz="2200" dirty="0">
              <a:solidFill>
                <a:prstClr val="black"/>
              </a:solidFill>
              <a:latin typeface="Times New Roman"/>
            </a:endParaRPr>
          </a:p>
          <a:p>
            <a:pPr eaLnBrk="0" hangingPunct="0">
              <a:defRPr/>
            </a:pPr>
            <a:endParaRPr lang="en-US" sz="2200" dirty="0">
              <a:solidFill>
                <a:prstClr val="black"/>
              </a:solidFill>
              <a:latin typeface="Times New Roman"/>
            </a:endParaRPr>
          </a:p>
          <a:p>
            <a:pPr eaLnBrk="0" hangingPunct="0">
              <a:defRPr/>
            </a:pPr>
            <a:endParaRPr lang="en-US" sz="2200" dirty="0">
              <a:solidFill>
                <a:prstClr val="black"/>
              </a:solidFill>
              <a:latin typeface="Times New Roman"/>
            </a:endParaRPr>
          </a:p>
          <a:p>
            <a:pPr eaLnBrk="0" hangingPunct="0">
              <a:defRPr/>
            </a:pPr>
            <a:r>
              <a:rPr lang="en-US" sz="2200" dirty="0">
                <a:solidFill>
                  <a:prstClr val="black"/>
                </a:solidFill>
                <a:latin typeface="Times New Roman"/>
              </a:rPr>
              <a:t>e) Find the </a:t>
            </a:r>
            <a:r>
              <a:rPr lang="en-US" sz="2200" i="1" dirty="0">
                <a:solidFill>
                  <a:prstClr val="black"/>
                </a:solidFill>
                <a:latin typeface="Times New Roman"/>
              </a:rPr>
              <a:t>p</a:t>
            </a:r>
            <a:r>
              <a:rPr lang="en-US" sz="2200" dirty="0">
                <a:solidFill>
                  <a:prstClr val="black"/>
                </a:solidFill>
                <a:latin typeface="Times New Roman"/>
              </a:rPr>
              <a:t>-value. </a:t>
            </a:r>
          </a:p>
          <a:p>
            <a:pPr eaLnBrk="0" hangingPunct="0">
              <a:defRPr/>
            </a:pPr>
            <a:endParaRPr lang="en-US" sz="1200" dirty="0">
              <a:solidFill>
                <a:prstClr val="black"/>
              </a:solidFill>
              <a:latin typeface="Times New Roman"/>
            </a:endParaRPr>
          </a:p>
          <a:p>
            <a:pPr eaLnBrk="0" hangingPunct="0">
              <a:defRPr/>
            </a:pPr>
            <a:r>
              <a:rPr lang="en-US" sz="2200" dirty="0">
                <a:solidFill>
                  <a:srgbClr val="FF0000"/>
                </a:solidFill>
                <a:latin typeface="Times New Roman"/>
              </a:rPr>
              <a:t> </a:t>
            </a:r>
            <a:r>
              <a:rPr lang="en-US" sz="2200" b="1" i="1" dirty="0">
                <a:solidFill>
                  <a:srgbClr val="0070C0"/>
                </a:solidFill>
                <a:latin typeface="Times New Roman"/>
              </a:rPr>
              <a:t>P</a:t>
            </a:r>
            <a:r>
              <a:rPr lang="en-US" sz="2200" b="1" dirty="0">
                <a:solidFill>
                  <a:srgbClr val="0070C0"/>
                </a:solidFill>
                <a:latin typeface="Times New Roman"/>
              </a:rPr>
              <a:t>-value </a:t>
            </a:r>
            <a:r>
              <a:rPr lang="en-US" sz="2200" b="1" dirty="0" smtClean="0">
                <a:solidFill>
                  <a:srgbClr val="0070C0"/>
                </a:solidFill>
                <a:latin typeface="Times New Roman"/>
                <a:sym typeface="Symbol"/>
              </a:rPr>
              <a:t></a:t>
            </a:r>
            <a:r>
              <a:rPr lang="en-US" sz="2200" b="1" dirty="0" smtClean="0">
                <a:solidFill>
                  <a:srgbClr val="0070C0"/>
                </a:solidFill>
                <a:latin typeface="Times New Roman"/>
              </a:rPr>
              <a:t> 0.00036 &lt; 0.01,</a:t>
            </a:r>
            <a:endParaRPr lang="en-US" sz="2200" b="1" dirty="0">
              <a:solidFill>
                <a:srgbClr val="0070C0"/>
              </a:solidFill>
              <a:latin typeface="Times New Roman"/>
            </a:endParaRPr>
          </a:p>
          <a:p>
            <a:pPr eaLnBrk="0" hangingPunct="0">
              <a:defRPr/>
            </a:pPr>
            <a:r>
              <a:rPr lang="en-US" sz="2200" b="1" i="1" dirty="0">
                <a:solidFill>
                  <a:srgbClr val="0070C0"/>
                </a:solidFill>
                <a:latin typeface="Times New Roman"/>
              </a:rPr>
              <a:t> </a:t>
            </a:r>
            <a:r>
              <a:rPr lang="en-US" sz="2200" b="1" dirty="0">
                <a:solidFill>
                  <a:srgbClr val="0070C0"/>
                </a:solidFill>
                <a:latin typeface="Times New Roman"/>
              </a:rPr>
              <a:t>Reject </a:t>
            </a:r>
            <a:r>
              <a:rPr lang="en-US" sz="2200" b="1" i="1" dirty="0">
                <a:solidFill>
                  <a:srgbClr val="0070C0"/>
                </a:solidFill>
                <a:latin typeface="Times New Roman"/>
              </a:rPr>
              <a:t>H</a:t>
            </a:r>
            <a:r>
              <a:rPr lang="en-US" sz="2200" b="1" baseline="-25000" dirty="0">
                <a:solidFill>
                  <a:srgbClr val="0070C0"/>
                </a:solidFill>
                <a:latin typeface="Times New Roman"/>
              </a:rPr>
              <a:t>0</a:t>
            </a:r>
            <a:r>
              <a:rPr lang="en-US" sz="2200" b="1" dirty="0">
                <a:solidFill>
                  <a:srgbClr val="0070C0"/>
                </a:solidFill>
                <a:latin typeface="Times New Roman"/>
              </a:rPr>
              <a:t>.</a:t>
            </a:r>
            <a:endParaRPr lang="en-US" sz="2200" b="1" i="1" dirty="0">
              <a:solidFill>
                <a:srgbClr val="0070C0"/>
              </a:solidFill>
              <a:latin typeface="Times New Roman"/>
            </a:endParaRPr>
          </a:p>
          <a:p>
            <a:pPr eaLnBrk="0" hangingPunct="0">
              <a:defRPr/>
            </a:pPr>
            <a:endParaRPr lang="en-US" sz="2200" dirty="0">
              <a:solidFill>
                <a:prstClr val="black"/>
              </a:solidFill>
              <a:latin typeface="Times New Roman"/>
            </a:endParaRPr>
          </a:p>
          <a:p>
            <a:pPr eaLnBrk="0" hangingPunct="0">
              <a:defRPr/>
            </a:pPr>
            <a:r>
              <a:rPr lang="en-US" sz="2200" dirty="0">
                <a:solidFill>
                  <a:prstClr val="black"/>
                </a:solidFill>
                <a:latin typeface="Times New Roman"/>
              </a:rPr>
              <a:t>f) What is the conclusion?</a:t>
            </a:r>
          </a:p>
          <a:p>
            <a:pPr eaLnBrk="0" hangingPunct="0">
              <a:defRPr/>
            </a:pPr>
            <a:endParaRPr lang="en-US" sz="1200" dirty="0">
              <a:solidFill>
                <a:prstClr val="black"/>
              </a:solidFill>
              <a:latin typeface="Times New Roman"/>
            </a:endParaRPr>
          </a:p>
          <a:p>
            <a:pPr eaLnBrk="0" hangingPunct="0">
              <a:defRPr/>
            </a:pPr>
            <a:r>
              <a:rPr lang="en-US" sz="2200" b="1" dirty="0">
                <a:solidFill>
                  <a:srgbClr val="0070C0"/>
                </a:solidFill>
                <a:latin typeface="Times New Roman"/>
              </a:rPr>
              <a:t>  There is sufficient evidence to support that </a:t>
            </a:r>
            <a:r>
              <a:rPr lang="en-US" sz="2200" b="1" dirty="0">
                <a:solidFill>
                  <a:srgbClr val="0070C0"/>
                </a:solidFill>
                <a:latin typeface="Times New Roman"/>
                <a:ea typeface="Times New Roman"/>
                <a:cs typeface="Times New Roman"/>
              </a:rPr>
              <a:t>the new additive is effective. </a:t>
            </a:r>
            <a:endParaRPr lang="en-US" sz="2200" b="1" dirty="0">
              <a:solidFill>
                <a:srgbClr val="0070C0"/>
              </a:solidFill>
              <a:latin typeface="Times New Roman"/>
            </a:endParaRPr>
          </a:p>
        </p:txBody>
      </p:sp>
      <p:graphicFrame>
        <p:nvGraphicFramePr>
          <p:cNvPr id="3" name="Object 6"/>
          <p:cNvGraphicFramePr>
            <a:graphicFrameLocks noChangeAspect="1"/>
          </p:cNvGraphicFramePr>
          <p:nvPr>
            <p:extLst>
              <p:ext uri="{D42A27DB-BD31-4B8C-83A1-F6EECF244321}">
                <p14:modId xmlns:p14="http://schemas.microsoft.com/office/powerpoint/2010/main" val="3492454567"/>
              </p:ext>
            </p:extLst>
          </p:nvPr>
        </p:nvGraphicFramePr>
        <p:xfrm>
          <a:off x="450850" y="1905000"/>
          <a:ext cx="2413000" cy="1111250"/>
        </p:xfrm>
        <a:graphic>
          <a:graphicData uri="http://schemas.openxmlformats.org/presentationml/2006/ole">
            <mc:AlternateContent xmlns:mc="http://schemas.openxmlformats.org/markup-compatibility/2006">
              <mc:Choice xmlns:v="urn:schemas-microsoft-com:vml" Requires="v">
                <p:oleObj spid="_x0000_s11292" name="Equation" r:id="rId6" imgW="2095200" imgH="965160" progId="Equation.DSMT4">
                  <p:embed/>
                </p:oleObj>
              </mc:Choice>
              <mc:Fallback>
                <p:oleObj name="Equation" r:id="rId6" imgW="2095200" imgH="965160" progId="Equation.DSMT4">
                  <p:embed/>
                  <p:pic>
                    <p:nvPicPr>
                      <p:cNvPr id="0" name="Picture 6"/>
                      <p:cNvPicPr>
                        <a:picLocks noChangeAspect="1" noChangeArrowheads="1"/>
                      </p:cNvPicPr>
                      <p:nvPr/>
                    </p:nvPicPr>
                    <p:blipFill>
                      <a:blip r:embed="rId7"/>
                      <a:srcRect/>
                      <a:stretch>
                        <a:fillRect/>
                      </a:stretch>
                    </p:blipFill>
                    <p:spPr bwMode="auto">
                      <a:xfrm>
                        <a:off x="450850" y="1905000"/>
                        <a:ext cx="2413000"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283"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6536" y="237227"/>
            <a:ext cx="306147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84"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535" y="2667000"/>
            <a:ext cx="3061479" cy="21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16158"/>
    </mc:Choice>
    <mc:Fallback xmlns="">
      <p:transition spd="slow" advTm="116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anim calcmode="lin" valueType="num">
                                      <p:cBhvr additive="base">
                                        <p:cTn id="2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anim calcmode="lin" valueType="num">
                                      <p:cBhvr additive="base">
                                        <p:cTn id="2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16" end="16"/>
                                            </p:txEl>
                                          </p:spTgt>
                                        </p:tgtEl>
                                        <p:attrNameLst>
                                          <p:attrName>style.visibility</p:attrName>
                                        </p:attrNameLst>
                                      </p:cBhvr>
                                      <p:to>
                                        <p:strVal val="visible"/>
                                      </p:to>
                                    </p:set>
                                    <p:anim calcmode="lin" valueType="num">
                                      <p:cBhvr additive="base">
                                        <p:cTn id="35"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457200" y="274638"/>
            <a:ext cx="8229600" cy="639762"/>
          </a:xfrm>
        </p:spPr>
        <p:txBody>
          <a:bodyPr/>
          <a:lstStyle/>
          <a:p>
            <a:pPr eaLnBrk="1" hangingPunct="1"/>
            <a:r>
              <a:rPr lang="en-US" b="1" dirty="0" smtClean="0">
                <a:solidFill>
                  <a:srgbClr val="00B050"/>
                </a:solidFill>
              </a:rPr>
              <a:t>Example 3</a:t>
            </a:r>
          </a:p>
        </p:txBody>
      </p:sp>
      <p:sp>
        <p:nvSpPr>
          <p:cNvPr id="122882" name="Content Placeholder 2"/>
          <p:cNvSpPr>
            <a:spLocks noGrp="1"/>
          </p:cNvSpPr>
          <p:nvPr>
            <p:ph idx="1"/>
          </p:nvPr>
        </p:nvSpPr>
        <p:spPr>
          <a:xfrm>
            <a:off x="381000" y="914400"/>
            <a:ext cx="8229600" cy="4525963"/>
          </a:xfrm>
        </p:spPr>
        <p:txBody>
          <a:bodyPr/>
          <a:lstStyle/>
          <a:p>
            <a:pPr eaLnBrk="1" hangingPunct="1"/>
            <a:r>
              <a:rPr lang="en-US" dirty="0" smtClean="0"/>
              <a:t>Are best actresses younger than best actors?   </a:t>
            </a:r>
            <a:r>
              <a:rPr lang="en-US" dirty="0" smtClean="0">
                <a:solidFill>
                  <a:srgbClr val="FF0000"/>
                </a:solidFill>
              </a:rPr>
              <a:t>( = average of </a:t>
            </a:r>
            <a:r>
              <a:rPr lang="en-US" dirty="0">
                <a:solidFill>
                  <a:srgbClr val="FF0000"/>
                </a:solidFill>
              </a:rPr>
              <a:t>(actresses age </a:t>
            </a:r>
            <a:r>
              <a:rPr lang="en-US" dirty="0" smtClean="0">
                <a:solidFill>
                  <a:srgbClr val="FF0000"/>
                </a:solidFill>
              </a:rPr>
              <a:t>– actors age) &lt; 0)</a:t>
            </a:r>
          </a:p>
          <a:p>
            <a:pPr eaLnBrk="1" hangingPunct="1"/>
            <a:r>
              <a:rPr lang="en-US" dirty="0" smtClean="0"/>
              <a:t>At the 0.05 significance level, test the claim that best actresses are younger than best actors.  The age at the time of winning the award is given paired with the other winner from the same year.</a:t>
            </a:r>
          </a:p>
        </p:txBody>
      </p:sp>
      <p:pic>
        <p:nvPicPr>
          <p:cNvPr id="122883" name="Picture 2" descr="http://weknowmemes.com/wp-content/uploads/2013/02/jennifer-lawrence-oscar-meme.jpg"/>
          <p:cNvPicPr>
            <a:picLocks noChangeAspect="1" noChangeArrowheads="1"/>
          </p:cNvPicPr>
          <p:nvPr/>
        </p:nvPicPr>
        <p:blipFill>
          <a:blip r:embed="rId4"/>
          <a:srcRect/>
          <a:stretch>
            <a:fillRect/>
          </a:stretch>
        </p:blipFill>
        <p:spPr bwMode="auto">
          <a:xfrm>
            <a:off x="5486400" y="4267200"/>
            <a:ext cx="3581400" cy="2549525"/>
          </a:xfrm>
          <a:prstGeom prst="rect">
            <a:avLst/>
          </a:prstGeom>
          <a:noFill/>
          <a:ln w="9525">
            <a:noFill/>
            <a:miter lim="800000"/>
            <a:headEnd/>
            <a:tailEnd/>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185"/>
    </mc:Choice>
    <mc:Fallback xmlns="">
      <p:transition spd="slow" advTm="8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a:xfrm>
            <a:off x="457200" y="76200"/>
            <a:ext cx="8229600" cy="762000"/>
          </a:xfrm>
        </p:spPr>
        <p:txBody>
          <a:bodyPr/>
          <a:lstStyle/>
          <a:p>
            <a:pPr eaLnBrk="1" hangingPunct="1"/>
            <a:r>
              <a:rPr lang="en-US" dirty="0" smtClean="0"/>
              <a:t>Data for Example 3</a:t>
            </a:r>
          </a:p>
        </p:txBody>
      </p:sp>
      <p:sp>
        <p:nvSpPr>
          <p:cNvPr id="123906" name="Content Placeholder 2"/>
          <p:cNvSpPr>
            <a:spLocks noGrp="1"/>
          </p:cNvSpPr>
          <p:nvPr>
            <p:ph idx="1"/>
          </p:nvPr>
        </p:nvSpPr>
        <p:spPr>
          <a:xfrm>
            <a:off x="381000" y="914400"/>
            <a:ext cx="8382000" cy="4525963"/>
          </a:xfrm>
        </p:spPr>
        <p:txBody>
          <a:bodyPr/>
          <a:lstStyle/>
          <a:p>
            <a:pPr eaLnBrk="1" hangingPunct="1"/>
            <a:r>
              <a:rPr lang="en-US" sz="2800" dirty="0" smtClean="0"/>
              <a:t>Actress: 28, 32, 27, 27, 26, 24, 25, 29, 41, 40, 27, 42, 33, 21, 35</a:t>
            </a:r>
          </a:p>
          <a:p>
            <a:pPr eaLnBrk="1" hangingPunct="1"/>
            <a:r>
              <a:rPr lang="en-US" sz="2800" dirty="0" smtClean="0"/>
              <a:t>Actor:     62, 41, 52, 41, 34, 40, 56, 41, 39, 49, 48, 56, 42, 62, 29 </a:t>
            </a:r>
          </a:p>
          <a:p>
            <a:pPr eaLnBrk="1" hangingPunct="1"/>
            <a:r>
              <a:rPr lang="en-US" sz="2800" dirty="0" smtClean="0"/>
              <a:t>Assume that </a:t>
            </a:r>
            <a:r>
              <a:rPr lang="en-US" altLang="en-US" sz="2800" dirty="0" smtClean="0"/>
              <a:t>the pairs of ages have differences that are from an SRS and a population having a distribution that is approximately normal.</a:t>
            </a:r>
            <a:endParaRPr lang="en-US" sz="28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171950"/>
            <a:ext cx="28194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11164"/>
    </mc:Choice>
    <mc:Fallback xmlns="">
      <p:transition spd="slow" advTm="11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3:</a:t>
            </a:r>
          </a:p>
        </p:txBody>
      </p:sp>
      <p:sp>
        <p:nvSpPr>
          <p:cNvPr id="124930" name="Rectangle 3"/>
          <p:cNvSpPr>
            <a:spLocks noGrp="1" noChangeArrowheads="1"/>
          </p:cNvSpPr>
          <p:nvPr>
            <p:ph type="body" idx="4294967295"/>
          </p:nvPr>
        </p:nvSpPr>
        <p:spPr>
          <a:xfrm>
            <a:off x="604838" y="533400"/>
            <a:ext cx="8316912" cy="1808162"/>
          </a:xfrm>
        </p:spPr>
        <p:txBody>
          <a:bodyPr lIns="90488" tIns="44450" rIns="90488" bIns="44450"/>
          <a:lstStyle/>
          <a:p>
            <a:pPr marL="0" indent="0" eaLnBrk="1" hangingPunct="1">
              <a:buFontTx/>
              <a:buNone/>
            </a:pPr>
            <a:r>
              <a:rPr lang="en-US" altLang="en-US" sz="2800" b="1" dirty="0" smtClean="0">
                <a:solidFill>
                  <a:srgbClr val="0070C0"/>
                </a:solidFill>
                <a:latin typeface="Arial" charset="0"/>
              </a:rPr>
              <a:t>Step 1:  Requirements are satisfied.  </a:t>
            </a:r>
            <a:r>
              <a:rPr lang="en-US" altLang="en-US" sz="2800" b="1" dirty="0" smtClean="0">
                <a:solidFill>
                  <a:srgbClr val="FF0000"/>
                </a:solidFill>
                <a:latin typeface="Arial" charset="0"/>
              </a:rPr>
              <a:t>Note: the pairs of data are not the same person or same movie, but each pair relates to the same year’s award. </a:t>
            </a:r>
          </a:p>
          <a:p>
            <a:pPr marL="0" indent="0" eaLnBrk="1" hangingPunct="1">
              <a:buFontTx/>
              <a:buNone/>
            </a:pPr>
            <a:r>
              <a:rPr lang="en-US" altLang="en-US" sz="2800" b="1" dirty="0" smtClean="0">
                <a:solidFill>
                  <a:srgbClr val="0070C0"/>
                </a:solidFill>
                <a:latin typeface="Arial" charset="0"/>
              </a:rPr>
              <a:t>Age difference = </a:t>
            </a:r>
            <a:r>
              <a:rPr lang="en-US" altLang="en-US" sz="2800" b="1" dirty="0">
                <a:solidFill>
                  <a:srgbClr val="0070C0"/>
                </a:solidFill>
                <a:latin typeface="Arial" charset="0"/>
              </a:rPr>
              <a:t>Actress </a:t>
            </a:r>
            <a:r>
              <a:rPr lang="en-US" altLang="en-US" sz="2800" b="1" dirty="0" smtClean="0">
                <a:solidFill>
                  <a:srgbClr val="0070C0"/>
                </a:solidFill>
                <a:latin typeface="Arial" charset="0"/>
              </a:rPr>
              <a:t>age – </a:t>
            </a:r>
            <a:r>
              <a:rPr lang="en-US" altLang="en-US" sz="2800" b="1" dirty="0">
                <a:solidFill>
                  <a:srgbClr val="0070C0"/>
                </a:solidFill>
                <a:latin typeface="Arial" charset="0"/>
              </a:rPr>
              <a:t>Actor age</a:t>
            </a:r>
            <a:r>
              <a:rPr lang="en-US" altLang="en-US" sz="2800" b="1" dirty="0" smtClean="0">
                <a:solidFill>
                  <a:srgbClr val="0070C0"/>
                </a:solidFill>
                <a:latin typeface="Arial" charset="0"/>
              </a:rPr>
              <a:t>,</a:t>
            </a:r>
          </a:p>
          <a:p>
            <a:pPr marL="0" indent="0" eaLnBrk="1" hangingPunct="1">
              <a:buFontTx/>
              <a:buNone/>
            </a:pPr>
            <a:r>
              <a:rPr lang="en-US" altLang="en-US" sz="2800" b="1" i="1" dirty="0" smtClean="0">
                <a:solidFill>
                  <a:srgbClr val="0070C0"/>
                </a:solidFill>
                <a:latin typeface="Symbol" pitchFamily="18" charset="2"/>
                <a:sym typeface="Symbol" pitchFamily="18" charset="2"/>
              </a:rPr>
              <a:t></a:t>
            </a:r>
            <a:r>
              <a:rPr lang="en-US" altLang="en-US" sz="2800" b="1" i="1" baseline="-25000" dirty="0" smtClean="0">
                <a:solidFill>
                  <a:srgbClr val="0070C0"/>
                </a:solidFill>
                <a:latin typeface="Arial" charset="0"/>
              </a:rPr>
              <a:t>d</a:t>
            </a:r>
            <a:r>
              <a:rPr lang="en-US" altLang="en-US" sz="2800" b="1" dirty="0" smtClean="0">
                <a:solidFill>
                  <a:srgbClr val="0070C0"/>
                </a:solidFill>
                <a:latin typeface="Arial" charset="0"/>
              </a:rPr>
              <a:t> denotes the mean of the age differences between actors and actresses,  the claim means  </a:t>
            </a:r>
            <a:r>
              <a:rPr lang="en-US" altLang="en-US" sz="2800" b="1" i="1" dirty="0" smtClean="0">
                <a:solidFill>
                  <a:srgbClr val="0070C0"/>
                </a:solidFill>
                <a:latin typeface="Symbol" pitchFamily="18" charset="2"/>
                <a:sym typeface="Symbol" pitchFamily="18" charset="2"/>
              </a:rPr>
              <a:t></a:t>
            </a:r>
            <a:r>
              <a:rPr lang="en-US" altLang="en-US" sz="2800" b="1" i="1" baseline="-25000" dirty="0" smtClean="0">
                <a:solidFill>
                  <a:srgbClr val="0070C0"/>
                </a:solidFill>
                <a:latin typeface="Arial" charset="0"/>
              </a:rPr>
              <a:t>d</a:t>
            </a:r>
            <a:r>
              <a:rPr lang="en-US" altLang="en-US" sz="2800" b="1" dirty="0" smtClean="0">
                <a:solidFill>
                  <a:srgbClr val="0070C0"/>
                </a:solidFill>
                <a:latin typeface="Arial" charset="0"/>
              </a:rPr>
              <a:t> &lt; 0</a:t>
            </a:r>
          </a:p>
        </p:txBody>
      </p:sp>
      <p:sp>
        <p:nvSpPr>
          <p:cNvPr id="677895" name="Rectangle 7"/>
          <p:cNvSpPr>
            <a:spLocks noChangeArrowheads="1"/>
          </p:cNvSpPr>
          <p:nvPr/>
        </p:nvSpPr>
        <p:spPr bwMode="auto">
          <a:xfrm>
            <a:off x="604838" y="4267200"/>
            <a:ext cx="8139112" cy="1077913"/>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Step 2:	</a:t>
            </a:r>
            <a:r>
              <a:rPr lang="en-US" altLang="en-US" sz="2800" b="1" i="1" dirty="0">
                <a:solidFill>
                  <a:srgbClr val="0070C0"/>
                </a:solidFill>
              </a:rPr>
              <a:t>H</a:t>
            </a:r>
            <a:r>
              <a:rPr lang="en-US" altLang="en-US" sz="2800" b="1" baseline="-25000" dirty="0">
                <a:solidFill>
                  <a:srgbClr val="0070C0"/>
                </a:solidFill>
              </a:rPr>
              <a:t>0</a:t>
            </a:r>
            <a:r>
              <a:rPr lang="en-US" altLang="en-US" sz="2800" b="1" dirty="0">
                <a:solidFill>
                  <a:srgbClr val="0070C0"/>
                </a:solidFill>
              </a:rPr>
              <a:t>: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 0  yr. </a:t>
            </a:r>
          </a:p>
          <a:p>
            <a:pPr marL="1368425" indent="-1368425">
              <a:spcBef>
                <a:spcPct val="20000"/>
              </a:spcBef>
              <a:buSzPct val="100000"/>
            </a:pPr>
            <a:r>
              <a:rPr lang="en-US" altLang="en-US" sz="2800" b="1" i="1" dirty="0">
                <a:solidFill>
                  <a:srgbClr val="0070C0"/>
                </a:solidFill>
              </a:rPr>
              <a:t>	H</a:t>
            </a:r>
            <a:r>
              <a:rPr lang="en-US" altLang="en-US" sz="2800" b="1" baseline="-25000" dirty="0">
                <a:solidFill>
                  <a:srgbClr val="0070C0"/>
                </a:solidFill>
              </a:rPr>
              <a:t>1</a:t>
            </a:r>
            <a:r>
              <a:rPr lang="en-US" altLang="en-US" sz="2800" b="1" dirty="0">
                <a:solidFill>
                  <a:srgbClr val="0070C0"/>
                </a:solidFill>
              </a:rPr>
              <a:t>: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a:t>
            </a:r>
            <a:r>
              <a:rPr lang="en-US" altLang="en-US" sz="2800" b="1" dirty="0" smtClean="0">
                <a:solidFill>
                  <a:srgbClr val="0070C0"/>
                </a:solidFill>
              </a:rPr>
              <a:t>&lt; </a:t>
            </a:r>
            <a:r>
              <a:rPr lang="en-US" altLang="en-US" sz="2800" b="1" dirty="0">
                <a:solidFill>
                  <a:srgbClr val="0070C0"/>
                </a:solidFill>
              </a:rPr>
              <a:t>0  yr. (original claim)</a:t>
            </a:r>
          </a:p>
        </p:txBody>
      </p:sp>
      <p:sp>
        <p:nvSpPr>
          <p:cNvPr id="677896" name="Rectangle 8"/>
          <p:cNvSpPr>
            <a:spLocks noChangeArrowheads="1"/>
          </p:cNvSpPr>
          <p:nvPr/>
        </p:nvSpPr>
        <p:spPr bwMode="auto">
          <a:xfrm>
            <a:off x="604838" y="5486400"/>
            <a:ext cx="8139112" cy="661988"/>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Step 3:	significance level is </a:t>
            </a:r>
            <a:r>
              <a:rPr lang="en-US" altLang="en-US" sz="2800" b="1" i="1" dirty="0">
                <a:solidFill>
                  <a:srgbClr val="0070C0"/>
                </a:solidFill>
                <a:latin typeface="Symbol" pitchFamily="18" charset="2"/>
                <a:sym typeface="Symbol" pitchFamily="18" charset="2"/>
              </a:rPr>
              <a:t></a:t>
            </a:r>
            <a:r>
              <a:rPr lang="en-US" altLang="en-US" sz="2800" b="1" dirty="0">
                <a:solidFill>
                  <a:srgbClr val="0070C0"/>
                </a:solidFill>
              </a:rPr>
              <a:t> = 0.05</a:t>
            </a:r>
          </a:p>
        </p:txBody>
      </p:sp>
      <p:sp>
        <p:nvSpPr>
          <p:cNvPr id="677897" name="Rectangle 9"/>
          <p:cNvSpPr>
            <a:spLocks noChangeArrowheads="1"/>
          </p:cNvSpPr>
          <p:nvPr/>
        </p:nvSpPr>
        <p:spPr bwMode="auto">
          <a:xfrm>
            <a:off x="604838" y="6119812"/>
            <a:ext cx="8139112" cy="661988"/>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a:solidFill>
                  <a:srgbClr val="0070C0"/>
                </a:solidFill>
              </a:rPr>
              <a:t>Step 4:	find the test statistic</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121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77895"/>
                                        </p:tgtEl>
                                        <p:attrNameLst>
                                          <p:attrName>style.visibility</p:attrName>
                                        </p:attrNameLst>
                                      </p:cBhvr>
                                      <p:to>
                                        <p:strVal val="visible"/>
                                      </p:to>
                                    </p:set>
                                    <p:animEffect transition="in" filter="circle(in)">
                                      <p:cBhvr>
                                        <p:cTn id="11" dur="2000"/>
                                        <p:tgtEl>
                                          <p:spTgt spid="6778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77896"/>
                                        </p:tgtEl>
                                        <p:attrNameLst>
                                          <p:attrName>style.visibility</p:attrName>
                                        </p:attrNameLst>
                                      </p:cBhvr>
                                      <p:to>
                                        <p:strVal val="visible"/>
                                      </p:to>
                                    </p:set>
                                    <p:animEffect transition="in" filter="fade">
                                      <p:cBhvr>
                                        <p:cTn id="16" dur="500"/>
                                        <p:tgtEl>
                                          <p:spTgt spid="67789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77897"/>
                                        </p:tgtEl>
                                        <p:attrNameLst>
                                          <p:attrName>style.visibility</p:attrName>
                                        </p:attrNameLst>
                                      </p:cBhvr>
                                      <p:to>
                                        <p:strVal val="visible"/>
                                      </p:to>
                                    </p:set>
                                    <p:animEffect transition="in" filter="randombar(horizontal)">
                                      <p:cBhvr>
                                        <p:cTn id="21" dur="500"/>
                                        <p:tgtEl>
                                          <p:spTgt spid="67789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677895" grpId="0"/>
      <p:bldP spid="677896" grpId="0"/>
      <p:bldP spid="6778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0"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3:</a:t>
            </a:r>
          </a:p>
        </p:txBody>
      </p:sp>
      <p:graphicFrame>
        <p:nvGraphicFramePr>
          <p:cNvPr id="679942" name="Object 15"/>
          <p:cNvGraphicFramePr>
            <a:graphicFrameLocks noChangeAspect="1"/>
          </p:cNvGraphicFramePr>
          <p:nvPr>
            <p:extLst>
              <p:ext uri="{D42A27DB-BD31-4B8C-83A1-F6EECF244321}">
                <p14:modId xmlns:p14="http://schemas.microsoft.com/office/powerpoint/2010/main" val="2580268360"/>
              </p:ext>
            </p:extLst>
          </p:nvPr>
        </p:nvGraphicFramePr>
        <p:xfrm>
          <a:off x="685800" y="2133600"/>
          <a:ext cx="6721475" cy="1752600"/>
        </p:xfrm>
        <a:graphic>
          <a:graphicData uri="http://schemas.openxmlformats.org/presentationml/2006/ole">
            <mc:AlternateContent xmlns:mc="http://schemas.openxmlformats.org/markup-compatibility/2006">
              <mc:Choice xmlns:v="urn:schemas-microsoft-com:vml" Requires="v">
                <p:oleObj spid="_x0000_s6183" name="Equation" r:id="rId7" imgW="6717960" imgH="1752480" progId="Equation.DSMT4">
                  <p:embed/>
                </p:oleObj>
              </mc:Choice>
              <mc:Fallback>
                <p:oleObj name="Equation" r:id="rId7" imgW="6717960" imgH="1752480" progId="Equation.DSMT4">
                  <p:embed/>
                  <p:pic>
                    <p:nvPicPr>
                      <p:cNvPr id="0" name="Picture 15"/>
                      <p:cNvPicPr>
                        <a:picLocks noChangeAspect="1" noChangeArrowheads="1"/>
                      </p:cNvPicPr>
                      <p:nvPr/>
                    </p:nvPicPr>
                    <p:blipFill>
                      <a:blip r:embed="rId8"/>
                      <a:srcRect/>
                      <a:stretch>
                        <a:fillRect/>
                      </a:stretch>
                    </p:blipFill>
                    <p:spPr bwMode="auto">
                      <a:xfrm>
                        <a:off x="685800" y="2133600"/>
                        <a:ext cx="6721475" cy="17526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5" name="Rectangle 4"/>
              <p:cNvSpPr>
                <a:spLocks noChangeArrowheads="1"/>
              </p:cNvSpPr>
              <p:nvPr/>
            </p:nvSpPr>
            <p:spPr bwMode="auto">
              <a:xfrm>
                <a:off x="304800" y="685800"/>
                <a:ext cx="8139113" cy="1198562"/>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3200" b="1" dirty="0" smtClean="0">
                    <a:solidFill>
                      <a:srgbClr val="0070C0"/>
                    </a:solidFill>
                    <a:latin typeface="+mn-lt"/>
                  </a:rPr>
                  <a:t>Step 4:	find </a:t>
                </a:r>
                <a:r>
                  <a:rPr lang="en-US" altLang="en-US" sz="3200" b="1" dirty="0">
                    <a:solidFill>
                      <a:srgbClr val="0070C0"/>
                    </a:solidFill>
                    <a:latin typeface="+mn-lt"/>
                  </a:rPr>
                  <a:t>values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r>
                      <a:rPr lang="en-US" altLang="en-US" sz="3200" b="1">
                        <a:solidFill>
                          <a:srgbClr val="0070C0"/>
                        </a:solidFill>
                        <a:latin typeface="Cambria Math"/>
                      </a:rPr>
                      <m:t> </m:t>
                    </m:r>
                  </m:oMath>
                </a14:m>
                <a:r>
                  <a:rPr lang="en-US" altLang="en-US" sz="3200" b="1" dirty="0">
                    <a:solidFill>
                      <a:srgbClr val="0070C0"/>
                    </a:solidFill>
                    <a:latin typeface="+mn-lt"/>
                  </a:rPr>
                  <a:t> 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dirty="0">
                    <a:solidFill>
                      <a:srgbClr val="0070C0"/>
                    </a:solidFill>
                    <a:latin typeface="+mn-lt"/>
                  </a:rPr>
                  <a:t> </a:t>
                </a:r>
                <a:r>
                  <a:rPr lang="en-US" altLang="en-US" sz="3200" b="1" dirty="0" smtClean="0">
                    <a:solidFill>
                      <a:srgbClr val="0070C0"/>
                    </a:solidFill>
                    <a:latin typeface="+mn-lt"/>
                  </a:rPr>
                  <a:t>are:</a:t>
                </a:r>
              </a:p>
              <a:p>
                <a:pPr marL="1368425" indent="-1368425">
                  <a:spcBef>
                    <a:spcPct val="20000"/>
                  </a:spcBef>
                  <a:buSzPct val="100000"/>
                </a:pPr>
                <a:r>
                  <a:rPr lang="en-US" altLang="en-US" sz="3200" b="1" dirty="0">
                    <a:solidFill>
                      <a:srgbClr val="0070C0"/>
                    </a:solidFill>
                    <a:latin typeface="+mn-lt"/>
                  </a:rPr>
                  <a:t> </a:t>
                </a:r>
                <a:r>
                  <a:rPr lang="en-US" altLang="en-US" sz="3200" b="1" dirty="0" smtClean="0">
                    <a:solidFill>
                      <a:srgbClr val="0070C0"/>
                    </a:solidFill>
                    <a:latin typeface="+mn-lt"/>
                  </a:rPr>
                  <a:t>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oMath>
                </a14:m>
                <a:r>
                  <a:rPr lang="en-US" altLang="en-US" sz="3200" b="1" dirty="0">
                    <a:solidFill>
                      <a:srgbClr val="0070C0"/>
                    </a:solidFill>
                    <a:latin typeface="+mn-lt"/>
                  </a:rPr>
                  <a:t> = </a:t>
                </a:r>
                <a:r>
                  <a:rPr lang="en-US" altLang="en-US" sz="3200" b="1" dirty="0" smtClean="0">
                    <a:solidFill>
                      <a:srgbClr val="0070C0"/>
                    </a:solidFill>
                    <a:latin typeface="+mn-lt"/>
                  </a:rPr>
                  <a:t>-15.6667  </a:t>
                </a:r>
                <a:r>
                  <a:rPr lang="en-US" altLang="en-US" sz="3200" b="1" dirty="0">
                    <a:solidFill>
                      <a:srgbClr val="0070C0"/>
                    </a:solidFill>
                    <a:latin typeface="+mn-lt"/>
                  </a:rPr>
                  <a:t>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i="1" baseline="-25000" dirty="0">
                    <a:solidFill>
                      <a:srgbClr val="0070C0"/>
                    </a:solidFill>
                    <a:latin typeface="+mn-lt"/>
                  </a:rPr>
                  <a:t> </a:t>
                </a:r>
                <a:r>
                  <a:rPr lang="en-US" altLang="en-US" sz="3200" b="1" dirty="0">
                    <a:solidFill>
                      <a:srgbClr val="0070C0"/>
                    </a:solidFill>
                    <a:latin typeface="+mn-lt"/>
                  </a:rPr>
                  <a:t>= </a:t>
                </a:r>
                <a:r>
                  <a:rPr lang="en-US" altLang="en-US" sz="3200" b="1" dirty="0" smtClean="0">
                    <a:solidFill>
                      <a:srgbClr val="0070C0"/>
                    </a:solidFill>
                    <a:latin typeface="+mn-lt"/>
                  </a:rPr>
                  <a:t>12.8767</a:t>
                </a:r>
                <a:endParaRPr lang="en-US" altLang="en-US" sz="3200" b="1" dirty="0">
                  <a:solidFill>
                    <a:srgbClr val="0070C0"/>
                  </a:solidFill>
                  <a:latin typeface="+mn-lt"/>
                </a:endParaRPr>
              </a:p>
              <a:p>
                <a:pPr marL="1368425" indent="-1368425">
                  <a:spcBef>
                    <a:spcPct val="20000"/>
                  </a:spcBef>
                  <a:buSzPct val="100000"/>
                </a:pPr>
                <a:endParaRPr lang="en-US" altLang="en-US" sz="3200" b="1" dirty="0">
                  <a:solidFill>
                    <a:srgbClr val="0070C0"/>
                  </a:solidFill>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bwMode="auto">
              <a:xfrm>
                <a:off x="304800" y="685800"/>
                <a:ext cx="8139113" cy="1198562"/>
              </a:xfrm>
              <a:prstGeom prst="rect">
                <a:avLst/>
              </a:prstGeom>
              <a:blipFill rotWithShape="1">
                <a:blip r:embed="rId9"/>
                <a:stretch>
                  <a:fillRect l="-1948" t="-5612" b="-16327"/>
                </a:stretch>
              </a:blipFill>
              <a:ln w="9525">
                <a:noFill/>
                <a:miter lim="800000"/>
                <a:headEnd/>
                <a:tailEnd/>
              </a:ln>
            </p:spPr>
            <p:txBody>
              <a:bodyPr/>
              <a:lstStyle/>
              <a:p>
                <a:r>
                  <a:rPr lang="en-US">
                    <a:noFill/>
                  </a:rPr>
                  <a:t> </a:t>
                </a:r>
              </a:p>
            </p:txBody>
          </p:sp>
        </mc:Fallback>
      </mc:AlternateContent>
      <p:pic>
        <p:nvPicPr>
          <p:cNvPr id="6175"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4142656"/>
            <a:ext cx="28194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76"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4845" y="4245218"/>
            <a:ext cx="3030208" cy="2480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77"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9132" y="4345556"/>
            <a:ext cx="2971800" cy="228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cSld>
  <p:clrMapOvr>
    <a:masterClrMapping/>
  </p:clrMapOvr>
  <p:transition spd="slow" advTm="94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79942"/>
                                        </p:tgtEl>
                                        <p:attrNameLst>
                                          <p:attrName>style.visibility</p:attrName>
                                        </p:attrNameLst>
                                      </p:cBhvr>
                                      <p:to>
                                        <p:strVal val="visible"/>
                                      </p:to>
                                    </p:set>
                                    <p:animEffect transition="in" filter="randombar(horizontal)">
                                      <p:cBhvr>
                                        <p:cTn id="16" dur="500"/>
                                        <p:tgtEl>
                                          <p:spTgt spid="6799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3:</a:t>
            </a:r>
          </a:p>
        </p:txBody>
      </p:sp>
      <p:sp>
        <p:nvSpPr>
          <p:cNvPr id="679940" name="Rectangle 3"/>
          <p:cNvSpPr>
            <a:spLocks noGrp="1" noChangeArrowheads="1"/>
          </p:cNvSpPr>
          <p:nvPr>
            <p:ph type="body" idx="4294967295"/>
          </p:nvPr>
        </p:nvSpPr>
        <p:spPr>
          <a:xfrm>
            <a:off x="457200" y="717550"/>
            <a:ext cx="8280400" cy="577850"/>
          </a:xfrm>
        </p:spPr>
        <p:txBody>
          <a:bodyPr lIns="90488" tIns="44450" rIns="90488" bIns="44450"/>
          <a:lstStyle/>
          <a:p>
            <a:pPr marL="1368425" indent="-1368425" eaLnBrk="1" hangingPunct="1">
              <a:buFontTx/>
              <a:buNone/>
            </a:pPr>
            <a:r>
              <a:rPr lang="en-US" altLang="en-US" sz="2800" b="1" dirty="0" smtClean="0">
                <a:solidFill>
                  <a:srgbClr val="0070C0"/>
                </a:solidFill>
                <a:latin typeface="Arial" charset="0"/>
              </a:rPr>
              <a:t>Step 5:	find </a:t>
            </a:r>
            <a:r>
              <a:rPr lang="en-US" altLang="en-US" sz="2800" b="1" i="1" dirty="0" smtClean="0">
                <a:solidFill>
                  <a:srgbClr val="0070C0"/>
                </a:solidFill>
                <a:latin typeface="Arial" charset="0"/>
              </a:rPr>
              <a:t>P</a:t>
            </a:r>
            <a:r>
              <a:rPr lang="en-US" altLang="en-US" sz="2800" b="1" dirty="0" smtClean="0">
                <a:solidFill>
                  <a:srgbClr val="0070C0"/>
                </a:solidFill>
                <a:latin typeface="Arial" charset="0"/>
              </a:rPr>
              <a:t>-values of test statistic.</a:t>
            </a:r>
          </a:p>
        </p:txBody>
      </p:sp>
      <p:sp>
        <p:nvSpPr>
          <p:cNvPr id="679941" name="Rectangle 7"/>
          <p:cNvSpPr>
            <a:spLocks noChangeArrowheads="1"/>
          </p:cNvSpPr>
          <p:nvPr/>
        </p:nvSpPr>
        <p:spPr bwMode="auto">
          <a:xfrm>
            <a:off x="533400" y="2057400"/>
            <a:ext cx="8139113" cy="571500"/>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i="1" dirty="0">
                <a:solidFill>
                  <a:srgbClr val="0070C0"/>
                </a:solidFill>
              </a:rPr>
              <a:t>P</a:t>
            </a:r>
            <a:r>
              <a:rPr lang="en-US" altLang="en-US" sz="2800" b="1" dirty="0">
                <a:solidFill>
                  <a:srgbClr val="0070C0"/>
                </a:solidFill>
              </a:rPr>
              <a:t>-value </a:t>
            </a:r>
            <a:r>
              <a:rPr lang="en-US" altLang="en-US" sz="2800" b="1" dirty="0">
                <a:solidFill>
                  <a:srgbClr val="0070C0"/>
                </a:solidFill>
                <a:sym typeface="Symbol" pitchFamily="18" charset="2"/>
              </a:rPr>
              <a:t>=</a:t>
            </a:r>
            <a:r>
              <a:rPr lang="en-US" altLang="en-US" sz="2800" b="1" dirty="0">
                <a:solidFill>
                  <a:srgbClr val="0070C0"/>
                </a:solidFill>
              </a:rPr>
              <a:t> 0.00017 &lt; 0.05</a:t>
            </a:r>
          </a:p>
        </p:txBody>
      </p:sp>
      <p:sp>
        <p:nvSpPr>
          <p:cNvPr id="2" name="TextBox 1"/>
          <p:cNvSpPr txBox="1">
            <a:spLocks noChangeArrowheads="1"/>
          </p:cNvSpPr>
          <p:nvPr/>
        </p:nvSpPr>
        <p:spPr bwMode="auto">
          <a:xfrm>
            <a:off x="482600" y="1408113"/>
            <a:ext cx="6035627" cy="523220"/>
          </a:xfrm>
          <a:prstGeom prst="rect">
            <a:avLst/>
          </a:prstGeom>
          <a:noFill/>
          <a:ln w="9525">
            <a:noFill/>
            <a:miter lim="800000"/>
            <a:headEnd/>
            <a:tailEnd/>
          </a:ln>
        </p:spPr>
        <p:txBody>
          <a:bodyPr wrap="none">
            <a:spAutoFit/>
          </a:bodyPr>
          <a:lstStyle/>
          <a:p>
            <a:r>
              <a:rPr lang="en-US" sz="2800" b="1" dirty="0" err="1">
                <a:solidFill>
                  <a:srgbClr val="0070C0"/>
                </a:solidFill>
                <a:cs typeface="Arial" charset="0"/>
              </a:rPr>
              <a:t>tcdf</a:t>
            </a:r>
            <a:r>
              <a:rPr lang="en-US" sz="2800" b="1" dirty="0">
                <a:solidFill>
                  <a:srgbClr val="0070C0"/>
                </a:solidFill>
                <a:cs typeface="Arial" charset="0"/>
              </a:rPr>
              <a:t>(- </a:t>
            </a:r>
            <a:r>
              <a:rPr lang="en-US" sz="2800" b="1" dirty="0" smtClean="0">
                <a:solidFill>
                  <a:srgbClr val="0070C0"/>
                </a:solidFill>
                <a:cs typeface="Arial" charset="0"/>
              </a:rPr>
              <a:t>9999, - 4.7121, </a:t>
            </a:r>
            <a:r>
              <a:rPr lang="en-US" sz="2800" b="1" dirty="0">
                <a:solidFill>
                  <a:srgbClr val="0070C0"/>
                </a:solidFill>
                <a:cs typeface="Arial" charset="0"/>
              </a:rPr>
              <a:t>14) </a:t>
            </a:r>
            <a:r>
              <a:rPr lang="en-US" sz="2800" b="1" dirty="0">
                <a:solidFill>
                  <a:srgbClr val="0070C0"/>
                </a:solidFill>
                <a:cs typeface="Arial" charset="0"/>
                <a:sym typeface="Symbol" pitchFamily="18" charset="2"/>
              </a:rPr>
              <a:t>= 0.00017</a:t>
            </a:r>
            <a:endParaRPr lang="en-US" sz="2800" b="1" dirty="0">
              <a:solidFill>
                <a:srgbClr val="0070C0"/>
              </a:solidFill>
              <a:cs typeface="Arial" charset="0"/>
            </a:endParaRPr>
          </a:p>
        </p:txBody>
      </p:sp>
      <p:sp>
        <p:nvSpPr>
          <p:cNvPr id="8" name="Rectangle 3"/>
          <p:cNvSpPr txBox="1">
            <a:spLocks noChangeArrowheads="1"/>
          </p:cNvSpPr>
          <p:nvPr/>
        </p:nvSpPr>
        <p:spPr bwMode="auto">
          <a:xfrm>
            <a:off x="508000" y="2697163"/>
            <a:ext cx="8291513" cy="1371600"/>
          </a:xfrm>
          <a:prstGeom prst="rect">
            <a:avLst/>
          </a:prstGeom>
          <a:noFill/>
          <a:ln w="9525">
            <a:noFill/>
            <a:miter lim="800000"/>
            <a:headEnd/>
            <a:tailEnd/>
          </a:ln>
        </p:spPr>
        <p:txBody>
          <a:bodyPr lIns="90488" tIns="44450" rIns="90488" bIns="44450"/>
          <a:lstStyle/>
          <a:p>
            <a:pPr marL="1368425" indent="-1368425">
              <a:lnSpc>
                <a:spcPct val="90000"/>
              </a:lnSpc>
              <a:spcBef>
                <a:spcPts val="250"/>
              </a:spcBef>
              <a:buClr>
                <a:schemeClr val="accent1"/>
              </a:buClr>
              <a:buSzPct val="80000"/>
            </a:pPr>
            <a:r>
              <a:rPr lang="en-US" altLang="en-US" sz="2800" b="1" dirty="0">
                <a:solidFill>
                  <a:srgbClr val="0070C0"/>
                </a:solidFill>
              </a:rPr>
              <a:t>Because the P-value is less than the </a:t>
            </a:r>
          </a:p>
          <a:p>
            <a:pPr marL="1368425" indent="-1368425">
              <a:lnSpc>
                <a:spcPct val="90000"/>
              </a:lnSpc>
              <a:spcBef>
                <a:spcPts val="250"/>
              </a:spcBef>
              <a:buClr>
                <a:schemeClr val="accent1"/>
              </a:buClr>
              <a:buSzPct val="80000"/>
            </a:pPr>
            <a:r>
              <a:rPr lang="en-US" altLang="en-US" sz="2800" b="1" dirty="0">
                <a:solidFill>
                  <a:srgbClr val="0070C0"/>
                </a:solidFill>
              </a:rPr>
              <a:t>significance level, </a:t>
            </a:r>
            <a:r>
              <a:rPr lang="en-US" altLang="en-US" sz="2800" b="1" dirty="0">
                <a:solidFill>
                  <a:srgbClr val="FF0000"/>
                </a:solidFill>
              </a:rPr>
              <a:t>reject</a:t>
            </a:r>
            <a:r>
              <a:rPr lang="en-US" altLang="en-US" sz="2800" b="1" dirty="0">
                <a:solidFill>
                  <a:srgbClr val="0070C0"/>
                </a:solidFill>
              </a:rPr>
              <a:t> the null hypothesis:</a:t>
            </a:r>
            <a:br>
              <a:rPr lang="en-US" altLang="en-US" sz="2800" b="1" dirty="0">
                <a:solidFill>
                  <a:srgbClr val="0070C0"/>
                </a:solidFill>
              </a:rPr>
            </a:br>
            <a:r>
              <a:rPr lang="en-US" altLang="en-US" sz="2800" b="1" i="1" dirty="0">
                <a:solidFill>
                  <a:srgbClr val="0070C0"/>
                </a:solidFill>
              </a:rPr>
              <a:t>H</a:t>
            </a:r>
            <a:r>
              <a:rPr lang="en-US" altLang="en-US" sz="2800" b="1" baseline="-25000" dirty="0">
                <a:solidFill>
                  <a:srgbClr val="0070C0"/>
                </a:solidFill>
              </a:rPr>
              <a:t>0</a:t>
            </a:r>
            <a:r>
              <a:rPr lang="en-US" altLang="en-US" sz="2800" b="1" dirty="0">
                <a:solidFill>
                  <a:srgbClr val="0070C0"/>
                </a:solidFill>
              </a:rPr>
              <a:t>: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 0 yr.</a:t>
            </a:r>
          </a:p>
        </p:txBody>
      </p:sp>
      <p:sp>
        <p:nvSpPr>
          <p:cNvPr id="9" name="Rectangle 3"/>
          <p:cNvSpPr txBox="1">
            <a:spLocks noChangeArrowheads="1"/>
          </p:cNvSpPr>
          <p:nvPr/>
        </p:nvSpPr>
        <p:spPr bwMode="auto">
          <a:xfrm>
            <a:off x="482600" y="4267200"/>
            <a:ext cx="8139113" cy="2027237"/>
          </a:xfrm>
          <a:prstGeom prst="rect">
            <a:avLst/>
          </a:prstGeom>
          <a:noFill/>
          <a:ln w="9525">
            <a:noFill/>
            <a:miter lim="800000"/>
            <a:headEnd/>
            <a:tailEnd/>
          </a:ln>
        </p:spPr>
        <p:txBody>
          <a:bodyPr lIns="90488" tIns="44450" rIns="90488" bIns="44450"/>
          <a:lstStyle/>
          <a:p>
            <a:pPr>
              <a:lnSpc>
                <a:spcPct val="90000"/>
              </a:lnSpc>
              <a:spcBef>
                <a:spcPct val="20000"/>
              </a:spcBef>
            </a:pPr>
            <a:r>
              <a:rPr lang="en-US" altLang="en-US" sz="2800" b="1" dirty="0">
                <a:solidFill>
                  <a:srgbClr val="0070C0"/>
                </a:solidFill>
                <a:cs typeface="Arial" charset="0"/>
              </a:rPr>
              <a:t>Step 6:  We conclude that there is sufficient evidence to support the claim that </a:t>
            </a:r>
            <a:r>
              <a:rPr lang="en-US" sz="2800" b="1" dirty="0">
                <a:solidFill>
                  <a:srgbClr val="0070C0"/>
                </a:solidFill>
                <a:cs typeface="Arial" charset="0"/>
              </a:rPr>
              <a:t>best actresses are younger than best actors at the time of winning the award.</a:t>
            </a:r>
            <a:endParaRPr lang="en-US" altLang="en-US" sz="2800" b="1" dirty="0">
              <a:solidFill>
                <a:srgbClr val="0070C0"/>
              </a:solidFill>
              <a:cs typeface="Arial"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679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79940">
                                            <p:txEl>
                                              <p:pRg st="0" end="0"/>
                                            </p:txEl>
                                          </p:spTgt>
                                        </p:tgtEl>
                                        <p:attrNameLst>
                                          <p:attrName>style.visibility</p:attrName>
                                        </p:attrNameLst>
                                      </p:cBhvr>
                                      <p:to>
                                        <p:strVal val="visible"/>
                                      </p:to>
                                    </p:set>
                                    <p:anim calcmode="lin" valueType="num">
                                      <p:cBhvr>
                                        <p:cTn id="11" dur="500" fill="hold"/>
                                        <p:tgtEl>
                                          <p:spTgt spid="67994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9940">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7994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79941"/>
                                        </p:tgtEl>
                                        <p:attrNameLst>
                                          <p:attrName>style.visibility</p:attrName>
                                        </p:attrNameLst>
                                      </p:cBhvr>
                                      <p:to>
                                        <p:strVal val="visible"/>
                                      </p:to>
                                    </p:set>
                                    <p:animEffect transition="in" filter="barn(inVertical)">
                                      <p:cBhvr>
                                        <p:cTn id="25" dur="500"/>
                                        <p:tgtEl>
                                          <p:spTgt spid="67994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5"/>
                </p:tgtEl>
              </p:cMediaNode>
            </p:audio>
          </p:childTnLst>
        </p:cTn>
      </p:par>
    </p:tnLst>
    <p:bldLst>
      <p:bldP spid="679940" grpId="0" build="p"/>
      <p:bldP spid="679941" grpId="0"/>
      <p:bldP spid="2"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8|109.6"/>
</p:tagLst>
</file>

<file path=ppt/tags/tag10.xml><?xml version="1.0" encoding="utf-8"?>
<p:tagLst xmlns:a="http://schemas.openxmlformats.org/drawingml/2006/main" xmlns:r="http://schemas.openxmlformats.org/officeDocument/2006/relationships" xmlns:p="http://schemas.openxmlformats.org/presentationml/2006/main">
  <p:tag name="TIMING" val="|1.5|4.7|34.5|15.1"/>
</p:tagLst>
</file>

<file path=ppt/tags/tag11.xml><?xml version="1.0" encoding="utf-8"?>
<p:tagLst xmlns:a="http://schemas.openxmlformats.org/drawingml/2006/main" xmlns:r="http://schemas.openxmlformats.org/officeDocument/2006/relationships" xmlns:p="http://schemas.openxmlformats.org/presentationml/2006/main">
  <p:tag name="TIMING" val="|3.5|0.9|1.4|1.1|1.1|59.4"/>
</p:tagLst>
</file>

<file path=ppt/tags/tag2.xml><?xml version="1.0" encoding="utf-8"?>
<p:tagLst xmlns:a="http://schemas.openxmlformats.org/drawingml/2006/main" xmlns:r="http://schemas.openxmlformats.org/officeDocument/2006/relationships" xmlns:p="http://schemas.openxmlformats.org/presentationml/2006/main">
  <p:tag name="TIMING" val="|5.2|9.6|31.5|38.1|12.5"/>
</p:tagLst>
</file>

<file path=ppt/tags/tag3.xml><?xml version="1.0" encoding="utf-8"?>
<p:tagLst xmlns:a="http://schemas.openxmlformats.org/drawingml/2006/main" xmlns:r="http://schemas.openxmlformats.org/officeDocument/2006/relationships" xmlns:p="http://schemas.openxmlformats.org/presentationml/2006/main">
  <p:tag name="TIMING" val="|115.2|65.8"/>
</p:tagLst>
</file>

<file path=ppt/tags/tag4.xml><?xml version="1.0" encoding="utf-8"?>
<p:tagLst xmlns:a="http://schemas.openxmlformats.org/drawingml/2006/main" xmlns:r="http://schemas.openxmlformats.org/officeDocument/2006/relationships" xmlns:p="http://schemas.openxmlformats.org/presentationml/2006/main">
  <p:tag name="TIMING" val="|41.8|1|8.7|24.5|29.1"/>
</p:tagLst>
</file>

<file path=ppt/tags/tag5.xml><?xml version="1.0" encoding="utf-8"?>
<p:tagLst xmlns:a="http://schemas.openxmlformats.org/drawingml/2006/main" xmlns:r="http://schemas.openxmlformats.org/officeDocument/2006/relationships" xmlns:p="http://schemas.openxmlformats.org/presentationml/2006/main">
  <p:tag name="TIMING" val="|69.6|12.3|6"/>
</p:tagLst>
</file>

<file path=ppt/tags/tag6.xml><?xml version="1.0" encoding="utf-8"?>
<p:tagLst xmlns:a="http://schemas.openxmlformats.org/drawingml/2006/main" xmlns:r="http://schemas.openxmlformats.org/officeDocument/2006/relationships" xmlns:p="http://schemas.openxmlformats.org/presentationml/2006/main">
  <p:tag name="TIMING" val="|35.1|2"/>
</p:tagLst>
</file>

<file path=ppt/tags/tag7.xml><?xml version="1.0" encoding="utf-8"?>
<p:tagLst xmlns:a="http://schemas.openxmlformats.org/drawingml/2006/main" xmlns:r="http://schemas.openxmlformats.org/officeDocument/2006/relationships" xmlns:p="http://schemas.openxmlformats.org/presentationml/2006/main">
  <p:tag name="TIMING" val="|3.9|1.2|22.7|4.8|17.5"/>
</p:tagLst>
</file>

<file path=ppt/tags/tag8.xml><?xml version="1.0" encoding="utf-8"?>
<p:tagLst xmlns:a="http://schemas.openxmlformats.org/drawingml/2006/main" xmlns:r="http://schemas.openxmlformats.org/officeDocument/2006/relationships" xmlns:p="http://schemas.openxmlformats.org/presentationml/2006/main">
  <p:tag name="TIMING" val="|39.1|2.1|12.2|21.2|13.8|23.9"/>
</p:tagLst>
</file>

<file path=ppt/tags/tag9.xml><?xml version="1.0" encoding="utf-8"?>
<p:tagLst xmlns:a="http://schemas.openxmlformats.org/drawingml/2006/main" xmlns:r="http://schemas.openxmlformats.org/officeDocument/2006/relationships" xmlns:p="http://schemas.openxmlformats.org/presentationml/2006/main">
  <p:tag name="TIMING" val="|93.6|16.1|4.9"/>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xecuti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Times New Roman"/>
        <a:ea typeface=""/>
        <a:cs typeface=""/>
      </a:majorFont>
      <a:minorFont>
        <a:latin typeface="Times New Roman"/>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Executi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Times New Roman"/>
        <a:ea typeface=""/>
        <a:cs typeface=""/>
      </a:majorFont>
      <a:minorFont>
        <a:latin typeface="Times New Roman"/>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2969</TotalTime>
  <Words>1058</Words>
  <Application>Microsoft Office PowerPoint</Application>
  <PresentationFormat>On-screen Show (4:3)</PresentationFormat>
  <Paragraphs>171</Paragraphs>
  <Slides>19</Slides>
  <Notes>10</Notes>
  <HiddenSlides>0</HiddenSlides>
  <MMClips>18</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23" baseType="lpstr">
      <vt:lpstr>Office Theme</vt:lpstr>
      <vt:lpstr>1_Executive</vt:lpstr>
      <vt:lpstr>2_Executive</vt:lpstr>
      <vt:lpstr>Equation</vt:lpstr>
      <vt:lpstr>PowerPoint Presentation</vt:lpstr>
      <vt:lpstr>PowerPoint Presentation</vt:lpstr>
      <vt:lpstr>PowerPoint Presentation</vt:lpstr>
      <vt:lpstr>PowerPoint Presentation</vt:lpstr>
      <vt:lpstr>Example 3</vt:lpstr>
      <vt:lpstr>Data for Example 3</vt:lpstr>
      <vt:lpstr>Example 3:</vt:lpstr>
      <vt:lpstr>Example 3:</vt:lpstr>
      <vt:lpstr>Example 3:</vt:lpstr>
      <vt:lpstr>Confidence Intervals for Matched Pairs</vt:lpstr>
      <vt:lpstr>PowerPoint Presentation</vt:lpstr>
      <vt:lpstr>PowerPoint Presentation</vt:lpstr>
      <vt:lpstr>PowerPoint Presentation</vt:lpstr>
      <vt:lpstr>Your Turn</vt:lpstr>
      <vt:lpstr>Your Turn</vt:lpstr>
      <vt:lpstr>Your Turn</vt:lpstr>
      <vt:lpstr>PowerPoint Presentation</vt:lpstr>
      <vt:lpstr>PowerPoint Presentation</vt:lpstr>
      <vt:lpstr>Homework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00, 00</dc:creator>
  <cp:lastModifiedBy>Wenjiang</cp:lastModifiedBy>
  <cp:revision>105</cp:revision>
  <dcterms:created xsi:type="dcterms:W3CDTF">2013-04-14T16:55:57Z</dcterms:created>
  <dcterms:modified xsi:type="dcterms:W3CDTF">2020-04-14T02:39:15Z</dcterms:modified>
</cp:coreProperties>
</file>