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5" r:id="rId8"/>
    <p:sldId id="260" r:id="rId9"/>
    <p:sldId id="261" r:id="rId10"/>
    <p:sldId id="266" r:id="rId11"/>
    <p:sldId id="267" r:id="rId12"/>
    <p:sldId id="268" r:id="rId13"/>
    <p:sldId id="262"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41930BA-4CDB-46FC-B7B7-EED9B8D5D083}" type="datetimeFigureOut">
              <a:rPr lang="en-US" smtClean="0"/>
              <a:t>3/23/2017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F02E2D5-4307-46B6-A939-C70246A7C03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930BA-4CDB-46FC-B7B7-EED9B8D5D08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2D5-4307-46B6-A939-C70246A7C0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1930BA-4CDB-46FC-B7B7-EED9B8D5D08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2D5-4307-46B6-A939-C70246A7C0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1930BA-4CDB-46FC-B7B7-EED9B8D5D08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2D5-4307-46B6-A939-C70246A7C0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930BA-4CDB-46FC-B7B7-EED9B8D5D083}"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2D5-4307-46B6-A939-C70246A7C0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41930BA-4CDB-46FC-B7B7-EED9B8D5D083}"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2E2D5-4307-46B6-A939-C70246A7C03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1930BA-4CDB-46FC-B7B7-EED9B8D5D083}"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2E2D5-4307-46B6-A939-C70246A7C0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930BA-4CDB-46FC-B7B7-EED9B8D5D083}"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2E2D5-4307-46B6-A939-C70246A7C0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930BA-4CDB-46FC-B7B7-EED9B8D5D083}"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2E2D5-4307-46B6-A939-C70246A7C0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41930BA-4CDB-46FC-B7B7-EED9B8D5D083}" type="datetimeFigureOut">
              <a:rPr lang="en-US" smtClean="0"/>
              <a:t>3/23/2017</a:t>
            </a:fld>
            <a:endParaRPr lang="en-US"/>
          </a:p>
        </p:txBody>
      </p:sp>
      <p:sp>
        <p:nvSpPr>
          <p:cNvPr id="7" name="Slide Number Placeholder 6"/>
          <p:cNvSpPr>
            <a:spLocks noGrp="1"/>
          </p:cNvSpPr>
          <p:nvPr>
            <p:ph type="sldNum" sz="quarter" idx="12"/>
          </p:nvPr>
        </p:nvSpPr>
        <p:spPr/>
        <p:txBody>
          <a:bodyPr/>
          <a:lstStyle/>
          <a:p>
            <a:fld id="{BF02E2D5-4307-46B6-A939-C70246A7C03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930BA-4CDB-46FC-B7B7-EED9B8D5D083}" type="datetimeFigureOut">
              <a:rPr lang="en-US" smtClean="0"/>
              <a:t>3/23/2017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F02E2D5-4307-46B6-A939-C70246A7C0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41930BA-4CDB-46FC-B7B7-EED9B8D5D083}" type="datetimeFigureOut">
              <a:rPr lang="en-US" smtClean="0"/>
              <a:t>3/23/2017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F02E2D5-4307-46B6-A939-C70246A7C0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bkJxK2V8fH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bkJxK2V8fH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267635" cy="3158924"/>
          </a:xfrm>
        </p:spPr>
        <p:txBody>
          <a:bodyPr>
            <a:noAutofit/>
          </a:bodyPr>
          <a:lstStyle/>
          <a:p>
            <a:pPr algn="ctr"/>
            <a:r>
              <a:rPr lang="en-US" sz="8000" dirty="0" smtClean="0"/>
              <a:t>Satire</a:t>
            </a:r>
            <a:r>
              <a:rPr lang="en-US" sz="2400" dirty="0" smtClean="0"/>
              <a:t> (high comedy)</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8000" dirty="0" smtClean="0"/>
              <a:t>Shrek</a:t>
            </a:r>
            <a:br>
              <a:rPr lang="en-US" sz="8000" dirty="0" smtClean="0"/>
            </a:br>
            <a:endParaRPr lang="en-US" sz="8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30194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06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400" dirty="0" smtClean="0"/>
              <a:t>Incongruity</a:t>
            </a:r>
            <a:endParaRPr lang="en-US" sz="4400" dirty="0"/>
          </a:p>
        </p:txBody>
      </p:sp>
      <p:sp>
        <p:nvSpPr>
          <p:cNvPr id="3" name="Content Placeholder 2"/>
          <p:cNvSpPr>
            <a:spLocks noGrp="1"/>
          </p:cNvSpPr>
          <p:nvPr>
            <p:ph idx="1"/>
          </p:nvPr>
        </p:nvSpPr>
        <p:spPr>
          <a:xfrm>
            <a:off x="1043492" y="2743200"/>
            <a:ext cx="6777317" cy="3429000"/>
          </a:xfrm>
        </p:spPr>
        <p:txBody>
          <a:bodyPr>
            <a:normAutofit fontScale="92500" lnSpcReduction="10000"/>
          </a:bodyPr>
          <a:lstStyle/>
          <a:p>
            <a:pPr marL="0" lvl="0" indent="0">
              <a:buClr>
                <a:srgbClr val="94C600"/>
              </a:buClr>
              <a:buNone/>
            </a:pPr>
            <a:r>
              <a:rPr lang="en-US" sz="1500" dirty="0" smtClean="0">
                <a:solidFill>
                  <a:srgbClr val="3E3D2D"/>
                </a:solidFill>
              </a:rPr>
              <a:t> </a:t>
            </a:r>
            <a:endParaRPr lang="en-US" sz="1500" dirty="0">
              <a:solidFill>
                <a:srgbClr val="3E3D2D"/>
              </a:solidFill>
            </a:endParaRPr>
          </a:p>
          <a:p>
            <a:pPr marL="0" lvl="0" indent="0">
              <a:buClr>
                <a:srgbClr val="94C600"/>
              </a:buClr>
              <a:buNone/>
            </a:pPr>
            <a:r>
              <a:rPr lang="en-US" sz="3200" dirty="0">
                <a:solidFill>
                  <a:srgbClr val="3E3D2D"/>
                </a:solidFill>
              </a:rPr>
              <a:t>Princess Fiona uses her ponytail to deliver a knockout punch to one of the Merry Men. While frozen in a mid-air martial arts kick, Princess Fiona pauses to fix her disheveled hair before knocking out two of the Merry Men.</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02" y="380999"/>
            <a:ext cx="4253798" cy="264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4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09800"/>
            <a:ext cx="7024744" cy="762000"/>
          </a:xfrm>
        </p:spPr>
        <p:txBody>
          <a:bodyPr>
            <a:noAutofit/>
          </a:bodyPr>
          <a:lstStyle/>
          <a:p>
            <a:pPr algn="r"/>
            <a:r>
              <a:rPr lang="en-US" sz="4800" dirty="0" smtClean="0"/>
              <a:t>Reversal</a:t>
            </a:r>
            <a:endParaRPr lang="en-US" sz="4800" dirty="0"/>
          </a:p>
        </p:txBody>
      </p:sp>
      <p:sp>
        <p:nvSpPr>
          <p:cNvPr id="3" name="Content Placeholder 2"/>
          <p:cNvSpPr>
            <a:spLocks noGrp="1"/>
          </p:cNvSpPr>
          <p:nvPr>
            <p:ph idx="1"/>
          </p:nvPr>
        </p:nvSpPr>
        <p:spPr>
          <a:xfrm>
            <a:off x="1043492" y="3200400"/>
            <a:ext cx="6777317" cy="2632229"/>
          </a:xfrm>
        </p:spPr>
        <p:txBody>
          <a:bodyPr>
            <a:normAutofit/>
          </a:bodyPr>
          <a:lstStyle/>
          <a:p>
            <a:pPr marL="0" indent="0">
              <a:buNone/>
            </a:pPr>
            <a:r>
              <a:rPr lang="en-US" sz="3200" dirty="0" smtClean="0"/>
              <a:t>The </a:t>
            </a:r>
            <a:r>
              <a:rPr lang="en-US" sz="3200" dirty="0"/>
              <a:t>roles of the hero and the damsel in distress have been reversed. In this clip, it is Princess Fiona, the </a:t>
            </a:r>
            <a:r>
              <a:rPr lang="en-US" sz="3200" dirty="0" err="1"/>
              <a:t>rescuee</a:t>
            </a:r>
            <a:r>
              <a:rPr lang="en-US" sz="3200" dirty="0"/>
              <a:t>, who fights and defeats the </a:t>
            </a:r>
            <a:r>
              <a:rPr lang="en-US" sz="3200" dirty="0" smtClean="0"/>
              <a:t>foe.</a:t>
            </a:r>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457200"/>
            <a:ext cx="446193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6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800" dirty="0" smtClean="0"/>
              <a:t>Parody</a:t>
            </a:r>
            <a:endParaRPr lang="en-US" sz="4800" dirty="0"/>
          </a:p>
        </p:txBody>
      </p:sp>
      <p:sp>
        <p:nvSpPr>
          <p:cNvPr id="3" name="Content Placeholder 2"/>
          <p:cNvSpPr>
            <a:spLocks noGrp="1"/>
          </p:cNvSpPr>
          <p:nvPr>
            <p:ph idx="1"/>
          </p:nvPr>
        </p:nvSpPr>
        <p:spPr>
          <a:xfrm>
            <a:off x="1043492" y="3352800"/>
            <a:ext cx="6777317" cy="3124200"/>
          </a:xfrm>
        </p:spPr>
        <p:txBody>
          <a:bodyPr>
            <a:normAutofit/>
          </a:bodyPr>
          <a:lstStyle/>
          <a:p>
            <a:pPr marL="0" lvl="0" indent="0">
              <a:buClr>
                <a:srgbClr val="94C600"/>
              </a:buClr>
              <a:buNone/>
            </a:pPr>
            <a:r>
              <a:rPr lang="en-US" sz="3200" dirty="0">
                <a:solidFill>
                  <a:srgbClr val="3E3D2D"/>
                </a:solidFill>
              </a:rPr>
              <a:t>The fight scene is an exaggerated imitation of the martial arts style and special effects used in movies such as </a:t>
            </a:r>
            <a:r>
              <a:rPr lang="en-US" sz="3200" i="1" dirty="0">
                <a:solidFill>
                  <a:srgbClr val="3E3D2D"/>
                </a:solidFill>
              </a:rPr>
              <a:t>The Matrix</a:t>
            </a:r>
            <a:r>
              <a:rPr lang="en-US" sz="3200" dirty="0">
                <a:solidFill>
                  <a:srgbClr val="3E3D2D"/>
                </a:solidFill>
              </a:rPr>
              <a:t> and </a:t>
            </a:r>
            <a:r>
              <a:rPr lang="en-US" sz="3200" i="1" dirty="0">
                <a:solidFill>
                  <a:srgbClr val="3E3D2D"/>
                </a:solidFill>
              </a:rPr>
              <a:t>Crouching Tiger, Hidden Dragon</a:t>
            </a:r>
            <a:r>
              <a:rPr lang="en-US" sz="3200" dirty="0">
                <a:solidFill>
                  <a:srgbClr val="3E3D2D"/>
                </a:solidFill>
              </a:rPr>
              <a:t>.</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05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6906409" cy="4918229"/>
          </a:xfrm>
        </p:spPr>
        <p:txBody>
          <a:bodyPr>
            <a:normAutofit/>
          </a:bodyPr>
          <a:lstStyle/>
          <a:p>
            <a:pPr marL="0" lvl="0" indent="0">
              <a:spcBef>
                <a:spcPts val="0"/>
              </a:spcBef>
              <a:buClrTx/>
              <a:buSzTx/>
              <a:buNone/>
            </a:pPr>
            <a:r>
              <a:rPr lang="en-US" sz="4800" dirty="0">
                <a:solidFill>
                  <a:prstClr val="black"/>
                </a:solidFill>
              </a:rPr>
              <a:t>What is the primary comment or </a:t>
            </a:r>
            <a:r>
              <a:rPr lang="en-US" sz="4800" u="sng" dirty="0">
                <a:solidFill>
                  <a:prstClr val="black"/>
                </a:solidFill>
              </a:rPr>
              <a:t>criticism</a:t>
            </a:r>
            <a:r>
              <a:rPr lang="en-US" sz="4800" dirty="0">
                <a:solidFill>
                  <a:prstClr val="black"/>
                </a:solidFill>
              </a:rPr>
              <a:t> about society that is being made by the satirical techniques in this clip from Shrek?</a:t>
            </a:r>
          </a:p>
          <a:p>
            <a:pPr marL="0" lvl="0" indent="0">
              <a:spcBef>
                <a:spcPts val="0"/>
              </a:spcBef>
              <a:buClrTx/>
              <a:buSzTx/>
              <a:buNone/>
            </a:pPr>
            <a:endParaRPr lang="en-US" dirty="0"/>
          </a:p>
        </p:txBody>
      </p:sp>
    </p:spTree>
    <p:extLst>
      <p:ext uri="{BB962C8B-B14F-4D97-AF65-F5344CB8AC3E}">
        <p14:creationId xmlns:p14="http://schemas.microsoft.com/office/powerpoint/2010/main" val="261203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838200"/>
          </a:xfrm>
        </p:spPr>
        <p:txBody>
          <a:bodyPr>
            <a:normAutofit/>
          </a:bodyPr>
          <a:lstStyle/>
          <a:p>
            <a:pPr algn="ctr"/>
            <a:r>
              <a:rPr lang="en-US" dirty="0" smtClean="0"/>
              <a:t>Possible Answers</a:t>
            </a:r>
            <a:endParaRPr lang="en-US" dirty="0"/>
          </a:p>
        </p:txBody>
      </p:sp>
      <p:sp>
        <p:nvSpPr>
          <p:cNvPr id="3" name="Content Placeholder 2"/>
          <p:cNvSpPr>
            <a:spLocks noGrp="1"/>
          </p:cNvSpPr>
          <p:nvPr>
            <p:ph idx="1"/>
          </p:nvPr>
        </p:nvSpPr>
        <p:spPr>
          <a:xfrm>
            <a:off x="990600" y="1447800"/>
            <a:ext cx="6830209" cy="4876800"/>
          </a:xfrm>
        </p:spPr>
        <p:txBody>
          <a:bodyPr>
            <a:normAutofit/>
          </a:bodyPr>
          <a:lstStyle/>
          <a:p>
            <a:pPr marL="457200" indent="-457200">
              <a:spcBef>
                <a:spcPts val="0"/>
              </a:spcBef>
              <a:buClrTx/>
              <a:buSzTx/>
            </a:pPr>
            <a:r>
              <a:rPr lang="en-US" sz="2800" dirty="0" smtClean="0">
                <a:solidFill>
                  <a:prstClr val="black"/>
                </a:solidFill>
              </a:rPr>
              <a:t>The </a:t>
            </a:r>
            <a:r>
              <a:rPr lang="en-US" sz="2800" dirty="0">
                <a:solidFill>
                  <a:prstClr val="black"/>
                </a:solidFill>
              </a:rPr>
              <a:t>traditional story of the knight rescuing the damsel-in-distress is not a realistic depiction of the roles filled by men and women in modern society. </a:t>
            </a:r>
            <a:endParaRPr lang="en-US" sz="2800" dirty="0" smtClean="0">
              <a:solidFill>
                <a:prstClr val="black"/>
              </a:solidFill>
            </a:endParaRPr>
          </a:p>
          <a:p>
            <a:pPr marL="0" indent="0">
              <a:spcBef>
                <a:spcPts val="0"/>
              </a:spcBef>
              <a:buClrTx/>
              <a:buSzTx/>
              <a:buNone/>
            </a:pPr>
            <a:endParaRPr lang="en-US" sz="2800" dirty="0">
              <a:solidFill>
                <a:prstClr val="black"/>
              </a:solidFill>
            </a:endParaRPr>
          </a:p>
          <a:p>
            <a:pPr marL="457200" indent="-457200">
              <a:spcBef>
                <a:spcPts val="0"/>
              </a:spcBef>
              <a:buClrTx/>
              <a:buSzTx/>
            </a:pPr>
            <a:r>
              <a:rPr lang="en-US" sz="2800" dirty="0" smtClean="0">
                <a:solidFill>
                  <a:prstClr val="black"/>
                </a:solidFill>
              </a:rPr>
              <a:t>Current </a:t>
            </a:r>
            <a:r>
              <a:rPr lang="en-US" sz="2800" dirty="0">
                <a:solidFill>
                  <a:prstClr val="black"/>
                </a:solidFill>
              </a:rPr>
              <a:t>Hollywood action movies like The Matrix have become ridiculous because they are too focused on special effects.</a:t>
            </a:r>
          </a:p>
          <a:p>
            <a:endParaRPr lang="en-US" dirty="0"/>
          </a:p>
        </p:txBody>
      </p:sp>
    </p:spTree>
    <p:extLst>
      <p:ext uri="{BB962C8B-B14F-4D97-AF65-F5344CB8AC3E}">
        <p14:creationId xmlns:p14="http://schemas.microsoft.com/office/powerpoint/2010/main" val="289486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Shrek – Clip </a:t>
            </a:r>
            <a:r>
              <a:rPr lang="en-US" dirty="0" smtClean="0">
                <a:solidFill>
                  <a:srgbClr val="94C600"/>
                </a:solidFill>
                <a:hlinkClick r:id="rId2"/>
              </a:rPr>
              <a:t>https</a:t>
            </a:r>
            <a:r>
              <a:rPr lang="en-US" dirty="0">
                <a:solidFill>
                  <a:srgbClr val="94C600"/>
                </a:solidFill>
                <a:hlinkClick r:id="rId2"/>
              </a:rPr>
              <a:t>://www.youtube.com/watch?v=bkJxK2V8fHY</a:t>
            </a:r>
            <a:endParaRPr lang="en-US" dirty="0"/>
          </a:p>
        </p:txBody>
      </p:sp>
      <p:sp>
        <p:nvSpPr>
          <p:cNvPr id="3" name="Content Placeholder 2"/>
          <p:cNvSpPr>
            <a:spLocks noGrp="1"/>
          </p:cNvSpPr>
          <p:nvPr>
            <p:ph idx="1"/>
          </p:nvPr>
        </p:nvSpPr>
        <p:spPr>
          <a:xfrm>
            <a:off x="1043492" y="2323652"/>
            <a:ext cx="7338508" cy="4077148"/>
          </a:xfrm>
        </p:spPr>
        <p:txBody>
          <a:bodyPr>
            <a:normAutofit lnSpcReduction="10000"/>
          </a:bodyPr>
          <a:lstStyle/>
          <a:p>
            <a:pPr marL="68580" indent="0">
              <a:buNone/>
            </a:pPr>
            <a:r>
              <a:rPr lang="en-US" sz="2600" dirty="0"/>
              <a:t>The clip depicts the capture of Princess Fiona by Robin Hood, who mistakenly thinks that the Princess has been taken against her will by the ogre, Shrek. After "rescuing" the princess, Robin Hood and his Merry Men pause to introduce themselves by performing a ridiculous song and dance number. In the middle of the routine, Princess Fiona screams, "That's enough!" and single handedly attacks and subdues Robin Hood and all of his Merry Men.</a:t>
            </a:r>
          </a:p>
          <a:p>
            <a:endParaRPr lang="en-US" dirty="0"/>
          </a:p>
        </p:txBody>
      </p:sp>
    </p:spTree>
    <p:extLst>
      <p:ext uri="{BB962C8B-B14F-4D97-AF65-F5344CB8AC3E}">
        <p14:creationId xmlns:p14="http://schemas.microsoft.com/office/powerpoint/2010/main" val="14857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371600"/>
          </a:xfrm>
        </p:spPr>
        <p:txBody>
          <a:bodyPr/>
          <a:lstStyle/>
          <a:p>
            <a:r>
              <a:rPr lang="en-US" dirty="0" smtClean="0"/>
              <a:t>Satire</a:t>
            </a:r>
            <a:endParaRPr lang="en-US" dirty="0"/>
          </a:p>
        </p:txBody>
      </p:sp>
      <p:sp>
        <p:nvSpPr>
          <p:cNvPr id="3" name="Content Placeholder 2"/>
          <p:cNvSpPr>
            <a:spLocks noGrp="1"/>
          </p:cNvSpPr>
          <p:nvPr>
            <p:ph idx="1"/>
          </p:nvPr>
        </p:nvSpPr>
        <p:spPr>
          <a:xfrm>
            <a:off x="1030941" y="1905000"/>
            <a:ext cx="6777317" cy="4419600"/>
          </a:xfrm>
        </p:spPr>
        <p:txBody>
          <a:bodyPr>
            <a:noAutofit/>
          </a:bodyPr>
          <a:lstStyle/>
          <a:p>
            <a:pPr marL="0" indent="0">
              <a:buNone/>
            </a:pPr>
            <a:r>
              <a:rPr lang="en-US" sz="3200" dirty="0" smtClean="0"/>
              <a:t>A </a:t>
            </a:r>
            <a:r>
              <a:rPr lang="en-US" sz="3200" dirty="0"/>
              <a:t>literary work </a:t>
            </a:r>
            <a:endParaRPr lang="en-US" sz="3200" dirty="0" smtClean="0"/>
          </a:p>
          <a:p>
            <a:pPr marL="0" indent="0">
              <a:buNone/>
            </a:pPr>
            <a:r>
              <a:rPr lang="en-US" sz="3200" dirty="0" smtClean="0"/>
              <a:t>that </a:t>
            </a:r>
            <a:r>
              <a:rPr lang="en-US" sz="3200" dirty="0"/>
              <a:t>ridicules its </a:t>
            </a:r>
            <a:endParaRPr lang="en-US" sz="3200" dirty="0" smtClean="0"/>
          </a:p>
          <a:p>
            <a:pPr marL="0" indent="0">
              <a:buNone/>
            </a:pPr>
            <a:r>
              <a:rPr lang="en-US" sz="3200" dirty="0" smtClean="0"/>
              <a:t>subject </a:t>
            </a:r>
            <a:r>
              <a:rPr lang="en-US" sz="3200" dirty="0"/>
              <a:t>through </a:t>
            </a:r>
            <a:endParaRPr lang="en-US" sz="3200" dirty="0" smtClean="0"/>
          </a:p>
          <a:p>
            <a:pPr marL="0" indent="0">
              <a:buNone/>
            </a:pPr>
            <a:r>
              <a:rPr lang="en-US" sz="3200" dirty="0" smtClean="0"/>
              <a:t>the </a:t>
            </a:r>
            <a:r>
              <a:rPr lang="en-US" sz="3200" dirty="0"/>
              <a:t>use of techniques such as exaggeration, reversal, incongruity, and/or parody in order to make a comment or criticism about </a:t>
            </a:r>
            <a:r>
              <a:rPr lang="en-US" sz="3200" dirty="0" smtClean="0"/>
              <a:t>it.</a:t>
            </a:r>
            <a:endParaRPr lang="en-US"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552" y="76200"/>
            <a:ext cx="477944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312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066800"/>
          </a:xfrm>
        </p:spPr>
        <p:txBody>
          <a:bodyPr>
            <a:normAutofit/>
          </a:bodyPr>
          <a:lstStyle/>
          <a:p>
            <a:pPr algn="ctr"/>
            <a:r>
              <a:rPr lang="en-US" dirty="0" smtClean="0"/>
              <a:t> Four Techniques of Satire</a:t>
            </a:r>
            <a:endParaRPr lang="en-US" dirty="0"/>
          </a:p>
        </p:txBody>
      </p:sp>
      <p:sp>
        <p:nvSpPr>
          <p:cNvPr id="3" name="Content Placeholder 2"/>
          <p:cNvSpPr>
            <a:spLocks noGrp="1"/>
          </p:cNvSpPr>
          <p:nvPr>
            <p:ph idx="1"/>
          </p:nvPr>
        </p:nvSpPr>
        <p:spPr>
          <a:xfrm>
            <a:off x="1043492" y="2323652"/>
            <a:ext cx="6777317" cy="4077148"/>
          </a:xfrm>
        </p:spPr>
        <p:txBody>
          <a:bodyPr>
            <a:normAutofit fontScale="92500" lnSpcReduction="10000"/>
          </a:bodyPr>
          <a:lstStyle/>
          <a:p>
            <a:pPr>
              <a:buFont typeface="Wingdings" pitchFamily="2" charset="2"/>
              <a:buChar char="q"/>
            </a:pPr>
            <a:r>
              <a:rPr lang="en-US" sz="3400" b="1" u="sng" dirty="0"/>
              <a:t>Exaggeration</a:t>
            </a:r>
            <a:r>
              <a:rPr lang="en-US" sz="3400" u="sng" dirty="0"/>
              <a:t> </a:t>
            </a:r>
            <a:endParaRPr lang="en-US" sz="3400" dirty="0"/>
          </a:p>
          <a:p>
            <a:pPr marL="0" indent="0">
              <a:buNone/>
            </a:pPr>
            <a:r>
              <a:rPr lang="en-US" sz="3400" dirty="0" smtClean="0"/>
              <a:t>To enlarge, </a:t>
            </a:r>
          </a:p>
          <a:p>
            <a:pPr marL="0" indent="0">
              <a:buNone/>
            </a:pPr>
            <a:r>
              <a:rPr lang="en-US" sz="3400" dirty="0" smtClean="0"/>
              <a:t>increase, </a:t>
            </a:r>
          </a:p>
          <a:p>
            <a:pPr marL="0" indent="0">
              <a:buNone/>
            </a:pPr>
            <a:r>
              <a:rPr lang="en-US" sz="3400" dirty="0" smtClean="0"/>
              <a:t>or represent </a:t>
            </a:r>
            <a:endParaRPr lang="en-US" sz="3400" dirty="0"/>
          </a:p>
          <a:p>
            <a:pPr marL="0" indent="0">
              <a:buNone/>
            </a:pPr>
            <a:r>
              <a:rPr lang="en-US" sz="3400" dirty="0" smtClean="0"/>
              <a:t>something </a:t>
            </a:r>
          </a:p>
          <a:p>
            <a:pPr marL="0" indent="0">
              <a:buNone/>
            </a:pPr>
            <a:r>
              <a:rPr lang="en-US" sz="3400" dirty="0" smtClean="0"/>
              <a:t>beyond normal bounds so that it becomes ridiculous and its faults can be seen. </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64334"/>
            <a:ext cx="4132776" cy="293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201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914400"/>
          </a:xfrm>
        </p:spPr>
        <p:txBody>
          <a:bodyPr/>
          <a:lstStyle/>
          <a:p>
            <a:r>
              <a:rPr lang="en-US" dirty="0" smtClean="0"/>
              <a:t>Incongruity</a:t>
            </a:r>
            <a:endParaRPr lang="en-US" dirty="0"/>
          </a:p>
        </p:txBody>
      </p:sp>
      <p:sp>
        <p:nvSpPr>
          <p:cNvPr id="3" name="Content Placeholder 2"/>
          <p:cNvSpPr>
            <a:spLocks noGrp="1"/>
          </p:cNvSpPr>
          <p:nvPr>
            <p:ph idx="1"/>
          </p:nvPr>
        </p:nvSpPr>
        <p:spPr>
          <a:xfrm>
            <a:off x="1043492" y="1828800"/>
            <a:ext cx="6777317" cy="4003829"/>
          </a:xfrm>
        </p:spPr>
        <p:txBody>
          <a:bodyPr>
            <a:normAutofit/>
          </a:bodyPr>
          <a:lstStyle/>
          <a:p>
            <a:pPr marL="0" lvl="0" indent="0">
              <a:buClr>
                <a:srgbClr val="94C600"/>
              </a:buClr>
              <a:buNone/>
            </a:pPr>
            <a:r>
              <a:rPr lang="en-US" sz="3600" dirty="0" smtClean="0">
                <a:solidFill>
                  <a:srgbClr val="3E3D2D"/>
                </a:solidFill>
              </a:rPr>
              <a:t>To </a:t>
            </a:r>
            <a:r>
              <a:rPr lang="en-US" sz="3600" dirty="0">
                <a:solidFill>
                  <a:srgbClr val="3E3D2D"/>
                </a:solidFill>
              </a:rPr>
              <a:t>present </a:t>
            </a:r>
            <a:endParaRPr lang="en-US" sz="3600" dirty="0" smtClean="0">
              <a:solidFill>
                <a:srgbClr val="3E3D2D"/>
              </a:solidFill>
            </a:endParaRPr>
          </a:p>
          <a:p>
            <a:pPr marL="0" lvl="0" indent="0">
              <a:buClr>
                <a:srgbClr val="94C600"/>
              </a:buClr>
              <a:buNone/>
            </a:pPr>
            <a:r>
              <a:rPr lang="en-US" sz="3600" dirty="0" smtClean="0">
                <a:solidFill>
                  <a:srgbClr val="3E3D2D"/>
                </a:solidFill>
              </a:rPr>
              <a:t>things </a:t>
            </a:r>
            <a:r>
              <a:rPr lang="en-US" sz="3600" dirty="0">
                <a:solidFill>
                  <a:srgbClr val="3E3D2D"/>
                </a:solidFill>
              </a:rPr>
              <a:t>that </a:t>
            </a:r>
            <a:endParaRPr lang="en-US" sz="3600" dirty="0" smtClean="0">
              <a:solidFill>
                <a:srgbClr val="3E3D2D"/>
              </a:solidFill>
            </a:endParaRPr>
          </a:p>
          <a:p>
            <a:pPr marL="0" lvl="0" indent="0">
              <a:buClr>
                <a:srgbClr val="94C600"/>
              </a:buClr>
              <a:buNone/>
            </a:pPr>
            <a:r>
              <a:rPr lang="en-US" sz="3600" dirty="0" smtClean="0">
                <a:solidFill>
                  <a:srgbClr val="3E3D2D"/>
                </a:solidFill>
              </a:rPr>
              <a:t>are </a:t>
            </a:r>
            <a:r>
              <a:rPr lang="en-US" sz="3600" dirty="0">
                <a:solidFill>
                  <a:srgbClr val="3E3D2D"/>
                </a:solidFill>
              </a:rPr>
              <a:t>out of </a:t>
            </a:r>
            <a:endParaRPr lang="en-US" sz="3600" dirty="0" smtClean="0">
              <a:solidFill>
                <a:srgbClr val="3E3D2D"/>
              </a:solidFill>
            </a:endParaRPr>
          </a:p>
          <a:p>
            <a:pPr marL="0" lvl="0" indent="0">
              <a:buClr>
                <a:srgbClr val="94C600"/>
              </a:buClr>
              <a:buNone/>
            </a:pPr>
            <a:r>
              <a:rPr lang="en-US" sz="3600" dirty="0" smtClean="0">
                <a:solidFill>
                  <a:srgbClr val="3E3D2D"/>
                </a:solidFill>
              </a:rPr>
              <a:t>place </a:t>
            </a:r>
            <a:r>
              <a:rPr lang="en-US" sz="3600" dirty="0">
                <a:solidFill>
                  <a:srgbClr val="3E3D2D"/>
                </a:solidFill>
              </a:rPr>
              <a:t>or </a:t>
            </a:r>
            <a:r>
              <a:rPr lang="en-US" sz="3600" dirty="0" smtClean="0">
                <a:solidFill>
                  <a:srgbClr val="3E3D2D"/>
                </a:solidFill>
              </a:rPr>
              <a:t>are</a:t>
            </a:r>
          </a:p>
          <a:p>
            <a:pPr marL="0" lvl="0" indent="0">
              <a:buClr>
                <a:srgbClr val="94C600"/>
              </a:buClr>
              <a:buNone/>
            </a:pPr>
            <a:r>
              <a:rPr lang="en-US" sz="3600" dirty="0" smtClean="0">
                <a:solidFill>
                  <a:srgbClr val="3E3D2D"/>
                </a:solidFill>
              </a:rPr>
              <a:t> </a:t>
            </a:r>
            <a:r>
              <a:rPr lang="en-US" sz="3600" dirty="0">
                <a:solidFill>
                  <a:srgbClr val="3E3D2D"/>
                </a:solidFill>
              </a:rPr>
              <a:t>absurd in </a:t>
            </a:r>
            <a:endParaRPr lang="en-US" sz="3600" dirty="0" smtClean="0">
              <a:solidFill>
                <a:srgbClr val="3E3D2D"/>
              </a:solidFill>
            </a:endParaRPr>
          </a:p>
          <a:p>
            <a:pPr marL="0" lvl="0" indent="0">
              <a:buClr>
                <a:srgbClr val="94C600"/>
              </a:buClr>
              <a:buNone/>
            </a:pPr>
            <a:r>
              <a:rPr lang="en-US" sz="3600" dirty="0" smtClean="0">
                <a:solidFill>
                  <a:srgbClr val="3E3D2D"/>
                </a:solidFill>
              </a:rPr>
              <a:t>relation </a:t>
            </a:r>
            <a:r>
              <a:rPr lang="en-US" sz="3600" dirty="0">
                <a:solidFill>
                  <a:srgbClr val="3E3D2D"/>
                </a:solidFill>
              </a:rPr>
              <a:t>to i</a:t>
            </a:r>
            <a:r>
              <a:rPr lang="en-US" sz="3600" dirty="0" smtClean="0">
                <a:solidFill>
                  <a:srgbClr val="3E3D2D"/>
                </a:solidFill>
              </a:rPr>
              <a:t>ts surroundings.</a:t>
            </a:r>
          </a:p>
          <a:p>
            <a:pPr marL="0" lvl="0" indent="0">
              <a:buClr>
                <a:srgbClr val="94C600"/>
              </a:buClr>
              <a:buNone/>
            </a:pP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62000"/>
            <a:ext cx="35052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85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685800"/>
          </a:xfrm>
        </p:spPr>
        <p:txBody>
          <a:bodyPr>
            <a:normAutofit fontScale="90000"/>
          </a:bodyPr>
          <a:lstStyle/>
          <a:p>
            <a:r>
              <a:rPr lang="en-US" dirty="0" smtClean="0"/>
              <a:t>Reversal</a:t>
            </a:r>
            <a:endParaRPr lang="en-US" dirty="0"/>
          </a:p>
        </p:txBody>
      </p:sp>
      <p:sp>
        <p:nvSpPr>
          <p:cNvPr id="3" name="Content Placeholder 2"/>
          <p:cNvSpPr>
            <a:spLocks noGrp="1"/>
          </p:cNvSpPr>
          <p:nvPr>
            <p:ph idx="1"/>
          </p:nvPr>
        </p:nvSpPr>
        <p:spPr>
          <a:xfrm>
            <a:off x="1043492" y="1371600"/>
            <a:ext cx="6777317" cy="4461029"/>
          </a:xfrm>
        </p:spPr>
        <p:txBody>
          <a:bodyPr>
            <a:normAutofit lnSpcReduction="10000"/>
          </a:bodyPr>
          <a:lstStyle/>
          <a:p>
            <a:pPr marL="0" lvl="0" indent="0">
              <a:buClr>
                <a:srgbClr val="94C600"/>
              </a:buClr>
              <a:buNone/>
            </a:pPr>
            <a:r>
              <a:rPr lang="en-US" sz="3200" dirty="0" smtClean="0">
                <a:solidFill>
                  <a:srgbClr val="3E3D2D"/>
                </a:solidFill>
              </a:rPr>
              <a:t>To </a:t>
            </a:r>
            <a:r>
              <a:rPr lang="en-US" sz="3200" dirty="0">
                <a:solidFill>
                  <a:srgbClr val="3E3D2D"/>
                </a:solidFill>
              </a:rPr>
              <a:t>present </a:t>
            </a:r>
            <a:r>
              <a:rPr lang="en-US" sz="3200" dirty="0" smtClean="0">
                <a:solidFill>
                  <a:srgbClr val="3E3D2D"/>
                </a:solidFill>
              </a:rPr>
              <a:t>the</a:t>
            </a:r>
          </a:p>
          <a:p>
            <a:pPr marL="0" lvl="0" indent="0">
              <a:buClr>
                <a:srgbClr val="94C600"/>
              </a:buClr>
              <a:buNone/>
            </a:pPr>
            <a:r>
              <a:rPr lang="en-US" sz="3200" dirty="0" smtClean="0">
                <a:solidFill>
                  <a:srgbClr val="3E3D2D"/>
                </a:solidFill>
              </a:rPr>
              <a:t> </a:t>
            </a:r>
            <a:r>
              <a:rPr lang="en-US" sz="3200" dirty="0">
                <a:solidFill>
                  <a:srgbClr val="3E3D2D"/>
                </a:solidFill>
              </a:rPr>
              <a:t>opposite of </a:t>
            </a:r>
            <a:endParaRPr lang="en-US" sz="3200" dirty="0" smtClean="0">
              <a:solidFill>
                <a:srgbClr val="3E3D2D"/>
              </a:solidFill>
            </a:endParaRPr>
          </a:p>
          <a:p>
            <a:pPr marL="0" lvl="0" indent="0">
              <a:buClr>
                <a:srgbClr val="94C600"/>
              </a:buClr>
              <a:buNone/>
            </a:pPr>
            <a:r>
              <a:rPr lang="en-US" sz="3200" dirty="0" smtClean="0">
                <a:solidFill>
                  <a:srgbClr val="3E3D2D"/>
                </a:solidFill>
              </a:rPr>
              <a:t>the </a:t>
            </a:r>
            <a:r>
              <a:rPr lang="en-US" sz="3200" dirty="0">
                <a:solidFill>
                  <a:srgbClr val="3E3D2D"/>
                </a:solidFill>
              </a:rPr>
              <a:t>normal </a:t>
            </a:r>
            <a:endParaRPr lang="en-US" sz="3200" dirty="0" smtClean="0">
              <a:solidFill>
                <a:srgbClr val="3E3D2D"/>
              </a:solidFill>
            </a:endParaRPr>
          </a:p>
          <a:p>
            <a:pPr marL="0" lvl="0" indent="0">
              <a:buClr>
                <a:srgbClr val="94C600"/>
              </a:buClr>
              <a:buNone/>
            </a:pPr>
            <a:r>
              <a:rPr lang="en-US" sz="3200" dirty="0" smtClean="0">
                <a:solidFill>
                  <a:srgbClr val="3E3D2D"/>
                </a:solidFill>
              </a:rPr>
              <a:t>order </a:t>
            </a:r>
            <a:r>
              <a:rPr lang="en-US" sz="3200" dirty="0">
                <a:solidFill>
                  <a:srgbClr val="3E3D2D"/>
                </a:solidFill>
              </a:rPr>
              <a:t>(e.g., </a:t>
            </a:r>
            <a:endParaRPr lang="en-US" sz="3200" dirty="0" smtClean="0">
              <a:solidFill>
                <a:srgbClr val="3E3D2D"/>
              </a:solidFill>
            </a:endParaRPr>
          </a:p>
          <a:p>
            <a:pPr marL="0" lvl="0" indent="0">
              <a:buClr>
                <a:srgbClr val="94C600"/>
              </a:buClr>
              <a:buNone/>
            </a:pPr>
            <a:r>
              <a:rPr lang="en-US" sz="3200" dirty="0" smtClean="0">
                <a:solidFill>
                  <a:srgbClr val="3E3D2D"/>
                </a:solidFill>
              </a:rPr>
              <a:t>the </a:t>
            </a:r>
            <a:r>
              <a:rPr lang="en-US" sz="3200" dirty="0">
                <a:solidFill>
                  <a:srgbClr val="3E3D2D"/>
                </a:solidFill>
              </a:rPr>
              <a:t>order </a:t>
            </a:r>
            <a:r>
              <a:rPr lang="en-US" sz="3200" dirty="0" smtClean="0">
                <a:solidFill>
                  <a:srgbClr val="3E3D2D"/>
                </a:solidFill>
              </a:rPr>
              <a:t>of</a:t>
            </a:r>
          </a:p>
          <a:p>
            <a:pPr marL="0" lvl="0" indent="0">
              <a:buClr>
                <a:srgbClr val="94C600"/>
              </a:buClr>
              <a:buNone/>
            </a:pPr>
            <a:r>
              <a:rPr lang="en-US" sz="3200" dirty="0" smtClean="0">
                <a:solidFill>
                  <a:srgbClr val="3E3D2D"/>
                </a:solidFill>
              </a:rPr>
              <a:t> </a:t>
            </a:r>
            <a:r>
              <a:rPr lang="en-US" sz="3200" dirty="0">
                <a:solidFill>
                  <a:srgbClr val="3E3D2D"/>
                </a:solidFill>
              </a:rPr>
              <a:t>events, </a:t>
            </a:r>
            <a:endParaRPr lang="en-US" sz="3200" dirty="0" smtClean="0">
              <a:solidFill>
                <a:srgbClr val="3E3D2D"/>
              </a:solidFill>
            </a:endParaRPr>
          </a:p>
          <a:p>
            <a:pPr marL="0" lvl="0" indent="0">
              <a:buClr>
                <a:srgbClr val="94C600"/>
              </a:buClr>
              <a:buNone/>
            </a:pPr>
            <a:r>
              <a:rPr lang="en-US" sz="3200" dirty="0" smtClean="0">
                <a:solidFill>
                  <a:srgbClr val="3E3D2D"/>
                </a:solidFill>
              </a:rPr>
              <a:t>hierarchical </a:t>
            </a:r>
          </a:p>
          <a:p>
            <a:pPr marL="0" lvl="0" indent="0">
              <a:buClr>
                <a:srgbClr val="94C600"/>
              </a:buClr>
              <a:buNone/>
            </a:pPr>
            <a:r>
              <a:rPr lang="en-US" sz="3200" dirty="0" smtClean="0">
                <a:solidFill>
                  <a:srgbClr val="3E3D2D"/>
                </a:solidFill>
              </a:rPr>
              <a:t>order</a:t>
            </a:r>
            <a:r>
              <a:rPr lang="en-US" sz="3200" dirty="0">
                <a:solidFill>
                  <a:srgbClr val="3E3D2D"/>
                </a:solidFill>
              </a:rPr>
              <a:t>). </a:t>
            </a:r>
            <a:endParaRPr lang="en-US" sz="3200" dirty="0" smtClean="0">
              <a:solidFill>
                <a:srgbClr val="3E3D2D"/>
              </a:solidFill>
            </a:endParaRPr>
          </a:p>
          <a:p>
            <a:pPr marL="0" lvl="0" indent="0">
              <a:buClr>
                <a:srgbClr val="94C600"/>
              </a:buClr>
              <a:buNone/>
            </a:pPr>
            <a:endParaRPr lang="en-US" sz="3200" dirty="0">
              <a:solidFill>
                <a:srgbClr val="3E3D2D"/>
              </a:solidFill>
            </a:endParaRP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64476"/>
            <a:ext cx="4191000" cy="536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0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066800"/>
          </a:xfrm>
        </p:spPr>
        <p:txBody>
          <a:bodyPr>
            <a:normAutofit/>
          </a:bodyPr>
          <a:lstStyle/>
          <a:p>
            <a:pPr algn="ctr"/>
            <a:r>
              <a:rPr lang="en-US" dirty="0" smtClean="0"/>
              <a:t>Parody</a:t>
            </a:r>
            <a:endParaRPr lang="en-US" dirty="0"/>
          </a:p>
        </p:txBody>
      </p:sp>
      <p:sp>
        <p:nvSpPr>
          <p:cNvPr id="3" name="Content Placeholder 2"/>
          <p:cNvSpPr>
            <a:spLocks noGrp="1"/>
          </p:cNvSpPr>
          <p:nvPr>
            <p:ph idx="1"/>
          </p:nvPr>
        </p:nvSpPr>
        <p:spPr>
          <a:xfrm>
            <a:off x="1043492" y="1676400"/>
            <a:ext cx="6777317" cy="4648200"/>
          </a:xfrm>
        </p:spPr>
        <p:txBody>
          <a:bodyPr>
            <a:normAutofit/>
          </a:bodyPr>
          <a:lstStyle/>
          <a:p>
            <a:pPr marL="0" lvl="0" indent="0">
              <a:buClr>
                <a:srgbClr val="94C600"/>
              </a:buClr>
              <a:buNone/>
            </a:pPr>
            <a:r>
              <a:rPr lang="en-US" sz="3200" dirty="0" smtClean="0">
                <a:solidFill>
                  <a:srgbClr val="3E3D2D"/>
                </a:solidFill>
              </a:rPr>
              <a:t>To </a:t>
            </a:r>
            <a:r>
              <a:rPr lang="en-US" sz="3200" dirty="0">
                <a:solidFill>
                  <a:srgbClr val="3E3D2D"/>
                </a:solidFill>
              </a:rPr>
              <a:t>imitate the techniques and/or style of some person, place, or </a:t>
            </a:r>
            <a:r>
              <a:rPr lang="en-US" sz="3200" dirty="0" smtClean="0">
                <a:solidFill>
                  <a:srgbClr val="3E3D2D"/>
                </a:solidFill>
              </a:rPr>
              <a:t>thing, normally for comic effect.</a:t>
            </a:r>
          </a:p>
          <a:p>
            <a:pPr marL="0" lvl="0" indent="0">
              <a:buClr>
                <a:srgbClr val="94C600"/>
              </a:buClr>
              <a:buNone/>
            </a:pPr>
            <a:endParaRPr lang="en-US" sz="3200" dirty="0" smtClean="0">
              <a:solidFill>
                <a:srgbClr val="3E3D2D"/>
              </a:solidFill>
            </a:endParaRPr>
          </a:p>
          <a:p>
            <a:pPr marL="0" lvl="0" indent="0">
              <a:buClr>
                <a:srgbClr val="94C600"/>
              </a:buClr>
              <a:buNone/>
            </a:pPr>
            <a:r>
              <a:rPr lang="en-US" sz="3200" dirty="0" smtClean="0">
                <a:solidFill>
                  <a:srgbClr val="3E3D2D"/>
                </a:solidFill>
              </a:rPr>
              <a:t>(</a:t>
            </a:r>
            <a:r>
              <a:rPr lang="en-US" sz="3200" b="1" dirty="0" smtClean="0">
                <a:solidFill>
                  <a:srgbClr val="3E3D2D"/>
                </a:solidFill>
              </a:rPr>
              <a:t>note</a:t>
            </a:r>
            <a:r>
              <a:rPr lang="en-US" sz="3200" dirty="0" smtClean="0">
                <a:solidFill>
                  <a:srgbClr val="3E3D2D"/>
                </a:solidFill>
              </a:rPr>
              <a:t>: A </a:t>
            </a:r>
            <a:r>
              <a:rPr lang="en-US" sz="3200" b="1" dirty="0" smtClean="0">
                <a:solidFill>
                  <a:srgbClr val="3E3D2D"/>
                </a:solidFill>
              </a:rPr>
              <a:t>satire</a:t>
            </a:r>
            <a:r>
              <a:rPr lang="en-US" sz="3200" dirty="0" smtClean="0">
                <a:solidFill>
                  <a:srgbClr val="3E3D2D"/>
                </a:solidFill>
              </a:rPr>
              <a:t> is intended to do </a:t>
            </a:r>
            <a:r>
              <a:rPr lang="en-US" sz="3200" u="sng" dirty="0" smtClean="0">
                <a:solidFill>
                  <a:srgbClr val="3E3D2D"/>
                </a:solidFill>
              </a:rPr>
              <a:t>more</a:t>
            </a:r>
            <a:r>
              <a:rPr lang="en-US" sz="3200" dirty="0" smtClean="0">
                <a:solidFill>
                  <a:srgbClr val="3E3D2D"/>
                </a:solidFill>
              </a:rPr>
              <a:t> than just entertain – it tries to </a:t>
            </a:r>
            <a:r>
              <a:rPr lang="en-US" sz="3200" u="sng" dirty="0" smtClean="0">
                <a:solidFill>
                  <a:srgbClr val="3E3D2D"/>
                </a:solidFill>
              </a:rPr>
              <a:t>improve</a:t>
            </a:r>
            <a:r>
              <a:rPr lang="en-US" sz="3200" dirty="0" smtClean="0">
                <a:solidFill>
                  <a:srgbClr val="3E3D2D"/>
                </a:solidFill>
              </a:rPr>
              <a:t> humanity and its institutions.</a:t>
            </a:r>
            <a:endParaRPr lang="en-US" sz="3200" dirty="0">
              <a:solidFill>
                <a:srgbClr val="3E3D2D"/>
              </a:solidFill>
            </a:endParaRPr>
          </a:p>
          <a:p>
            <a:endParaRPr lang="en-US" dirty="0"/>
          </a:p>
        </p:txBody>
      </p:sp>
    </p:spTree>
    <p:extLst>
      <p:ext uri="{BB962C8B-B14F-4D97-AF65-F5344CB8AC3E}">
        <p14:creationId xmlns:p14="http://schemas.microsoft.com/office/powerpoint/2010/main" val="387209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Shrek clip - </a:t>
            </a:r>
            <a:r>
              <a:rPr lang="en-US" dirty="0" smtClean="0">
                <a:hlinkClick r:id="rId2"/>
              </a:rPr>
              <a:t>https://www.youtube.com/watch?v=bkJxK2V8fHY</a:t>
            </a:r>
            <a:endParaRPr lang="en-US" dirty="0"/>
          </a:p>
        </p:txBody>
      </p:sp>
      <p:sp>
        <p:nvSpPr>
          <p:cNvPr id="3" name="Content Placeholder 2"/>
          <p:cNvSpPr>
            <a:spLocks noGrp="1"/>
          </p:cNvSpPr>
          <p:nvPr>
            <p:ph idx="1"/>
          </p:nvPr>
        </p:nvSpPr>
        <p:spPr>
          <a:xfrm>
            <a:off x="1043492" y="2323652"/>
            <a:ext cx="6777317" cy="4077148"/>
          </a:xfrm>
        </p:spPr>
        <p:txBody>
          <a:bodyPr>
            <a:normAutofit lnSpcReduction="10000"/>
          </a:bodyPr>
          <a:lstStyle/>
          <a:p>
            <a:endParaRPr lang="en-US" dirty="0" smtClean="0"/>
          </a:p>
          <a:p>
            <a:r>
              <a:rPr lang="en-US" sz="3200" dirty="0" smtClean="0"/>
              <a:t>How are each of the techniques used in the video clip?</a:t>
            </a:r>
          </a:p>
          <a:p>
            <a:r>
              <a:rPr lang="en-US" sz="3200" dirty="0" smtClean="0"/>
              <a:t>Exaggeration</a:t>
            </a:r>
          </a:p>
          <a:p>
            <a:r>
              <a:rPr lang="en-US" sz="3200" dirty="0" smtClean="0"/>
              <a:t>Incongruity</a:t>
            </a:r>
          </a:p>
          <a:p>
            <a:r>
              <a:rPr lang="en-US" sz="3200" dirty="0" smtClean="0"/>
              <a:t>Reversal</a:t>
            </a:r>
          </a:p>
          <a:p>
            <a:r>
              <a:rPr lang="en-US" sz="3200" dirty="0" smtClean="0"/>
              <a:t>Parody</a:t>
            </a:r>
            <a:endParaRPr lang="en-US" sz="3200" dirty="0"/>
          </a:p>
        </p:txBody>
      </p:sp>
    </p:spTree>
    <p:extLst>
      <p:ext uri="{BB962C8B-B14F-4D97-AF65-F5344CB8AC3E}">
        <p14:creationId xmlns:p14="http://schemas.microsoft.com/office/powerpoint/2010/main" val="314982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Satire answers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400" b="1" dirty="0"/>
              <a:t>Exaggeration</a:t>
            </a:r>
            <a:r>
              <a:rPr lang="en-US" dirty="0"/>
              <a:t> </a:t>
            </a:r>
          </a:p>
          <a:p>
            <a:pPr marL="0" indent="0">
              <a:buNone/>
            </a:pPr>
            <a:r>
              <a:rPr lang="en-US" sz="3600" dirty="0"/>
              <a:t>Princess Fiona fights and successfully defeats Robin Hood and all of his Merry Men without any help and without any weapons.</a:t>
            </a:r>
          </a:p>
          <a:p>
            <a:pPr marL="6858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4800"/>
            <a:ext cx="422709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668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74</TotalTime>
  <Words>465</Words>
  <Application>Microsoft Office PowerPoint</Application>
  <PresentationFormat>On-screen Show (4:3)</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Satire (high comedy)    Shrek </vt:lpstr>
      <vt:lpstr>       Shrek – Clip https://www.youtube.com/watch?v=bkJxK2V8fHY</vt:lpstr>
      <vt:lpstr>Satire</vt:lpstr>
      <vt:lpstr> Four Techniques of Satire</vt:lpstr>
      <vt:lpstr>Incongruity</vt:lpstr>
      <vt:lpstr>Reversal</vt:lpstr>
      <vt:lpstr>Parody</vt:lpstr>
      <vt:lpstr>Shrek clip - https://www.youtube.com/watch?v=bkJxK2V8fHY</vt:lpstr>
      <vt:lpstr>Satire answers</vt:lpstr>
      <vt:lpstr>Incongruity</vt:lpstr>
      <vt:lpstr>Reversal</vt:lpstr>
      <vt:lpstr>Parody</vt:lpstr>
      <vt:lpstr>PowerPoint Presentation</vt:lpstr>
      <vt:lpstr>Possible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Satire in Shrek</dc:title>
  <dc:creator>00, 00</dc:creator>
  <cp:lastModifiedBy>00, 00</cp:lastModifiedBy>
  <cp:revision>11</cp:revision>
  <dcterms:created xsi:type="dcterms:W3CDTF">2017-03-22T21:51:43Z</dcterms:created>
  <dcterms:modified xsi:type="dcterms:W3CDTF">2017-03-23T19:23:58Z</dcterms:modified>
</cp:coreProperties>
</file>