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30D2-422A-4343-967B-2AEE125B1DB3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B638A-F2EF-4C88-907C-C2A92C1F7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011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30D2-422A-4343-967B-2AEE125B1DB3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B638A-F2EF-4C88-907C-C2A92C1F7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89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30D2-422A-4343-967B-2AEE125B1DB3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B638A-F2EF-4C88-907C-C2A92C1F7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22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30D2-422A-4343-967B-2AEE125B1DB3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B638A-F2EF-4C88-907C-C2A92C1F7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30D2-422A-4343-967B-2AEE125B1DB3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B638A-F2EF-4C88-907C-C2A92C1F7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75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30D2-422A-4343-967B-2AEE125B1DB3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B638A-F2EF-4C88-907C-C2A92C1F7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12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30D2-422A-4343-967B-2AEE125B1DB3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B638A-F2EF-4C88-907C-C2A92C1F7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0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30D2-422A-4343-967B-2AEE125B1DB3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B638A-F2EF-4C88-907C-C2A92C1F7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96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30D2-422A-4343-967B-2AEE125B1DB3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B638A-F2EF-4C88-907C-C2A92C1F7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399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30D2-422A-4343-967B-2AEE125B1DB3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B638A-F2EF-4C88-907C-C2A92C1F7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46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30D2-422A-4343-967B-2AEE125B1DB3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B638A-F2EF-4C88-907C-C2A92C1F7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807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7630D2-422A-4343-967B-2AEE125B1DB3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B638A-F2EF-4C88-907C-C2A92C1F7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859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Citing Text from </a:t>
            </a:r>
            <a:r>
              <a:rPr lang="en-US" i="1" dirty="0" smtClean="0"/>
              <a:t>SpringBoard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u="sng" dirty="0" smtClean="0">
                <a:solidFill>
                  <a:schemeClr val="accent5">
                    <a:lumMod val="75000"/>
                  </a:schemeClr>
                </a:solidFill>
              </a:rPr>
              <a:t>MLA format for citing a work in an anthology: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2000" dirty="0" smtClean="0"/>
              <a:t>Last Name, First Name. </a:t>
            </a:r>
            <a:r>
              <a:rPr lang="en-US" sz="2000" dirty="0" smtClean="0"/>
              <a:t>“Title of Text.” </a:t>
            </a:r>
            <a:r>
              <a:rPr lang="en-US" sz="2000" i="1" dirty="0" smtClean="0"/>
              <a:t>Title of Collection</a:t>
            </a:r>
            <a:r>
              <a:rPr lang="en-US" sz="2000" dirty="0" smtClean="0"/>
              <a:t>. Ed. 			</a:t>
            </a:r>
            <a:r>
              <a:rPr lang="en-US" sz="2000" dirty="0" smtClean="0"/>
              <a:t>Editor Name(s</a:t>
            </a:r>
            <a:r>
              <a:rPr lang="en-US" sz="2000" dirty="0" smtClean="0"/>
              <a:t>). City: Publisher, Year.  Page(s) of entry.  		Medium of Publication.</a:t>
            </a:r>
          </a:p>
          <a:p>
            <a:r>
              <a:rPr lang="en-US" u="sng" dirty="0" smtClean="0">
                <a:solidFill>
                  <a:schemeClr val="accent5">
                    <a:lumMod val="75000"/>
                  </a:schemeClr>
                </a:solidFill>
              </a:rPr>
              <a:t>Example from our text:</a:t>
            </a:r>
          </a:p>
          <a:p>
            <a:pPr marL="0" indent="0">
              <a:buNone/>
            </a:pPr>
            <a:r>
              <a:rPr lang="en-US" sz="2000" dirty="0" smtClean="0"/>
              <a:t>	Yezierska, Anzia. “America and I.” </a:t>
            </a:r>
            <a:r>
              <a:rPr lang="en-US" sz="2000" i="1" dirty="0" smtClean="0"/>
              <a:t>Spring Board</a:t>
            </a:r>
            <a:r>
              <a:rPr lang="en-US" sz="2000" dirty="0" smtClean="0"/>
              <a:t>. </a:t>
            </a:r>
            <a:r>
              <a:rPr lang="en-US" sz="2000" dirty="0" smtClean="0"/>
              <a:t>New York: College 		Board, 2014.  16-23.  Print.</a:t>
            </a:r>
          </a:p>
          <a:p>
            <a:r>
              <a:rPr lang="en-US" u="sng" dirty="0" smtClean="0">
                <a:solidFill>
                  <a:schemeClr val="accent5">
                    <a:lumMod val="75000"/>
                  </a:schemeClr>
                </a:solidFill>
              </a:rPr>
              <a:t>To adapt for other texts in </a:t>
            </a:r>
            <a:r>
              <a:rPr lang="en-US" i="1" u="sng" dirty="0" smtClean="0">
                <a:solidFill>
                  <a:schemeClr val="accent5">
                    <a:lumMod val="75000"/>
                  </a:schemeClr>
                </a:solidFill>
              </a:rPr>
              <a:t>SpringBoard</a:t>
            </a:r>
            <a:r>
              <a:rPr lang="en-US" u="sng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r>
              <a:rPr lang="en-US" sz="2000" dirty="0" smtClean="0"/>
              <a:t>You only need to change the author, title of text, and page ranges:  </a:t>
            </a:r>
          </a:p>
          <a:p>
            <a:pPr marL="457200" lvl="1" indent="0">
              <a:buNone/>
            </a:pPr>
            <a:r>
              <a:rPr lang="en-US" sz="2000" dirty="0" smtClean="0"/>
              <a:t>	___________. “_____________.” </a:t>
            </a:r>
            <a:r>
              <a:rPr lang="en-US" sz="2000" i="1" dirty="0" smtClean="0"/>
              <a:t>SpringBoard</a:t>
            </a:r>
            <a:r>
              <a:rPr lang="en-US" sz="2000" dirty="0" smtClean="0"/>
              <a:t>. </a:t>
            </a:r>
            <a:r>
              <a:rPr lang="en-US" sz="2000" dirty="0" smtClean="0"/>
              <a:t>New York: College 		Board, 2014.  __________.  Print.</a:t>
            </a:r>
          </a:p>
          <a:p>
            <a:pPr marL="457200" lvl="1" indent="0">
              <a:buNone/>
            </a:pPr>
            <a:endParaRPr lang="en-US" sz="20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00200" y="2895600"/>
            <a:ext cx="762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04800" y="289560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Our textbook does not have editors listed. </a:t>
            </a:r>
            <a:r>
              <a:rPr lang="en-US" sz="1000" dirty="0" smtClean="0">
                <a:sym typeface="Wingdings" pitchFamily="2" charset="2"/>
              </a:rPr>
              <a:t>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135266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Citing Text from SpringBoard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Citing Text from SpringBoard</dc:title>
  <dc:creator>00, 00</dc:creator>
  <cp:lastModifiedBy>00, 00</cp:lastModifiedBy>
  <cp:revision>4</cp:revision>
  <cp:lastPrinted>2015-10-15T15:40:23Z</cp:lastPrinted>
  <dcterms:created xsi:type="dcterms:W3CDTF">2015-09-23T13:27:24Z</dcterms:created>
  <dcterms:modified xsi:type="dcterms:W3CDTF">2015-10-15T15:42:01Z</dcterms:modified>
</cp:coreProperties>
</file>