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70" r:id="rId8"/>
    <p:sldId id="262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93"/>
    <p:restoredTop sz="94719"/>
  </p:normalViewPr>
  <p:slideViewPr>
    <p:cSldViewPr snapToGrid="0" snapToObjects="1">
      <p:cViewPr>
        <p:scale>
          <a:sx n="80" d="100"/>
          <a:sy n="80" d="100"/>
        </p:scale>
        <p:origin x="1856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25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53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9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9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0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6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7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CD801-AA87-F847-ABCD-0940513C63D4}" type="datetimeFigureOut">
              <a:rPr lang="en-US" smtClean="0"/>
              <a:t>8/14/19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A222-68EC-C045-A7E1-6A7CDCDD2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4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Medical Terminology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ea typeface="+mn-ea"/>
              </a:rPr>
              <a:t>Therm</a:t>
            </a:r>
            <a:r>
              <a:rPr lang="en-US" b="1" dirty="0" smtClean="0">
                <a:ea typeface="+mn-ea"/>
              </a:rPr>
              <a:t>/o/meter</a:t>
            </a:r>
            <a:endParaRPr lang="en-US" dirty="0" smtClean="0">
              <a:ea typeface="+mn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73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2"/>
          <p:cNvSpPr>
            <a:spLocks noChangeArrowheads="1"/>
          </p:cNvSpPr>
          <p:nvPr/>
        </p:nvSpPr>
        <p:spPr bwMode="auto">
          <a:xfrm>
            <a:off x="1981200" y="3124200"/>
            <a:ext cx="8229600" cy="32766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411" name="Rectangle 23"/>
          <p:cNvSpPr>
            <a:spLocks noChangeArrowheads="1"/>
          </p:cNvSpPr>
          <p:nvPr/>
        </p:nvSpPr>
        <p:spPr bwMode="auto">
          <a:xfrm>
            <a:off x="1981200" y="2514600"/>
            <a:ext cx="8229600" cy="38862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412" name="Rectangle 24"/>
          <p:cNvSpPr>
            <a:spLocks noChangeArrowheads="1"/>
          </p:cNvSpPr>
          <p:nvPr/>
        </p:nvSpPr>
        <p:spPr bwMode="auto">
          <a:xfrm>
            <a:off x="1981200" y="1676400"/>
            <a:ext cx="8229600" cy="47244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09800" y="228600"/>
            <a:ext cx="77724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rgbClr val="FFFB1D"/>
                </a:solidFill>
                <a:ea typeface="+mj-ea"/>
              </a:rPr>
              <a:t>Trans/cardi/o/pulmon/itis</a:t>
            </a:r>
            <a:endParaRPr lang="en-US" smtClean="0">
              <a:ea typeface="+mj-ea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828800" y="3048001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prefix</a:t>
            </a:r>
            <a:endParaRPr lang="en-US" sz="28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267200" y="3048001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root</a:t>
            </a:r>
            <a:endParaRPr lang="en-US" sz="28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8382000" y="3048001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suffix</a:t>
            </a:r>
            <a:endParaRPr lang="en-US" sz="28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114800" y="1905001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cardi</a:t>
            </a: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</a:t>
            </a:r>
            <a:endParaRPr lang="en-US" sz="2400">
              <a:latin typeface="Patchwork Letter" charset="0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8686800" y="1905001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itis</a:t>
            </a:r>
            <a:endParaRPr lang="en-US" sz="2400">
              <a:latin typeface="Patchwork Letter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981200" y="1905001"/>
            <a:ext cx="144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trans</a:t>
            </a: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endParaRPr lang="en-US" sz="2400">
              <a:latin typeface="Patchwork Letter" charset="0"/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981200" y="2438401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</a:t>
            </a: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across</a:t>
            </a:r>
            <a:r>
              <a:rPr lang="en-US" sz="40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)</a:t>
            </a:r>
            <a:endParaRPr lang="en-US" sz="2400">
              <a:latin typeface="Patchwork Letter" charset="0"/>
            </a:endParaRP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810000" y="2438401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</a:t>
            </a: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heart</a:t>
            </a:r>
            <a:r>
              <a:rPr lang="en-US" sz="40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)</a:t>
            </a:r>
            <a:endParaRPr lang="en-US" sz="24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8382000" y="24384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(inflam.)</a:t>
            </a:r>
            <a:endParaRPr lang="en-US" sz="24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17423" name="Text Box 12"/>
          <p:cNvSpPr txBox="1">
            <a:spLocks noChangeArrowheads="1"/>
          </p:cNvSpPr>
          <p:nvPr/>
        </p:nvSpPr>
        <p:spPr bwMode="auto">
          <a:xfrm>
            <a:off x="8763000" y="3733801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1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  <p:sp>
        <p:nvSpPr>
          <p:cNvPr id="17424" name="Text Box 13"/>
          <p:cNvSpPr txBox="1">
            <a:spLocks noChangeArrowheads="1"/>
          </p:cNvSpPr>
          <p:nvPr/>
        </p:nvSpPr>
        <p:spPr bwMode="auto">
          <a:xfrm>
            <a:off x="4419600" y="3810001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3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  <p:sp>
        <p:nvSpPr>
          <p:cNvPr id="17425" name="Text Box 14"/>
          <p:cNvSpPr txBox="1">
            <a:spLocks noChangeArrowheads="1"/>
          </p:cNvSpPr>
          <p:nvPr/>
        </p:nvSpPr>
        <p:spPr bwMode="auto">
          <a:xfrm>
            <a:off x="2133600" y="3810001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2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352800" y="19812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000" b="1">
              <a:latin typeface="Patchwork Letter" charset="0"/>
            </a:endParaRP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5715000" y="1981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000" b="1">
              <a:latin typeface="Patchwork Letter" charset="0"/>
            </a:endParaRP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324600" y="3048001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root</a:t>
            </a:r>
            <a:endParaRPr lang="en-US" sz="28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8077200" y="1981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000" b="1">
              <a:latin typeface="Patchwork Letter" charset="0"/>
            </a:endParaRP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6324600" y="1905001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pulmon</a:t>
            </a: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endParaRPr lang="en-US" sz="2400">
              <a:latin typeface="Patchwork Letter" charset="0"/>
            </a:endParaRP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6019800" y="2438401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</a:t>
            </a: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lungs</a:t>
            </a:r>
            <a:r>
              <a:rPr lang="en-US" sz="40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)</a:t>
            </a:r>
            <a:endParaRPr lang="en-US" sz="24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17432" name="Text Box 21"/>
          <p:cNvSpPr txBox="1">
            <a:spLocks noChangeArrowheads="1"/>
          </p:cNvSpPr>
          <p:nvPr/>
        </p:nvSpPr>
        <p:spPr bwMode="auto">
          <a:xfrm>
            <a:off x="6477000" y="3733801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4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7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2"/>
          <p:cNvSpPr>
            <a:spLocks noChangeArrowheads="1"/>
          </p:cNvSpPr>
          <p:nvPr/>
        </p:nvSpPr>
        <p:spPr bwMode="auto">
          <a:xfrm>
            <a:off x="1905000" y="3124200"/>
            <a:ext cx="8458200" cy="32766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5" name="Rectangle 23"/>
          <p:cNvSpPr>
            <a:spLocks noChangeArrowheads="1"/>
          </p:cNvSpPr>
          <p:nvPr/>
        </p:nvSpPr>
        <p:spPr bwMode="auto">
          <a:xfrm>
            <a:off x="1905000" y="2667000"/>
            <a:ext cx="8458200" cy="37338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6" name="Rectangle 24"/>
          <p:cNvSpPr>
            <a:spLocks noChangeArrowheads="1"/>
          </p:cNvSpPr>
          <p:nvPr/>
        </p:nvSpPr>
        <p:spPr bwMode="auto">
          <a:xfrm>
            <a:off x="1905000" y="1676400"/>
            <a:ext cx="8458200" cy="47244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09800" y="228600"/>
            <a:ext cx="7772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rgbClr val="FFFB1D"/>
                </a:solidFill>
                <a:ea typeface="+mj-ea"/>
              </a:rPr>
              <a:t>Peri/oste/o/arthr/o/megaly</a:t>
            </a:r>
            <a:endParaRPr lang="en-US" smtClean="0">
              <a:ea typeface="+mj-ea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057400" y="31242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prefix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4038600" y="31242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root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8458200" y="31242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suffix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810000" y="1981201"/>
            <a:ext cx="144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oste</a:t>
            </a: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</a:t>
            </a:r>
            <a:endParaRPr lang="en-US" sz="2400">
              <a:solidFill>
                <a:srgbClr val="6987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8153400" y="1981201"/>
            <a:ext cx="190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megaly</a:t>
            </a:r>
            <a:endParaRPr lang="en-US" sz="2400">
              <a:solidFill>
                <a:srgbClr val="6987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1981200" y="1981201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peri</a:t>
            </a: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endParaRPr lang="en-US" sz="2400">
              <a:solidFill>
                <a:srgbClr val="6987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1905000" y="25908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(around)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886200" y="2590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(bone)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7924800" y="25908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(enlargement)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18447" name="Text Box 12"/>
          <p:cNvSpPr txBox="1">
            <a:spLocks noChangeArrowheads="1"/>
          </p:cNvSpPr>
          <p:nvPr/>
        </p:nvSpPr>
        <p:spPr bwMode="auto">
          <a:xfrm>
            <a:off x="8763000" y="3810001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1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  <p:sp>
        <p:nvSpPr>
          <p:cNvPr id="18448" name="Text Box 13"/>
          <p:cNvSpPr txBox="1">
            <a:spLocks noChangeArrowheads="1"/>
          </p:cNvSpPr>
          <p:nvPr/>
        </p:nvSpPr>
        <p:spPr bwMode="auto">
          <a:xfrm>
            <a:off x="4038600" y="3962401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3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  <p:sp>
        <p:nvSpPr>
          <p:cNvPr id="18449" name="Text Box 14"/>
          <p:cNvSpPr txBox="1">
            <a:spLocks noChangeArrowheads="1"/>
          </p:cNvSpPr>
          <p:nvPr/>
        </p:nvSpPr>
        <p:spPr bwMode="auto">
          <a:xfrm>
            <a:off x="2209800" y="3886201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2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3276600" y="20574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000" b="1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5334000" y="20574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000" b="1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6172200" y="31242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root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7696200" y="20574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000" b="1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867400" y="1981201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arthr</a:t>
            </a:r>
            <a:r>
              <a:rPr lang="en-US" sz="40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r>
              <a:rPr lang="en-US" sz="40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</a:t>
            </a:r>
            <a:endParaRPr lang="en-US" sz="2400">
              <a:solidFill>
                <a:srgbClr val="6987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6019800" y="25908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(joints)</a:t>
            </a:r>
            <a:endParaRPr lang="en-US" sz="32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18456" name="Text Box 21"/>
          <p:cNvSpPr txBox="1">
            <a:spLocks noChangeArrowheads="1"/>
          </p:cNvSpPr>
          <p:nvPr/>
        </p:nvSpPr>
        <p:spPr bwMode="auto">
          <a:xfrm>
            <a:off x="6324600" y="3810001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E70C07"/>
                </a:solidFill>
                <a:latin typeface="Times New Roman" charset="0"/>
              </a:rPr>
              <a:t>4</a:t>
            </a:r>
            <a:endParaRPr lang="en-US" altLang="en-US" sz="4000" b="1">
              <a:solidFill>
                <a:srgbClr val="E70C07"/>
              </a:solidFill>
              <a:latin typeface="Patchwork Let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Word Parts are the Key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5138" indent="-465138">
              <a:buFontTx/>
              <a:buChar char="•"/>
            </a:pPr>
            <a:r>
              <a:rPr lang="en-US" altLang="x-none" sz="3200" dirty="0" smtClean="0"/>
              <a:t>Four basic types of word parts are used to</a:t>
            </a:r>
            <a:br>
              <a:rPr lang="en-US" altLang="x-none" sz="3200" dirty="0" smtClean="0"/>
            </a:br>
            <a:r>
              <a:rPr lang="en-US" altLang="x-none" sz="3200" dirty="0" smtClean="0"/>
              <a:t>create complex medical terms:</a:t>
            </a:r>
          </a:p>
          <a:p>
            <a:pPr marL="977900" lvl="2" indent="-238125">
              <a:buFontTx/>
              <a:buChar char="–"/>
            </a:pPr>
            <a:r>
              <a:rPr lang="en-US" altLang="x-none" sz="3200" dirty="0" smtClean="0"/>
              <a:t> Word roots</a:t>
            </a:r>
          </a:p>
          <a:p>
            <a:pPr marL="977900" lvl="2" indent="-238125">
              <a:buFontTx/>
              <a:buChar char="–"/>
            </a:pPr>
            <a:r>
              <a:rPr lang="en-US" altLang="x-none" sz="3200" dirty="0" smtClean="0"/>
              <a:t> Combining forms</a:t>
            </a:r>
          </a:p>
          <a:p>
            <a:pPr marL="977900" lvl="2" indent="-238125">
              <a:buFontTx/>
              <a:buChar char="–"/>
            </a:pPr>
            <a:r>
              <a:rPr lang="en-US" altLang="x-none" sz="3200" dirty="0" smtClean="0"/>
              <a:t> Suffixes</a:t>
            </a:r>
          </a:p>
          <a:p>
            <a:pPr marL="977900" lvl="2" indent="-238125">
              <a:buFontTx/>
              <a:buChar char="–"/>
            </a:pPr>
            <a:r>
              <a:rPr lang="en-US" altLang="x-none" sz="3200" dirty="0" smtClean="0"/>
              <a:t> Prefixes</a:t>
            </a:r>
            <a:endParaRPr lang="en-US" altLang="x-none" sz="3200" dirty="0"/>
          </a:p>
        </p:txBody>
      </p:sp>
      <p:pic>
        <p:nvPicPr>
          <p:cNvPr id="4" name="Picture 6" descr="01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7"/>
          <a:stretch>
            <a:fillRect/>
          </a:stretch>
        </p:blipFill>
        <p:spPr bwMode="auto">
          <a:xfrm>
            <a:off x="6761162" y="2519363"/>
            <a:ext cx="4592638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670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smtClean="0"/>
              <a:t>Word Roots: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867"/>
            <a:ext cx="10515600" cy="4351338"/>
          </a:xfrm>
        </p:spPr>
        <p:txBody>
          <a:bodyPr>
            <a:normAutofit/>
          </a:bodyPr>
          <a:lstStyle/>
          <a:p>
            <a:pPr marL="465138" indent="-465138">
              <a:spcBef>
                <a:spcPct val="0"/>
              </a:spcBef>
              <a:buFontTx/>
              <a:buChar char="•"/>
            </a:pPr>
            <a:endParaRPr lang="en-US" altLang="x-none" sz="3200" dirty="0" smtClean="0"/>
          </a:p>
          <a:p>
            <a:pPr marL="465138" indent="-465138">
              <a:spcBef>
                <a:spcPct val="0"/>
              </a:spcBef>
              <a:buFontTx/>
              <a:buChar char="•"/>
            </a:pPr>
            <a:r>
              <a:rPr lang="en-US" altLang="x-none" sz="3200" b="1" dirty="0" smtClean="0"/>
              <a:t>usually indicate the part of the body involved</a:t>
            </a:r>
          </a:p>
          <a:p>
            <a:pPr marL="465138" indent="-465138">
              <a:spcBef>
                <a:spcPct val="0"/>
              </a:spcBef>
              <a:buFontTx/>
              <a:buChar char="•"/>
            </a:pPr>
            <a:endParaRPr lang="en-US" altLang="x-none" sz="3200" dirty="0" smtClean="0"/>
          </a:p>
          <a:p>
            <a:pPr marL="465138" indent="-465138">
              <a:spcBef>
                <a:spcPct val="0"/>
              </a:spcBef>
              <a:buFontTx/>
              <a:buChar char="•"/>
            </a:pPr>
            <a:r>
              <a:rPr lang="en-US" altLang="x-none" sz="3200" dirty="0" smtClean="0"/>
              <a:t>Examples: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x-none" sz="3200" dirty="0"/>
              <a:t>	</a:t>
            </a:r>
            <a:r>
              <a:rPr lang="en-US" altLang="x-none" sz="3200" dirty="0" err="1" smtClean="0"/>
              <a:t>cardi</a:t>
            </a:r>
            <a:r>
              <a:rPr lang="en-US" altLang="x-none" sz="3200" dirty="0" smtClean="0"/>
              <a:t>	=  heart	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x-none" sz="3200" dirty="0"/>
              <a:t>	</a:t>
            </a:r>
            <a:r>
              <a:rPr lang="en-US" altLang="x-none" sz="3200" dirty="0" err="1" smtClean="0"/>
              <a:t>gastr</a:t>
            </a:r>
            <a:r>
              <a:rPr lang="en-US" altLang="x-none" sz="3200" dirty="0" smtClean="0"/>
              <a:t>	=  stomach</a:t>
            </a:r>
          </a:p>
          <a:p>
            <a:pPr marL="636588" lvl="1" indent="0">
              <a:buNone/>
            </a:pPr>
            <a:r>
              <a:rPr lang="en-US" altLang="x-none" sz="3200" dirty="0" smtClean="0"/>
              <a:t>	</a:t>
            </a:r>
            <a:r>
              <a:rPr lang="en-US" altLang="x-none" sz="3200" dirty="0" err="1" smtClean="0"/>
              <a:t>neur</a:t>
            </a:r>
            <a:r>
              <a:rPr lang="en-US" altLang="x-none" sz="3200" dirty="0" smtClean="0"/>
              <a:t>	=  nerve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773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smtClean="0"/>
              <a:t>Combining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6" y="2066256"/>
            <a:ext cx="11325727" cy="4351338"/>
          </a:xfrm>
        </p:spPr>
        <p:txBody>
          <a:bodyPr>
            <a:normAutofit/>
          </a:bodyPr>
          <a:lstStyle/>
          <a:p>
            <a:r>
              <a:rPr lang="en-US" altLang="x-none" sz="3200" dirty="0" smtClean="0"/>
              <a:t>Created by adding a vowel (usually the letter </a:t>
            </a:r>
            <a:r>
              <a:rPr lang="ja-JP" altLang="en-US" sz="3200" dirty="0" smtClean="0"/>
              <a:t>“</a:t>
            </a:r>
            <a:r>
              <a:rPr lang="en-US" altLang="ja-JP" sz="3200" i="1" dirty="0" smtClean="0"/>
              <a:t>o</a:t>
            </a:r>
            <a:r>
              <a:rPr lang="ja-JP" altLang="en-US" sz="3200" dirty="0" smtClean="0"/>
              <a:t>”</a:t>
            </a:r>
            <a:r>
              <a:rPr lang="en-US" altLang="ja-JP" sz="3200" dirty="0" smtClean="0"/>
              <a:t>) to the end of a word root.  </a:t>
            </a:r>
          </a:p>
          <a:p>
            <a:r>
              <a:rPr lang="en-US" altLang="x-none" sz="3200" dirty="0" smtClean="0"/>
              <a:t>Examples:</a:t>
            </a:r>
          </a:p>
          <a:p>
            <a:pPr marL="0" indent="0">
              <a:buNone/>
            </a:pPr>
            <a:r>
              <a:rPr lang="en-US" altLang="x-none" sz="3200" dirty="0" smtClean="0"/>
              <a:t>	</a:t>
            </a:r>
            <a:r>
              <a:rPr lang="en-US" altLang="x-none" sz="3200" dirty="0" err="1" smtClean="0"/>
              <a:t>Gastr</a:t>
            </a:r>
            <a:r>
              <a:rPr lang="en-US" altLang="x-none" sz="3200" dirty="0" smtClean="0"/>
              <a:t>/o       </a:t>
            </a:r>
            <a:r>
              <a:rPr lang="en-US" altLang="x-none" sz="3200" i="1" dirty="0" smtClean="0"/>
              <a:t>Stomach</a:t>
            </a:r>
          </a:p>
          <a:p>
            <a:pPr marL="0" indent="0">
              <a:buNone/>
            </a:pPr>
            <a:r>
              <a:rPr lang="en-US" altLang="x-none" sz="3200" dirty="0" smtClean="0"/>
              <a:t>	</a:t>
            </a:r>
            <a:r>
              <a:rPr lang="en-US" altLang="x-none" sz="3200" dirty="0" err="1" smtClean="0"/>
              <a:t>Cardi</a:t>
            </a:r>
            <a:r>
              <a:rPr lang="en-US" altLang="x-none" sz="3200" dirty="0" smtClean="0"/>
              <a:t>/o	</a:t>
            </a:r>
            <a:r>
              <a:rPr lang="en-US" altLang="x-none" sz="3200" i="1" dirty="0" smtClean="0"/>
              <a:t>Heart</a:t>
            </a:r>
          </a:p>
          <a:p>
            <a:pPr marL="0" indent="0">
              <a:buNone/>
            </a:pPr>
            <a:r>
              <a:rPr lang="en-US" altLang="x-none" sz="3200" dirty="0" smtClean="0"/>
              <a:t>	</a:t>
            </a:r>
            <a:r>
              <a:rPr lang="en-US" altLang="x-none" sz="3200" dirty="0" err="1" smtClean="0"/>
              <a:t>Arthr</a:t>
            </a:r>
            <a:r>
              <a:rPr lang="en-US" altLang="x-none" sz="3200" dirty="0" smtClean="0"/>
              <a:t>/o	</a:t>
            </a:r>
            <a:r>
              <a:rPr lang="en-US" altLang="x-none" sz="3200" i="1" dirty="0" smtClean="0"/>
              <a:t>Joint</a:t>
            </a:r>
          </a:p>
          <a:p>
            <a:pPr marL="0" indent="0">
              <a:buNone/>
            </a:pPr>
            <a:r>
              <a:rPr lang="en-US" altLang="x-none" sz="3200" dirty="0" smtClean="0"/>
              <a:t>	</a:t>
            </a:r>
            <a:r>
              <a:rPr lang="en-US" altLang="x-none" sz="3200" dirty="0" err="1" smtClean="0"/>
              <a:t>Cephal</a:t>
            </a:r>
            <a:r>
              <a:rPr lang="en-US" altLang="x-none" sz="3200" dirty="0" smtClean="0"/>
              <a:t>/o	</a:t>
            </a:r>
            <a:r>
              <a:rPr lang="en-US" altLang="x-none" sz="3200" i="1" dirty="0" smtClean="0"/>
              <a:t>Head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4967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smtClean="0"/>
              <a:t>Prefixes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7708"/>
            <a:ext cx="10515600" cy="4831849"/>
          </a:xfrm>
        </p:spPr>
        <p:txBody>
          <a:bodyPr>
            <a:noAutofit/>
          </a:bodyPr>
          <a:lstStyle/>
          <a:p>
            <a:pPr marL="465138" indent="-465138">
              <a:buFontTx/>
              <a:buChar char="•"/>
            </a:pPr>
            <a:r>
              <a:rPr lang="en-US" altLang="x-none" sz="3200" dirty="0" smtClean="0"/>
              <a:t>Added to the beginning of a term</a:t>
            </a:r>
          </a:p>
          <a:p>
            <a:pPr marL="465138" indent="-465138">
              <a:buFontTx/>
              <a:buChar char="•"/>
            </a:pPr>
            <a:r>
              <a:rPr lang="en-US" altLang="x-none" sz="3200" dirty="0" smtClean="0"/>
              <a:t>Prefixes are used to modify the meaning of the word usually, indicating</a:t>
            </a:r>
            <a:r>
              <a:rPr lang="en-US" altLang="x-none" sz="3200" dirty="0"/>
              <a:t> </a:t>
            </a:r>
            <a:r>
              <a:rPr lang="en-US" altLang="x-none" sz="3200" dirty="0" smtClean="0"/>
              <a:t>location, time, number, or status.</a:t>
            </a:r>
          </a:p>
          <a:p>
            <a:pPr marL="465138" indent="-465138">
              <a:spcBef>
                <a:spcPct val="0"/>
              </a:spcBef>
              <a:buFontTx/>
              <a:buChar char="•"/>
            </a:pPr>
            <a:r>
              <a:rPr lang="en-US" altLang="x-none" sz="3200" dirty="0" smtClean="0"/>
              <a:t>Examples: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x-none" sz="3200" dirty="0" smtClean="0"/>
              <a:t>			Hyper-    </a:t>
            </a:r>
            <a:r>
              <a:rPr lang="en-US" altLang="x-none" sz="3200" dirty="0"/>
              <a:t>(excessive)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x-none" sz="3200" dirty="0" smtClean="0"/>
              <a:t>			Pre-        </a:t>
            </a:r>
            <a:r>
              <a:rPr lang="en-US" altLang="x-none" sz="3200" dirty="0"/>
              <a:t>(before)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x-none" sz="3200" dirty="0" smtClean="0"/>
              <a:t>			Post-       </a:t>
            </a:r>
            <a:r>
              <a:rPr lang="en-US" altLang="x-none" sz="3200" dirty="0"/>
              <a:t>(after)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x-none" sz="3200" dirty="0" smtClean="0"/>
              <a:t>			Homo-     </a:t>
            </a:r>
            <a:r>
              <a:rPr lang="en-US" altLang="x-none" sz="3200" dirty="0"/>
              <a:t>(same)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x-none" sz="3200" dirty="0" smtClean="0"/>
              <a:t>			Hypo-      </a:t>
            </a:r>
            <a:r>
              <a:rPr lang="en-US" altLang="x-none" sz="3200" dirty="0"/>
              <a:t>(under)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735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smtClean="0"/>
              <a:t>Suffixes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1305"/>
            <a:ext cx="10515600" cy="4701089"/>
          </a:xfrm>
        </p:spPr>
        <p:txBody>
          <a:bodyPr>
            <a:normAutofit/>
          </a:bodyPr>
          <a:lstStyle/>
          <a:p>
            <a:pPr marL="465138" indent="-465138">
              <a:spcBef>
                <a:spcPct val="0"/>
              </a:spcBef>
              <a:buFontTx/>
              <a:buChar char="•"/>
            </a:pPr>
            <a:r>
              <a:rPr lang="en-US" altLang="x-none" sz="3200" dirty="0" smtClean="0"/>
              <a:t>Added to the end of a term</a:t>
            </a:r>
          </a:p>
          <a:p>
            <a:pPr marL="465138" indent="-465138">
              <a:spcBef>
                <a:spcPct val="0"/>
              </a:spcBef>
              <a:buFontTx/>
              <a:buChar char="•"/>
            </a:pPr>
            <a:r>
              <a:rPr lang="en-US" altLang="x-none" sz="3200" dirty="0" smtClean="0"/>
              <a:t>Suffixes are used to modify the meaning of the word indicating the  procedure, condition, disorder, or disease.</a:t>
            </a:r>
          </a:p>
          <a:p>
            <a:pPr marL="465138" indent="-465138">
              <a:spcBef>
                <a:spcPct val="0"/>
              </a:spcBef>
              <a:buFontTx/>
              <a:buChar char="•"/>
            </a:pPr>
            <a:r>
              <a:rPr lang="en-US" altLang="x-none" sz="3200" dirty="0" smtClean="0"/>
              <a:t>Examples:</a:t>
            </a:r>
          </a:p>
          <a:p>
            <a:pPr>
              <a:buFontTx/>
              <a:buNone/>
            </a:pPr>
            <a:r>
              <a:rPr lang="en-US" altLang="x-none" sz="3200" i="1" dirty="0" smtClean="0"/>
              <a:t>		-itis</a:t>
            </a:r>
            <a:r>
              <a:rPr lang="en-US" altLang="x-none" sz="3200" b="1" i="1" dirty="0" smtClean="0"/>
              <a:t>	</a:t>
            </a:r>
            <a:r>
              <a:rPr lang="en-US" altLang="x-none" sz="3200" b="1" i="1" dirty="0"/>
              <a:t>	</a:t>
            </a:r>
            <a:r>
              <a:rPr lang="en-US" altLang="x-none" sz="3200" dirty="0" smtClean="0"/>
              <a:t>inflammation</a:t>
            </a:r>
          </a:p>
          <a:p>
            <a:pPr>
              <a:buFontTx/>
              <a:buNone/>
            </a:pPr>
            <a:r>
              <a:rPr lang="en-US" altLang="x-none" sz="3200" i="1" dirty="0" smtClean="0"/>
              <a:t>		-logy  	study of</a:t>
            </a:r>
          </a:p>
          <a:p>
            <a:pPr>
              <a:buFontTx/>
              <a:buNone/>
            </a:pPr>
            <a:r>
              <a:rPr lang="en-US" altLang="x-none" sz="3200" i="1" dirty="0" smtClean="0"/>
              <a:t>		-</a:t>
            </a:r>
            <a:r>
              <a:rPr lang="en-US" altLang="x-none" sz="3200" i="1" dirty="0" err="1" smtClean="0"/>
              <a:t>tomo</a:t>
            </a:r>
            <a:r>
              <a:rPr lang="en-US" altLang="x-none" sz="3200" i="1" dirty="0" smtClean="0"/>
              <a:t>	</a:t>
            </a:r>
            <a:r>
              <a:rPr lang="en-US" altLang="x-none" sz="3200" dirty="0" smtClean="0"/>
              <a:t>to cut</a:t>
            </a:r>
            <a:endParaRPr lang="en-US" altLang="x-none" sz="3200" i="1" dirty="0" smtClean="0"/>
          </a:p>
          <a:p>
            <a:pPr marL="465138" indent="-465138">
              <a:spcBef>
                <a:spcPct val="0"/>
              </a:spcBef>
              <a:buFontTx/>
              <a:buChar char="•"/>
            </a:pPr>
            <a:endParaRPr lang="en-US" altLang="x-none" sz="3200" dirty="0" smtClean="0"/>
          </a:p>
          <a:p>
            <a:pPr marL="465138" indent="-465138">
              <a:spcBef>
                <a:spcPct val="0"/>
              </a:spcBef>
              <a:buFontTx/>
              <a:buChar char="•"/>
            </a:pPr>
            <a:endParaRPr lang="en-US" altLang="x-none" sz="3200" dirty="0" smtClean="0"/>
          </a:p>
        </p:txBody>
      </p:sp>
    </p:spTree>
    <p:extLst>
      <p:ext uri="{BB962C8B-B14F-4D97-AF65-F5344CB8AC3E}">
        <p14:creationId xmlns:p14="http://schemas.microsoft.com/office/powerpoint/2010/main" val="906876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1055771" y="228600"/>
            <a:ext cx="9163050" cy="1632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 smtClean="0"/>
              <a:t>Adjective Suffixes</a:t>
            </a:r>
          </a:p>
          <a:p>
            <a:endParaRPr lang="en-US" altLang="en-US" sz="3200" dirty="0" smtClean="0"/>
          </a:p>
          <a:p>
            <a:r>
              <a:rPr lang="en-US" altLang="en-US" sz="3200" dirty="0"/>
              <a:t>m</a:t>
            </a:r>
            <a:r>
              <a:rPr lang="en-US" altLang="en-US" sz="3200" dirty="0" smtClean="0"/>
              <a:t>eaning –pertaining to</a:t>
            </a:r>
            <a:endParaRPr lang="en-US" altLang="en-US" sz="3200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>
          <a:xfrm>
            <a:off x="990600" y="2241884"/>
            <a:ext cx="2286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743200" algn="l"/>
              </a:tabLst>
            </a:pPr>
            <a:r>
              <a:rPr lang="en-US" altLang="en-US" sz="3200" dirty="0" smtClean="0">
                <a:latin typeface="+mj-lt"/>
                <a:cs typeface="Verdana" charset="0"/>
              </a:rPr>
              <a:t>-ac</a:t>
            </a:r>
          </a:p>
          <a:p>
            <a:pPr>
              <a:tabLst>
                <a:tab pos="2743200" algn="l"/>
              </a:tabLst>
            </a:pPr>
            <a:r>
              <a:rPr lang="en-US" altLang="en-US" sz="3200" dirty="0" smtClean="0">
                <a:latin typeface="+mj-lt"/>
                <a:cs typeface="Verdana" charset="0"/>
              </a:rPr>
              <a:t>-al</a:t>
            </a:r>
          </a:p>
          <a:p>
            <a:pPr>
              <a:tabLst>
                <a:tab pos="2743200" algn="l"/>
              </a:tabLst>
            </a:pPr>
            <a:r>
              <a:rPr lang="en-US" altLang="en-US" sz="3200" dirty="0" smtClean="0">
                <a:latin typeface="+mj-lt"/>
                <a:cs typeface="Verdana" charset="0"/>
              </a:rPr>
              <a:t>-an</a:t>
            </a:r>
          </a:p>
          <a:p>
            <a:pPr>
              <a:tabLst>
                <a:tab pos="2743200" algn="l"/>
              </a:tabLst>
            </a:pPr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ar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pPr>
              <a:tabLst>
                <a:tab pos="2743200" algn="l"/>
              </a:tabLst>
            </a:pPr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ary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pPr>
              <a:tabLst>
                <a:tab pos="2743200" algn="l"/>
              </a:tabLst>
            </a:pPr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atic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pPr>
              <a:buFont typeface="Times" charset="0"/>
              <a:buNone/>
              <a:tabLst>
                <a:tab pos="2743200" algn="l"/>
              </a:tabLst>
            </a:pPr>
            <a:endParaRPr lang="en-US" altLang="en-US" sz="3200" dirty="0">
              <a:latin typeface="+mj-lt"/>
              <a:cs typeface="Verdana" charset="0"/>
            </a:endParaRPr>
          </a:p>
        </p:txBody>
      </p:sp>
      <p:sp>
        <p:nvSpPr>
          <p:cNvPr id="6" name="Rectangle 1029"/>
          <p:cNvSpPr>
            <a:spLocks noChangeArrowheads="1"/>
          </p:cNvSpPr>
          <p:nvPr/>
        </p:nvSpPr>
        <p:spPr bwMode="auto">
          <a:xfrm>
            <a:off x="3619500" y="2245895"/>
            <a:ext cx="2286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5161D"/>
              </a:buClr>
              <a:buFont typeface="Times" charset="0"/>
              <a:buChar char="•"/>
              <a:tabLst>
                <a:tab pos="2743200" algn="l"/>
              </a:tabLst>
              <a:defRPr sz="30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364395"/>
              </a:buClr>
              <a:buFont typeface="Wingdings" charset="2"/>
              <a:buChar char="§"/>
              <a:tabLst>
                <a:tab pos="2743200" algn="l"/>
              </a:tabLst>
              <a:defRPr sz="28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2pPr>
            <a:lvl3pPr marL="1085850" indent="-228600" eaLnBrk="0" hangingPunct="0">
              <a:spcBef>
                <a:spcPct val="20000"/>
              </a:spcBef>
              <a:buClr>
                <a:srgbClr val="C5161D"/>
              </a:buClr>
              <a:buFont typeface="Arial" charset="0"/>
              <a:buChar char="•"/>
              <a:tabLst>
                <a:tab pos="2743200" algn="l"/>
              </a:tabLst>
              <a:defRPr sz="26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3pPr>
            <a:lvl4pPr marL="1428750" indent="-228600" eaLnBrk="0" hangingPunct="0">
              <a:spcBef>
                <a:spcPct val="20000"/>
              </a:spcBef>
              <a:buClr>
                <a:srgbClr val="364395"/>
              </a:buClr>
              <a:buChar char="–"/>
              <a:tabLst>
                <a:tab pos="2743200" algn="l"/>
              </a:tabLs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4pPr>
            <a:lvl5pPr marL="1771650" indent="-228600" eaLnBrk="0" hangingPunct="0">
              <a:spcBef>
                <a:spcPct val="20000"/>
              </a:spcBef>
              <a:buClr>
                <a:srgbClr val="364395"/>
              </a:buClr>
              <a:buFont typeface="Times" charset="0"/>
              <a:buChar char="•"/>
              <a:tabLst>
                <a:tab pos="2743200" algn="l"/>
              </a:tabLst>
              <a:defRPr sz="22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64395"/>
              </a:buClr>
              <a:buFont typeface="Times" charset="0"/>
              <a:buChar char="•"/>
              <a:tabLst>
                <a:tab pos="2743200" algn="l"/>
              </a:tabLst>
              <a:defRPr sz="22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64395"/>
              </a:buClr>
              <a:buFont typeface="Times" charset="0"/>
              <a:buChar char="•"/>
              <a:tabLst>
                <a:tab pos="2743200" algn="l"/>
              </a:tabLst>
              <a:defRPr sz="22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64395"/>
              </a:buClr>
              <a:buFont typeface="Times" charset="0"/>
              <a:buChar char="•"/>
              <a:tabLst>
                <a:tab pos="2743200" algn="l"/>
              </a:tabLst>
              <a:defRPr sz="22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64395"/>
              </a:buClr>
              <a:buFont typeface="Times" charset="0"/>
              <a:buChar char="•"/>
              <a:tabLst>
                <a:tab pos="2743200" algn="l"/>
              </a:tabLst>
              <a:defRPr sz="2200">
                <a:solidFill>
                  <a:schemeClr val="tx1"/>
                </a:solidFill>
                <a:latin typeface="Verdana" charset="0"/>
                <a:ea typeface="ＭＳ Ｐゴシック" charset="-128"/>
                <a:cs typeface="Verdana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sz="3200" dirty="0">
                <a:latin typeface="+mj-lt"/>
              </a:rPr>
              <a:t>-</a:t>
            </a:r>
            <a:r>
              <a:rPr lang="en-US" altLang="en-US" sz="3200" dirty="0" err="1">
                <a:latin typeface="+mj-lt"/>
              </a:rPr>
              <a:t>eal</a:t>
            </a:r>
            <a:endParaRPr lang="en-US" altLang="en-US" sz="3200" dirty="0">
              <a:latin typeface="+mj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en-US" sz="3200" dirty="0">
                <a:latin typeface="+mj-lt"/>
              </a:rPr>
              <a:t>-</a:t>
            </a:r>
            <a:r>
              <a:rPr lang="en-US" altLang="en-US" sz="3200" dirty="0" err="1">
                <a:latin typeface="+mj-lt"/>
              </a:rPr>
              <a:t>iac</a:t>
            </a:r>
            <a:endParaRPr lang="en-US" altLang="en-US" sz="3200" dirty="0">
              <a:latin typeface="+mj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en-US" sz="3200" dirty="0">
                <a:latin typeface="+mj-lt"/>
              </a:rPr>
              <a:t>-</a:t>
            </a:r>
            <a:r>
              <a:rPr lang="en-US" altLang="en-US" sz="3200" dirty="0" err="1">
                <a:latin typeface="+mj-lt"/>
              </a:rPr>
              <a:t>ic</a:t>
            </a:r>
            <a:endParaRPr lang="en-US" altLang="en-US" sz="3200" dirty="0">
              <a:latin typeface="+mj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en-US" sz="3200" dirty="0">
                <a:latin typeface="+mj-lt"/>
              </a:rPr>
              <a:t>-</a:t>
            </a:r>
            <a:r>
              <a:rPr lang="en-US" altLang="en-US" sz="3200" dirty="0" err="1">
                <a:latin typeface="+mj-lt"/>
              </a:rPr>
              <a:t>ile</a:t>
            </a:r>
            <a:endParaRPr lang="en-US" altLang="en-US" sz="3200" dirty="0">
              <a:latin typeface="+mj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en-US" sz="3200" dirty="0">
                <a:latin typeface="+mj-lt"/>
              </a:rPr>
              <a:t>-</a:t>
            </a:r>
            <a:r>
              <a:rPr lang="en-US" altLang="en-US" sz="3200" dirty="0" err="1">
                <a:latin typeface="+mj-lt"/>
              </a:rPr>
              <a:t>ine</a:t>
            </a:r>
            <a:endParaRPr lang="en-US" altLang="en-US" sz="3200" dirty="0">
              <a:latin typeface="+mj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en-US" sz="3200" dirty="0">
                <a:latin typeface="+mj-lt"/>
              </a:rPr>
              <a:t>-</a:t>
            </a:r>
            <a:r>
              <a:rPr lang="en-US" altLang="en-US" sz="3200" dirty="0" err="1">
                <a:latin typeface="+mj-lt"/>
              </a:rPr>
              <a:t>ior</a:t>
            </a:r>
            <a:endParaRPr lang="en-US" altLang="en-US" sz="3200" dirty="0">
              <a:latin typeface="+mj-lt"/>
            </a:endParaRPr>
          </a:p>
        </p:txBody>
      </p:sp>
      <p:sp>
        <p:nvSpPr>
          <p:cNvPr id="7" name="Rectangle 1028"/>
          <p:cNvSpPr txBox="1">
            <a:spLocks noChangeArrowheads="1"/>
          </p:cNvSpPr>
          <p:nvPr/>
        </p:nvSpPr>
        <p:spPr>
          <a:xfrm>
            <a:off x="6248400" y="2241884"/>
            <a:ext cx="2286000" cy="441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nic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ory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ose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r>
              <a:rPr lang="en-US" altLang="en-US" sz="3200" dirty="0" smtClean="0">
                <a:latin typeface="+mj-lt"/>
                <a:cs typeface="Verdana" charset="0"/>
              </a:rPr>
              <a:t>-</a:t>
            </a:r>
            <a:r>
              <a:rPr lang="en-US" altLang="en-US" sz="3200" dirty="0" err="1" smtClean="0">
                <a:latin typeface="+mj-lt"/>
                <a:cs typeface="Verdana" charset="0"/>
              </a:rPr>
              <a:t>ous</a:t>
            </a:r>
            <a:endParaRPr lang="en-US" altLang="en-US" sz="3200" dirty="0" smtClean="0">
              <a:latin typeface="+mj-lt"/>
              <a:cs typeface="Verdana" charset="0"/>
            </a:endParaRPr>
          </a:p>
          <a:p>
            <a:r>
              <a:rPr lang="en-US" altLang="en-US" sz="3200" dirty="0" smtClean="0">
                <a:latin typeface="+mj-lt"/>
                <a:cs typeface="Verdana" charset="0"/>
              </a:rPr>
              <a:t>-tic</a:t>
            </a:r>
            <a:endParaRPr lang="en-US" altLang="en-US" sz="3200" dirty="0">
              <a:latin typeface="+mj-lt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3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01-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2"/>
          <a:stretch>
            <a:fillRect/>
          </a:stretch>
        </p:blipFill>
        <p:spPr bwMode="auto">
          <a:xfrm>
            <a:off x="2270918" y="2820087"/>
            <a:ext cx="7650162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01-0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14"/>
          <a:stretch>
            <a:fillRect/>
          </a:stretch>
        </p:blipFill>
        <p:spPr bwMode="auto">
          <a:xfrm>
            <a:off x="2954754" y="4805264"/>
            <a:ext cx="5865398" cy="1343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01-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9"/>
          <a:stretch>
            <a:fillRect/>
          </a:stretch>
        </p:blipFill>
        <p:spPr bwMode="auto">
          <a:xfrm>
            <a:off x="2493168" y="506299"/>
            <a:ext cx="7205663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1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2"/>
          <p:cNvSpPr>
            <a:spLocks noChangeArrowheads="1"/>
          </p:cNvSpPr>
          <p:nvPr/>
        </p:nvSpPr>
        <p:spPr bwMode="auto">
          <a:xfrm>
            <a:off x="2057400" y="3200400"/>
            <a:ext cx="8229600" cy="29718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387" name="Rectangle 23"/>
          <p:cNvSpPr>
            <a:spLocks noChangeArrowheads="1"/>
          </p:cNvSpPr>
          <p:nvPr/>
        </p:nvSpPr>
        <p:spPr bwMode="auto">
          <a:xfrm>
            <a:off x="2057400" y="2590800"/>
            <a:ext cx="8229600" cy="35814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388" name="Rectangle 24"/>
          <p:cNvSpPr>
            <a:spLocks noChangeArrowheads="1"/>
          </p:cNvSpPr>
          <p:nvPr/>
        </p:nvSpPr>
        <p:spPr bwMode="auto">
          <a:xfrm>
            <a:off x="2057400" y="1752600"/>
            <a:ext cx="8229600" cy="4419600"/>
          </a:xfrm>
          <a:prstGeom prst="rect">
            <a:avLst/>
          </a:prstGeom>
          <a:solidFill>
            <a:srgbClr val="2E2E8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rgbClr val="FFFB1D"/>
                </a:solidFill>
                <a:ea typeface="+mj-ea"/>
              </a:rPr>
              <a:t>Sub/gastr/algia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286000" y="304800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prefix</a:t>
            </a:r>
            <a:endParaRPr lang="en-US" sz="3600">
              <a:latin typeface="Patchwork Letter" charset="0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4800600" y="30480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root</a:t>
            </a:r>
            <a:endParaRPr lang="en-US" sz="3600">
              <a:solidFill>
                <a:srgbClr val="FFFB1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tchwork Letter" charset="0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8001000" y="30480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suffix</a:t>
            </a:r>
            <a:endParaRPr lang="en-US" sz="3600">
              <a:latin typeface="Patchwork Letter" charset="0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800600" y="18288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gastr</a:t>
            </a:r>
            <a:r>
              <a:rPr lang="en-US" sz="44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endParaRPr lang="en-US" sz="4400" b="1">
              <a:latin typeface="Patchwork Letter" charset="0"/>
            </a:endParaRPr>
          </a:p>
        </p:txBody>
      </p:sp>
      <p:sp>
        <p:nvSpPr>
          <p:cNvPr id="16394" name="Text Box 8"/>
          <p:cNvSpPr txBox="1">
            <a:spLocks noChangeArrowheads="1"/>
          </p:cNvSpPr>
          <p:nvPr/>
        </p:nvSpPr>
        <p:spPr bwMode="auto">
          <a:xfrm>
            <a:off x="7772400" y="1828800"/>
            <a:ext cx="1676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 u="sng">
                <a:solidFill>
                  <a:srgbClr val="6987FF"/>
                </a:solidFill>
                <a:latin typeface="Times New Roman" charset="0"/>
              </a:rPr>
              <a:t>-</a:t>
            </a:r>
            <a:r>
              <a:rPr lang="en-US" altLang="en-US" sz="4400" b="1" i="1" u="sng">
                <a:solidFill>
                  <a:srgbClr val="6987FF"/>
                </a:solidFill>
                <a:latin typeface="Times New Roman" charset="0"/>
              </a:rPr>
              <a:t>algia</a:t>
            </a:r>
            <a:endParaRPr lang="en-US" altLang="en-US" sz="4400" b="1" u="sng">
              <a:solidFill>
                <a:srgbClr val="6987FF"/>
              </a:solidFill>
              <a:latin typeface="Patchwork Letter" charset="0"/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2438400" y="18288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 i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sub</a:t>
            </a:r>
            <a:r>
              <a:rPr lang="en-US" sz="4400" b="1">
                <a:solidFill>
                  <a:srgbClr val="6987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endParaRPr lang="en-US" sz="4400" b="1">
              <a:latin typeface="Patchwork Letter" charset="0"/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209800" y="2438400"/>
            <a:ext cx="2057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(under)</a:t>
            </a:r>
            <a:endParaRPr lang="en-US" sz="4400" b="1">
              <a:latin typeface="Patchwork Letter" charset="0"/>
            </a:endParaRP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4419600" y="24384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(stomach)</a:t>
            </a:r>
            <a:endParaRPr lang="en-US" sz="4400" b="1">
              <a:latin typeface="Patchwork Letter" charset="0"/>
            </a:endParaRP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7772400" y="2438400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(pain)</a:t>
            </a:r>
            <a:endParaRPr lang="en-US" sz="4400" b="1">
              <a:latin typeface="Patchwork Letter" charset="0"/>
            </a:endParaRPr>
          </a:p>
        </p:txBody>
      </p:sp>
      <p:sp>
        <p:nvSpPr>
          <p:cNvPr id="16399" name="Text Box 13"/>
          <p:cNvSpPr txBox="1">
            <a:spLocks noChangeArrowheads="1"/>
          </p:cNvSpPr>
          <p:nvPr/>
        </p:nvSpPr>
        <p:spPr bwMode="auto">
          <a:xfrm>
            <a:off x="8305800" y="38100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E70C07"/>
                </a:solidFill>
                <a:latin typeface="Times New Roman" charset="0"/>
              </a:rPr>
              <a:t>1</a:t>
            </a:r>
            <a:endParaRPr lang="en-US" altLang="en-US" sz="4400" b="1">
              <a:latin typeface="Patchwork Letter" charset="0"/>
            </a:endParaRPr>
          </a:p>
        </p:txBody>
      </p:sp>
      <p:sp>
        <p:nvSpPr>
          <p:cNvPr id="16400" name="Text Box 14"/>
          <p:cNvSpPr txBox="1">
            <a:spLocks noChangeArrowheads="1"/>
          </p:cNvSpPr>
          <p:nvPr/>
        </p:nvSpPr>
        <p:spPr bwMode="auto">
          <a:xfrm>
            <a:off x="5257800" y="38100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E70C07"/>
                </a:solidFill>
                <a:latin typeface="Times New Roman" charset="0"/>
              </a:rPr>
              <a:t>3</a:t>
            </a:r>
            <a:endParaRPr lang="en-US" altLang="en-US" sz="4400" b="1">
              <a:latin typeface="Patchwork Letter" charset="0"/>
            </a:endParaRPr>
          </a:p>
        </p:txBody>
      </p:sp>
      <p:sp>
        <p:nvSpPr>
          <p:cNvPr id="16401" name="Text Box 15"/>
          <p:cNvSpPr txBox="1">
            <a:spLocks noChangeArrowheads="1"/>
          </p:cNvSpPr>
          <p:nvPr/>
        </p:nvSpPr>
        <p:spPr bwMode="auto">
          <a:xfrm>
            <a:off x="2667000" y="38100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 b="1">
                <a:solidFill>
                  <a:srgbClr val="E70C07"/>
                </a:solidFill>
                <a:latin typeface="Times New Roman" charset="0"/>
              </a:rPr>
              <a:t>2</a:t>
            </a:r>
            <a:endParaRPr lang="en-US" altLang="en-US" sz="4400" b="1">
              <a:latin typeface="Patchwork Letter" charset="0"/>
            </a:endParaRP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4038600" y="1828800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400" b="1">
              <a:latin typeface="Patchwork Letter" charset="0"/>
            </a:endParaRP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6553200" y="1828800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  <a:endParaRPr lang="en-US" sz="4400" b="1">
              <a:latin typeface="Patchwork Lett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06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240</Words>
  <Application>Microsoft Macintosh PowerPoint</Application>
  <PresentationFormat>Widescreen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Calibri Light</vt:lpstr>
      <vt:lpstr>Garamond</vt:lpstr>
      <vt:lpstr>ＭＳ Ｐゴシック</vt:lpstr>
      <vt:lpstr>Patchwork Letter</vt:lpstr>
      <vt:lpstr>Times New Roman</vt:lpstr>
      <vt:lpstr>Yu Gothic</vt:lpstr>
      <vt:lpstr>Arial</vt:lpstr>
      <vt:lpstr>Calibri</vt:lpstr>
      <vt:lpstr>Times</vt:lpstr>
      <vt:lpstr>Verdana</vt:lpstr>
      <vt:lpstr>Office Theme</vt:lpstr>
      <vt:lpstr>Medical Terminology</vt:lpstr>
      <vt:lpstr>Word Parts are the Key</vt:lpstr>
      <vt:lpstr>Word Roots:</vt:lpstr>
      <vt:lpstr>Combining Forms</vt:lpstr>
      <vt:lpstr>Prefixes</vt:lpstr>
      <vt:lpstr>Suffixes</vt:lpstr>
      <vt:lpstr>PowerPoint Presentation</vt:lpstr>
      <vt:lpstr>PowerPoint Presentation</vt:lpstr>
      <vt:lpstr>Sub/gastr/algia</vt:lpstr>
      <vt:lpstr>Trans/cardi/o/pulmon/itis</vt:lpstr>
      <vt:lpstr>Peri/oste/o/arthr/o/megaly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Terminology</dc:title>
  <dc:creator>Sharon Cannavino</dc:creator>
  <cp:lastModifiedBy>Sharon Cannavino</cp:lastModifiedBy>
  <cp:revision>9</cp:revision>
  <dcterms:created xsi:type="dcterms:W3CDTF">2019-08-14T22:38:22Z</dcterms:created>
  <dcterms:modified xsi:type="dcterms:W3CDTF">2019-08-15T03:22:58Z</dcterms:modified>
</cp:coreProperties>
</file>