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omfortaa" panose="020B0604020202020204" charset="0"/>
      <p:regular r:id="rId35"/>
      <p:bold r:id="rId36"/>
    </p:embeddedFont>
    <p:embeddedFont>
      <p:font typeface="Nunito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  <a:srgbClr val="BCB800"/>
    <a:srgbClr val="DFDA00"/>
    <a:srgbClr val="009900"/>
    <a:srgbClr val="A29E00"/>
    <a:srgbClr val="B0AC00"/>
    <a:srgbClr val="CCCC00"/>
    <a:srgbClr val="99CC00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6" y="5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e8b8fe71d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ee8b8fe71d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f06e4081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f06e4081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cdd398ae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ecdd398ae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ecdd398ae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ecdd398ae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Cara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54713dc45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54713dc45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Cara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ecdd398ae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ecdd398ae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Cara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f01da575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f01da5750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Cara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ecdd398ae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ecdd398ae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Denise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If the team determines that a student demonstrates characteristics of a possible disability, the team will reach out to the parent to request an evaluation.  A Domains meeting will be conducted with the general education teacher, program administrator, and evaluators as needed (e.g., school psychologist, speech/language pathologist, school social worker, occupational therapist, physical therapist) to discuss the student’s current performance and additional data that need to be gathered to determine if a student meets criteria for a disability.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*At least 3 days in advance of the IEP meeting, parents should be provided with the information that will be discussed at the IEP meeting.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ecdd398ae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ecdd398ae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Denise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55886a5b5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55886a5b5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Toni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55886a5b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55886a5b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Toni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e8b8fe71d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Denise</a:t>
            </a:r>
            <a:endParaRPr/>
          </a:p>
        </p:txBody>
      </p:sp>
      <p:sp>
        <p:nvSpPr>
          <p:cNvPr id="138" name="Google Shape;138;gee8b8fe71d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55886a5b5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55886a5b5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Toni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55886a5b5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55886a5b5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Cara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55886a5b5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55886a5b5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Cara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f01da5750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f01da5750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5b03ff65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Denise</a:t>
            </a:r>
            <a:endParaRPr/>
          </a:p>
        </p:txBody>
      </p:sp>
      <p:sp>
        <p:nvSpPr>
          <p:cNvPr id="144" name="Google Shape;144;g15b03ff65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be62fe7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be62fe7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Denise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be62fe78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be62fe78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Denise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4713dc45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54713dc45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Toni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54713dc45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54713dc45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Toni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ecdd398ae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ecdd398ae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Toni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cdd398ae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ecdd398ae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CA1"/>
              </a:buClr>
              <a:buSzPts val="3200"/>
              <a:buNone/>
              <a:defRPr>
                <a:solidFill>
                  <a:srgbClr val="888CA1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CA1"/>
              </a:buClr>
              <a:buSzPts val="2800"/>
              <a:buNone/>
              <a:defRPr>
                <a:solidFill>
                  <a:srgbClr val="888CA1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CA1"/>
              </a:buClr>
              <a:buSzPts val="2400"/>
              <a:buNone/>
              <a:defRPr>
                <a:solidFill>
                  <a:srgbClr val="888CA1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CA1"/>
              </a:buClr>
              <a:buSzPts val="2000"/>
              <a:buNone/>
              <a:defRPr>
                <a:solidFill>
                  <a:srgbClr val="888CA1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CA1"/>
              </a:buClr>
              <a:buSzPts val="2000"/>
              <a:buNone/>
              <a:defRPr>
                <a:solidFill>
                  <a:srgbClr val="888CA1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CA1"/>
              </a:buClr>
              <a:buSzPts val="2000"/>
              <a:buNone/>
              <a:defRPr>
                <a:solidFill>
                  <a:srgbClr val="888CA1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CA1"/>
              </a:buClr>
              <a:buSzPts val="2000"/>
              <a:buNone/>
              <a:defRPr>
                <a:solidFill>
                  <a:srgbClr val="888CA1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CA1"/>
              </a:buClr>
              <a:buSzPts val="2000"/>
              <a:buNone/>
              <a:defRPr>
                <a:solidFill>
                  <a:srgbClr val="888CA1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CA1"/>
              </a:buClr>
              <a:buSzPts val="2000"/>
              <a:buNone/>
              <a:defRPr>
                <a:solidFill>
                  <a:srgbClr val="888CA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CA1"/>
              </a:buClr>
              <a:buSzPts val="2000"/>
              <a:buNone/>
              <a:defRPr sz="2000">
                <a:solidFill>
                  <a:srgbClr val="888CA1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CA1"/>
              </a:buClr>
              <a:buSzPts val="1800"/>
              <a:buNone/>
              <a:defRPr sz="1800">
                <a:solidFill>
                  <a:srgbClr val="888CA1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CA1"/>
              </a:buClr>
              <a:buSzPts val="1600"/>
              <a:buNone/>
              <a:defRPr sz="1600">
                <a:solidFill>
                  <a:srgbClr val="888CA1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CA1"/>
              </a:buClr>
              <a:buSzPts val="1400"/>
              <a:buNone/>
              <a:defRPr sz="1400">
                <a:solidFill>
                  <a:srgbClr val="888CA1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CA1"/>
              </a:buClr>
              <a:buSzPts val="1400"/>
              <a:buNone/>
              <a:defRPr sz="1400">
                <a:solidFill>
                  <a:srgbClr val="888CA1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CA1"/>
              </a:buClr>
              <a:buSzPts val="1400"/>
              <a:buNone/>
              <a:defRPr sz="1400">
                <a:solidFill>
                  <a:srgbClr val="888CA1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CA1"/>
              </a:buClr>
              <a:buSzPts val="1400"/>
              <a:buNone/>
              <a:defRPr sz="1400">
                <a:solidFill>
                  <a:srgbClr val="888CA1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CA1"/>
              </a:buClr>
              <a:buSzPts val="1400"/>
              <a:buNone/>
              <a:defRPr sz="1400">
                <a:solidFill>
                  <a:srgbClr val="888CA1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CA1"/>
              </a:buClr>
              <a:buSzPts val="1400"/>
              <a:buNone/>
              <a:defRPr sz="1400">
                <a:solidFill>
                  <a:srgbClr val="888CA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/>
        </p:nvSpPr>
        <p:spPr>
          <a:xfrm>
            <a:off x="1302150" y="1502081"/>
            <a:ext cx="6546300" cy="23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94A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194A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6"/>
          <p:cNvSpPr txBox="1">
            <a:spLocks noGrp="1"/>
          </p:cNvSpPr>
          <p:nvPr>
            <p:ph type="ctrTitle"/>
          </p:nvPr>
        </p:nvSpPr>
        <p:spPr>
          <a:xfrm>
            <a:off x="360217" y="1597819"/>
            <a:ext cx="8451273" cy="110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Introducción a la Educación Especial</a:t>
            </a:r>
          </a:p>
        </p:txBody>
      </p:sp>
      <p:sp>
        <p:nvSpPr>
          <p:cNvPr id="135" name="Google Shape;135;p2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/>
            <a:r>
              <a:rPr lang="es-ES" dirty="0"/>
              <a:t>20 de septiembre de 2022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Términos clave</a:t>
            </a:r>
          </a:p>
        </p:txBody>
      </p:sp>
      <p:sp>
        <p:nvSpPr>
          <p:cNvPr id="205" name="Google Shape;205;p35"/>
          <p:cNvSpPr txBox="1">
            <a:spLocks noGrp="1"/>
          </p:cNvSpPr>
          <p:nvPr>
            <p:ph type="body" idx="1"/>
          </p:nvPr>
        </p:nvSpPr>
        <p:spPr>
          <a:xfrm>
            <a:off x="457200" y="1200149"/>
            <a:ext cx="8229600" cy="353810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s-ES" dirty="0"/>
              <a:t>IDEA - Ley de Educación para Personas con Discapacidad (2004)</a:t>
            </a:r>
          </a:p>
          <a:p>
            <a:pPr marL="0" lvl="0" indent="0">
              <a:buNone/>
            </a:pPr>
            <a:r>
              <a:rPr lang="es-ES" sz="1850" dirty="0">
                <a:solidFill>
                  <a:srgbClr val="343C47"/>
                </a:solidFill>
                <a:latin typeface="Arial"/>
                <a:ea typeface="Arial"/>
                <a:cs typeface="Arial"/>
                <a:sym typeface="Arial"/>
              </a:rPr>
              <a:t>La Ley de Educación para Personas con Discapacidad (IDEA, por sus siglas en inglés) es una ley que proporciona una educación pública gratuita y apropiada a los niños elegibles con discapacidades en todo el país y garantiza educación especial y servicios relacionados para esos niños.</a:t>
            </a:r>
          </a:p>
          <a:p>
            <a:pPr marL="0" lvl="0" indent="0">
              <a:buNone/>
            </a:pPr>
            <a:r>
              <a:rPr lang="es-ES" sz="1850" dirty="0">
                <a:solidFill>
                  <a:srgbClr val="343C47"/>
                </a:solidFill>
                <a:latin typeface="Arial"/>
                <a:ea typeface="Arial"/>
                <a:cs typeface="Arial"/>
                <a:sym typeface="Arial"/>
              </a:rPr>
              <a:t>Los bebés y niños pequeños, desde el nacimiento hasta los 2 años, con discapacidades y sus familias reciben servicios de intervención temprana conforme a IDEA Parte C. Los niños y jóvenes de 3 a 21 años reciben educación especial y servicios relacionados conforme a IDEA Parte B.</a:t>
            </a:r>
            <a:endParaRPr lang="es-ES" sz="1850" dirty="0">
              <a:solidFill>
                <a:srgbClr val="343C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Términos clave</a:t>
            </a:r>
          </a:p>
        </p:txBody>
      </p:sp>
      <p:sp>
        <p:nvSpPr>
          <p:cNvPr id="211" name="Google Shape;211;p36"/>
          <p:cNvSpPr txBox="1">
            <a:spLocks noGrp="1"/>
          </p:cNvSpPr>
          <p:nvPr>
            <p:ph type="body" idx="1"/>
          </p:nvPr>
        </p:nvSpPr>
        <p:spPr>
          <a:xfrm>
            <a:off x="-83127" y="1063375"/>
            <a:ext cx="9227127" cy="366564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S" sz="2900" dirty="0"/>
              <a:t>Educación pública gratuita y apropiada (FAPE, en inglés)</a:t>
            </a:r>
          </a:p>
          <a:p>
            <a:pPr lvl="1" indent="-381000">
              <a:spcBef>
                <a:spcPts val="0"/>
              </a:spcBef>
              <a:buClr>
                <a:srgbClr val="194A87"/>
              </a:buClr>
              <a:buSzPts val="2400"/>
            </a:pPr>
            <a:r>
              <a:rPr lang="es-ES" sz="2400" dirty="0">
                <a:solidFill>
                  <a:srgbClr val="194A87"/>
                </a:solidFill>
              </a:rPr>
              <a:t>Es responsabilidad del Distrito proporcionar un programa educativo para los estudiantes que esté diseñado para satisfacer las necesidades únicas del niño y del cual el niño reciba beneficios educativos y lo prepare para los estudios superiores, un empleo y la vida independiente.</a:t>
            </a:r>
          </a:p>
          <a:p>
            <a:pPr lvl="0"/>
            <a:r>
              <a:rPr lang="es-ES" sz="2900" dirty="0">
                <a:solidFill>
                  <a:srgbClr val="194A87"/>
                </a:solidFill>
              </a:rPr>
              <a:t>Ambiente menos restrictivo (LRE, por sus siglas en inglés)</a:t>
            </a:r>
            <a:endParaRPr lang="es-ES" sz="2900" dirty="0"/>
          </a:p>
          <a:p>
            <a:pPr lvl="1" indent="-381000">
              <a:spcBef>
                <a:spcPts val="0"/>
              </a:spcBef>
              <a:buClr>
                <a:srgbClr val="194A87"/>
              </a:buClr>
              <a:buSzPts val="2400"/>
            </a:pPr>
            <a:r>
              <a:rPr lang="es-ES" sz="2400" dirty="0">
                <a:solidFill>
                  <a:srgbClr val="194A87"/>
                </a:solidFill>
              </a:rPr>
              <a:t>Ambiente de aprendizaje que es apropiado para los estudiantes en la mayor medida posible con compañeros sin discapacidades.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>
            <a:spLocks noGrp="1"/>
          </p:cNvSpPr>
          <p:nvPr>
            <p:ph type="title"/>
          </p:nvPr>
        </p:nvSpPr>
        <p:spPr>
          <a:xfrm>
            <a:off x="96620" y="2464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/>
            <a:r>
              <a:rPr lang="es-ES" sz="4100" dirty="0"/>
              <a:t>Programas y servicios del Distrito</a:t>
            </a:r>
            <a:endParaRPr sz="4100" dirty="0"/>
          </a:p>
        </p:txBody>
      </p:sp>
      <p:sp>
        <p:nvSpPr>
          <p:cNvPr id="217" name="Google Shape;217;p37"/>
          <p:cNvSpPr txBox="1">
            <a:spLocks noGrp="1"/>
          </p:cNvSpPr>
          <p:nvPr>
            <p:ph type="body" idx="1"/>
          </p:nvPr>
        </p:nvSpPr>
        <p:spPr>
          <a:xfrm>
            <a:off x="0" y="1161050"/>
            <a:ext cx="9144000" cy="396687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S" sz="2900" dirty="0"/>
              <a:t>Variedad de programas con ambiente menos restrictivo</a:t>
            </a:r>
          </a:p>
          <a:p>
            <a:pPr lvl="0"/>
            <a:r>
              <a:rPr lang="es-ES" sz="2900" dirty="0"/>
              <a:t>De Preescolar (3 años) a Transición (22 años)</a:t>
            </a:r>
          </a:p>
          <a:p>
            <a:pPr lvl="0"/>
            <a:r>
              <a:rPr lang="es-ES" sz="2900" dirty="0"/>
              <a:t>Apoyo y enseñanza conjunta</a:t>
            </a:r>
          </a:p>
          <a:p>
            <a:pPr lvl="0"/>
            <a:r>
              <a:rPr lang="es-ES" sz="2900" dirty="0"/>
              <a:t>Autónomo (Cross-Cat, STARS, SKILLS, ISP, LSP, DHH)</a:t>
            </a:r>
          </a:p>
          <a:p>
            <a:pPr lvl="0"/>
            <a:r>
              <a:rPr lang="es-ES" sz="2900" dirty="0"/>
              <a:t>Escuela East View (EVA, por sus siglas en inglés)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>
              <a:buNone/>
            </a:pPr>
            <a:r>
              <a:rPr lang="es-ES" sz="2000" dirty="0"/>
              <a:t>            Apoyo          Autónomo          EVA     Colocación privada    Instrucción en el hogar</a:t>
            </a:r>
          </a:p>
        </p:txBody>
      </p:sp>
      <p:cxnSp>
        <p:nvCxnSpPr>
          <p:cNvPr id="218" name="Google Shape;218;p37"/>
          <p:cNvCxnSpPr>
            <a:cxnSpLocks/>
          </p:cNvCxnSpPr>
          <p:nvPr/>
        </p:nvCxnSpPr>
        <p:spPr>
          <a:xfrm>
            <a:off x="461140" y="4104000"/>
            <a:ext cx="840576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9" name="Google Shape;219;p37"/>
          <p:cNvSpPr/>
          <p:nvPr/>
        </p:nvSpPr>
        <p:spPr>
          <a:xfrm>
            <a:off x="920140" y="3969708"/>
            <a:ext cx="337500" cy="2700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7"/>
          <p:cNvSpPr/>
          <p:nvPr/>
        </p:nvSpPr>
        <p:spPr>
          <a:xfrm>
            <a:off x="2398915" y="3982500"/>
            <a:ext cx="337500" cy="2700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7"/>
          <p:cNvSpPr/>
          <p:nvPr/>
        </p:nvSpPr>
        <p:spPr>
          <a:xfrm>
            <a:off x="3739150" y="3982500"/>
            <a:ext cx="337500" cy="2700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7"/>
          <p:cNvSpPr/>
          <p:nvPr/>
        </p:nvSpPr>
        <p:spPr>
          <a:xfrm>
            <a:off x="5278840" y="3982500"/>
            <a:ext cx="337500" cy="2700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7"/>
          <p:cNvSpPr/>
          <p:nvPr/>
        </p:nvSpPr>
        <p:spPr>
          <a:xfrm>
            <a:off x="7159240" y="3982500"/>
            <a:ext cx="337500" cy="2700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>
            <a:spLocks noGrp="1"/>
          </p:cNvSpPr>
          <p:nvPr>
            <p:ph type="title"/>
          </p:nvPr>
        </p:nvSpPr>
        <p:spPr>
          <a:xfrm>
            <a:off x="881696" y="2464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/>
            <a:r>
              <a:rPr lang="es-ES" dirty="0"/>
              <a:t>Programas autónomos</a:t>
            </a:r>
          </a:p>
        </p:txBody>
      </p:sp>
      <p:sp>
        <p:nvSpPr>
          <p:cNvPr id="229" name="Google Shape;229;p38"/>
          <p:cNvSpPr txBox="1">
            <a:spLocks noGrp="1"/>
          </p:cNvSpPr>
          <p:nvPr>
            <p:ph type="body" idx="1"/>
          </p:nvPr>
        </p:nvSpPr>
        <p:spPr>
          <a:xfrm>
            <a:off x="154175" y="930150"/>
            <a:ext cx="8927400" cy="396687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spcBef>
                <a:spcPts val="360"/>
              </a:spcBef>
              <a:spcAft>
                <a:spcPts val="0"/>
              </a:spcAft>
              <a:buSzPts val="1200"/>
              <a:buChar char="•"/>
            </a:pPr>
            <a:r>
              <a:rPr lang="es-ES" sz="2400" b="1" dirty="0"/>
              <a:t>Cross-Cat</a:t>
            </a:r>
            <a:r>
              <a:rPr lang="es-ES" sz="2400" dirty="0"/>
              <a:t>: Multidisciplinario  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s-ES" sz="2400" b="1" dirty="0"/>
              <a:t>STARS</a:t>
            </a:r>
            <a:r>
              <a:rPr lang="es-ES" sz="2400" dirty="0"/>
              <a:t>: Servicios Relacionados con el Autismo y la Enseñanza de Habilidades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s-ES" sz="2400" b="1" dirty="0"/>
              <a:t>SKILLS</a:t>
            </a:r>
            <a:r>
              <a:rPr lang="es-ES" sz="2400" dirty="0"/>
              <a:t>: Apoyando a los Niños en el Aprendizaje Permanente de la Socialización, el Autocontrol y la Defensa de sus Derechos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s-ES" sz="2400" b="1" dirty="0"/>
              <a:t>ISP</a:t>
            </a:r>
            <a:r>
              <a:rPr lang="es-ES" sz="2400" dirty="0"/>
              <a:t>: Programa de Habilidades Educativas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s-ES" sz="2400" b="1" dirty="0"/>
              <a:t>LSP</a:t>
            </a:r>
            <a:r>
              <a:rPr lang="es-ES" sz="2400" dirty="0"/>
              <a:t>: Programa de Habilidades para la Vida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s-ES" sz="2400" b="1" dirty="0"/>
              <a:t>DHH</a:t>
            </a:r>
            <a:r>
              <a:rPr lang="es-ES" sz="2400" dirty="0"/>
              <a:t>: Programa para Sordos y Personas con Dificultades Auditivas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s-ES" sz="2400" b="1" dirty="0"/>
              <a:t>EVA</a:t>
            </a:r>
            <a:r>
              <a:rPr lang="es-ES" sz="2400" dirty="0"/>
              <a:t>: Escuela East View</a:t>
            </a:r>
          </a:p>
          <a:p>
            <a:pPr lvl="0" indent="-304800">
              <a:spcBef>
                <a:spcPts val="0"/>
              </a:spcBef>
              <a:buSzPts val="1200"/>
            </a:pPr>
            <a:r>
              <a:rPr lang="es-ES" sz="2400" b="1" dirty="0"/>
              <a:t>REACH</a:t>
            </a:r>
            <a:r>
              <a:rPr lang="es-ES" sz="2400" dirty="0"/>
              <a:t>: Resiliencia, Expresión, Conciencia, Conexión, Esperanza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>
            <a:spLocks noGrp="1"/>
          </p:cNvSpPr>
          <p:nvPr>
            <p:ph type="title"/>
          </p:nvPr>
        </p:nvSpPr>
        <p:spPr>
          <a:xfrm>
            <a:off x="457200" y="10962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Servicios relacionados</a:t>
            </a:r>
          </a:p>
        </p:txBody>
      </p:sp>
      <p:sp>
        <p:nvSpPr>
          <p:cNvPr id="235" name="Google Shape;235;p39"/>
          <p:cNvSpPr txBox="1">
            <a:spLocks noGrp="1"/>
          </p:cNvSpPr>
          <p:nvPr>
            <p:ph type="body" idx="1"/>
          </p:nvPr>
        </p:nvSpPr>
        <p:spPr>
          <a:xfrm>
            <a:off x="457200" y="967025"/>
            <a:ext cx="8229600" cy="374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S" dirty="0"/>
              <a:t>Estos son servicios que un niño necesita para beneficiarse de la educación especial.</a:t>
            </a:r>
          </a:p>
          <a:p>
            <a:pPr lvl="0">
              <a:spcBef>
                <a:spcPts val="0"/>
              </a:spcBef>
            </a:pPr>
            <a:r>
              <a:rPr lang="es-ES" dirty="0"/>
              <a:t>Ejemplos (no es una lista completa):</a:t>
            </a:r>
          </a:p>
          <a:p>
            <a:pPr lvl="1">
              <a:spcBef>
                <a:spcPts val="0"/>
              </a:spcBef>
            </a:pPr>
            <a:r>
              <a:rPr lang="es-ES" dirty="0"/>
              <a:t>Habla/Lenguaje 		- Trabajo Social</a:t>
            </a:r>
          </a:p>
          <a:p>
            <a:pPr lvl="1">
              <a:spcBef>
                <a:spcPts val="0"/>
              </a:spcBef>
            </a:pPr>
            <a:r>
              <a:rPr lang="es-ES" dirty="0"/>
              <a:t>Fisioterapia 			- Terapia ocupacional</a:t>
            </a:r>
          </a:p>
          <a:p>
            <a:pPr lvl="1">
              <a:spcBef>
                <a:spcPts val="0"/>
              </a:spcBef>
            </a:pPr>
            <a:r>
              <a:rPr lang="es-ES" dirty="0"/>
              <a:t>Asesoramiento 		- Transporte</a:t>
            </a:r>
          </a:p>
          <a:p>
            <a:pPr lvl="1">
              <a:spcBef>
                <a:spcPts val="0"/>
              </a:spcBef>
            </a:pPr>
            <a:r>
              <a:rPr lang="es-ES" dirty="0"/>
              <a:t>Discapacidad auditiva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Otros servicios</a:t>
            </a:r>
          </a:p>
        </p:txBody>
      </p:sp>
      <p:sp>
        <p:nvSpPr>
          <p:cNvPr id="241" name="Google Shape;241;p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575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S" dirty="0"/>
              <a:t>Analista de conducta certificado: apoyo de intervención conductual para ciertos programas de educación especial del distrito (STARS, SKILLS, EVA).</a:t>
            </a:r>
          </a:p>
          <a:p>
            <a:pPr lvl="0"/>
            <a:r>
              <a:rPr lang="es-ES" dirty="0"/>
              <a:t>Los padres son notificados con antelación si son parte de una intervención o evaluación individual.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Tipos de reuniones</a:t>
            </a:r>
          </a:p>
        </p:txBody>
      </p:sp>
      <p:sp>
        <p:nvSpPr>
          <p:cNvPr id="247" name="Google Shape;247;p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S" dirty="0"/>
              <a:t>Áreas - Solicitud de evaluación</a:t>
            </a:r>
          </a:p>
          <a:p>
            <a:pPr lvl="0"/>
            <a:r>
              <a:rPr lang="es-ES" dirty="0"/>
              <a:t>Elegibilidad inicial</a:t>
            </a:r>
          </a:p>
          <a:p>
            <a:pPr lvl="0"/>
            <a:r>
              <a:rPr lang="es-ES" dirty="0"/>
              <a:t>IEP inicial</a:t>
            </a:r>
          </a:p>
          <a:p>
            <a:pPr lvl="0"/>
            <a:r>
              <a:rPr lang="es-ES" dirty="0"/>
              <a:t>Revisión anual</a:t>
            </a:r>
          </a:p>
          <a:p>
            <a:pPr lvl="0"/>
            <a:r>
              <a:rPr lang="es-ES" dirty="0"/>
              <a:t>Reevaluación (cada 3 años)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2"/>
          <p:cNvSpPr txBox="1">
            <a:spLocks noGrp="1"/>
          </p:cNvSpPr>
          <p:nvPr>
            <p:ph type="title"/>
          </p:nvPr>
        </p:nvSpPr>
        <p:spPr>
          <a:xfrm>
            <a:off x="704074" y="203854"/>
            <a:ext cx="7285381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Quién debe asistir</a:t>
            </a:r>
            <a:endParaRPr dirty="0"/>
          </a:p>
        </p:txBody>
      </p:sp>
      <p:sp>
        <p:nvSpPr>
          <p:cNvPr id="253" name="Google Shape;253;p42"/>
          <p:cNvSpPr txBox="1">
            <a:spLocks noGrp="1"/>
          </p:cNvSpPr>
          <p:nvPr>
            <p:ph type="body" idx="1"/>
          </p:nvPr>
        </p:nvSpPr>
        <p:spPr>
          <a:xfrm>
            <a:off x="286327" y="1117026"/>
            <a:ext cx="8589817" cy="37505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S" sz="3000" dirty="0"/>
              <a:t>Reunión de áreas: padres, maestros, evaluadores</a:t>
            </a:r>
          </a:p>
          <a:p>
            <a:pPr lvl="0">
              <a:spcBef>
                <a:spcPts val="0"/>
              </a:spcBef>
            </a:pPr>
            <a:r>
              <a:rPr lang="es-ES" sz="3000" dirty="0"/>
              <a:t>Todas las demás reuniones:</a:t>
            </a:r>
          </a:p>
          <a:p>
            <a:pPr lvl="1">
              <a:spcBef>
                <a:spcPts val="0"/>
              </a:spcBef>
            </a:pPr>
            <a:r>
              <a:rPr lang="es-ES" sz="2600" dirty="0"/>
              <a:t>Padre/Madre</a:t>
            </a:r>
          </a:p>
          <a:p>
            <a:pPr lvl="1">
              <a:spcBef>
                <a:spcPts val="0"/>
              </a:spcBef>
            </a:pPr>
            <a:r>
              <a:rPr lang="es-ES" sz="2600" dirty="0"/>
              <a:t>Maestro(s) de educación general</a:t>
            </a:r>
          </a:p>
          <a:p>
            <a:pPr lvl="1">
              <a:spcBef>
                <a:spcPts val="0"/>
              </a:spcBef>
            </a:pPr>
            <a:r>
              <a:rPr lang="es-ES" sz="2600" dirty="0"/>
              <a:t>Representante de la agencia local de educación (LEA, por sus siglas en inglés)</a:t>
            </a:r>
          </a:p>
          <a:p>
            <a:pPr lvl="1">
              <a:spcBef>
                <a:spcPts val="0"/>
              </a:spcBef>
            </a:pPr>
            <a:r>
              <a:rPr lang="es-ES" sz="2600" dirty="0"/>
              <a:t>Maestro(s) de educación especial</a:t>
            </a:r>
          </a:p>
          <a:p>
            <a:pPr lvl="1">
              <a:spcBef>
                <a:spcPts val="0"/>
              </a:spcBef>
            </a:pPr>
            <a:r>
              <a:rPr lang="es-ES" sz="2600" dirty="0"/>
              <a:t>Estudiante (según corresponda)</a:t>
            </a:r>
          </a:p>
          <a:p>
            <a:pPr lvl="1">
              <a:spcBef>
                <a:spcPts val="0"/>
              </a:spcBef>
            </a:pPr>
            <a:r>
              <a:rPr lang="es-ES" sz="2600" dirty="0"/>
              <a:t>Personal de servicios relacionados (según corresponda)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3"/>
          <p:cNvSpPr txBox="1">
            <a:spLocks noGrp="1"/>
          </p:cNvSpPr>
          <p:nvPr>
            <p:ph type="title"/>
          </p:nvPr>
        </p:nvSpPr>
        <p:spPr>
          <a:xfrm>
            <a:off x="609600" y="205978"/>
            <a:ext cx="80772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/>
            <a:r>
              <a:rPr lang="es-ES" dirty="0"/>
              <a:t>Antes de la reunión del IEP</a:t>
            </a:r>
          </a:p>
        </p:txBody>
      </p:sp>
      <p:sp>
        <p:nvSpPr>
          <p:cNvPr id="259" name="Google Shape;259;p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S" dirty="0"/>
              <a:t>El padre/tutor recibe una copia preliminar 3 días lectivos antes de la reunión.</a:t>
            </a:r>
          </a:p>
          <a:p>
            <a:pPr lvl="0"/>
            <a:r>
              <a:rPr lang="es-ES" dirty="0"/>
              <a:t>Si tiene preguntas o dudas, informe a la escuela con antelación.</a:t>
            </a:r>
          </a:p>
          <a:p>
            <a:pPr lvl="0"/>
            <a:r>
              <a:rPr lang="es-ES" dirty="0"/>
              <a:t>Traiga sus preguntas escritas para no olvidarse de hacerlas.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En la reunión del IEP</a:t>
            </a:r>
            <a:endParaRPr dirty="0"/>
          </a:p>
        </p:txBody>
      </p:sp>
      <p:sp>
        <p:nvSpPr>
          <p:cNvPr id="265" name="Google Shape;265;p44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8229600" cy="370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S" dirty="0"/>
              <a:t>Introducciones</a:t>
            </a:r>
          </a:p>
          <a:p>
            <a:pPr lvl="0"/>
            <a:r>
              <a:rPr lang="es-ES" dirty="0"/>
              <a:t>Declaración de intenciones</a:t>
            </a:r>
          </a:p>
          <a:p>
            <a:pPr lvl="0"/>
            <a:r>
              <a:rPr lang="es-ES" dirty="0"/>
              <a:t>Niveles actuales: todo el personal que trabaja con su hijo discutirá los programas actuales.</a:t>
            </a:r>
          </a:p>
          <a:p>
            <a:pPr lvl="0"/>
            <a:r>
              <a:rPr lang="es-ES" dirty="0"/>
              <a:t>Se proponen, se discuten y se aceptan nuevas metas.</a:t>
            </a:r>
          </a:p>
          <a:p>
            <a:pPr lvl="0"/>
            <a:r>
              <a:rPr lang="es-ES" dirty="0"/>
              <a:t>Se discuten las adaptaciones.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Quiénes somos</a:t>
            </a:r>
          </a:p>
        </p:txBody>
      </p:sp>
      <p:sp>
        <p:nvSpPr>
          <p:cNvPr id="141" name="Google Shape;141;p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S" dirty="0"/>
              <a:t>Denise Hildebrand - </a:t>
            </a:r>
            <a:r>
              <a:rPr lang="es-ES" sz="3000" dirty="0"/>
              <a:t>Directora Ejecutiva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s-ES" dirty="0"/>
              <a:t>Antonia (Toni) </a:t>
            </a:r>
            <a:r>
              <a:rPr lang="es-ES" dirty="0" err="1"/>
              <a:t>Galan</a:t>
            </a:r>
            <a:r>
              <a:rPr lang="es-ES" dirty="0"/>
              <a:t> - </a:t>
            </a:r>
            <a:r>
              <a:rPr lang="es-ES" sz="3000" dirty="0"/>
              <a:t>Directora</a:t>
            </a:r>
          </a:p>
          <a:p>
            <a:pPr lvl="0">
              <a:spcBef>
                <a:spcPts val="0"/>
              </a:spcBef>
            </a:pPr>
            <a:r>
              <a:rPr lang="es-ES" dirty="0"/>
              <a:t>Dan </a:t>
            </a:r>
            <a:r>
              <a:rPr lang="es-ES" dirty="0" err="1"/>
              <a:t>Stockhausen</a:t>
            </a:r>
            <a:r>
              <a:rPr lang="es-ES" dirty="0"/>
              <a:t> - </a:t>
            </a:r>
            <a:r>
              <a:rPr lang="es-ES" sz="3000" dirty="0"/>
              <a:t>Director adjunto</a:t>
            </a:r>
          </a:p>
          <a:p>
            <a:pPr lvl="0">
              <a:spcBef>
                <a:spcPts val="0"/>
              </a:spcBef>
            </a:pPr>
            <a:r>
              <a:rPr lang="es-ES" dirty="0"/>
              <a:t>Cara Chase - </a:t>
            </a:r>
            <a:r>
              <a:rPr lang="es-ES" sz="3000" dirty="0"/>
              <a:t>Subdirectora</a:t>
            </a:r>
          </a:p>
          <a:p>
            <a:pPr lvl="0" indent="-330200">
              <a:spcBef>
                <a:spcPts val="0"/>
              </a:spcBef>
              <a:buSzPts val="1600"/>
            </a:pPr>
            <a:r>
              <a:rPr lang="es-ES" sz="3000" dirty="0"/>
              <a:t>Administradores de programas (en cada escuela)</a:t>
            </a:r>
          </a:p>
          <a:p>
            <a:pPr lvl="0" indent="-330200">
              <a:spcBef>
                <a:spcPts val="0"/>
              </a:spcBef>
              <a:buSzPts val="1600"/>
            </a:pPr>
            <a:r>
              <a:rPr lang="es-ES" sz="3000" dirty="0"/>
              <a:t>Directores (Escuela East View y </a:t>
            </a:r>
            <a:r>
              <a:rPr lang="es-ES" sz="3000" dirty="0" err="1"/>
              <a:t>Pathways</a:t>
            </a:r>
            <a:r>
              <a:rPr lang="es-ES" sz="3000" dirty="0"/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En la reunión del IEP</a:t>
            </a:r>
            <a:endParaRPr dirty="0"/>
          </a:p>
        </p:txBody>
      </p:sp>
      <p:sp>
        <p:nvSpPr>
          <p:cNvPr id="271" name="Google Shape;271;p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3820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S" dirty="0"/>
              <a:t>Se proponen y discuten los servicios.</a:t>
            </a:r>
          </a:p>
          <a:p>
            <a:pPr lvl="0"/>
            <a:r>
              <a:rPr lang="es-ES" dirty="0"/>
              <a:t>Se discute el año escolar extendido y se hace una recomendación sobre si es necesario o no.</a:t>
            </a:r>
          </a:p>
          <a:p>
            <a:pPr lvl="0"/>
            <a:r>
              <a:rPr lang="es-ES" dirty="0"/>
              <a:t>Se concluye y se identifica cualquier tarea de seguimiento que pueda ser necesaria.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/>
            <a:r>
              <a:rPr lang="es-ES" dirty="0"/>
              <a:t>Después de la reunión del IEP</a:t>
            </a:r>
          </a:p>
        </p:txBody>
      </p:sp>
      <p:sp>
        <p:nvSpPr>
          <p:cNvPr id="277" name="Google Shape;277;p46"/>
          <p:cNvSpPr txBox="1">
            <a:spLocks noGrp="1"/>
          </p:cNvSpPr>
          <p:nvPr>
            <p:ph type="body" idx="1"/>
          </p:nvPr>
        </p:nvSpPr>
        <p:spPr>
          <a:xfrm>
            <a:off x="457200" y="1197015"/>
            <a:ext cx="8229600" cy="36613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S" dirty="0"/>
              <a:t>Revise el IEP proporcionado.</a:t>
            </a:r>
          </a:p>
          <a:p>
            <a:pPr lvl="0"/>
            <a:r>
              <a:rPr lang="es-ES" dirty="0"/>
              <a:t>Lea las notas adicionales.</a:t>
            </a:r>
          </a:p>
          <a:p>
            <a:pPr lvl="0"/>
            <a:r>
              <a:rPr lang="es-ES" dirty="0"/>
              <a:t>Dirija cualquier pregunta que usted pueda tener al administrador del caso de su hijo.</a:t>
            </a: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lang="es-ES" sz="26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>
              <a:buNone/>
            </a:pPr>
            <a:r>
              <a:rPr lang="es-ES" sz="2000" dirty="0">
                <a:latin typeface="Comfortaa"/>
                <a:ea typeface="Comfortaa"/>
                <a:cs typeface="Comfortaa"/>
                <a:sym typeface="Comfortaa"/>
              </a:rPr>
              <a:t>Consejo de organización: Guarde los documentos de </a:t>
            </a:r>
          </a:p>
          <a:p>
            <a:pPr marL="230188" lvl="0" indent="0" algn="ctr">
              <a:buNone/>
            </a:pPr>
            <a:r>
              <a:rPr lang="es-ES" sz="2000" dirty="0">
                <a:latin typeface="Comfortaa"/>
                <a:ea typeface="Comfortaa"/>
                <a:cs typeface="Comfortaa"/>
                <a:sym typeface="Comfortaa"/>
              </a:rPr>
              <a:t>cada reunión en una carpeta etiquetada con la fecha </a:t>
            </a:r>
          </a:p>
          <a:p>
            <a:pPr marL="230188" lvl="0" indent="0" algn="ctr">
              <a:buNone/>
            </a:pPr>
            <a:r>
              <a:rPr lang="es-ES" sz="2000" dirty="0">
                <a:latin typeface="Comfortaa"/>
                <a:ea typeface="Comfortaa"/>
                <a:cs typeface="Comfortaa"/>
                <a:sym typeface="Comfortaa"/>
              </a:rPr>
              <a:t>     de la reunión. Guárdelos en un lugar seguro en su casa.</a:t>
            </a:r>
          </a:p>
        </p:txBody>
      </p:sp>
      <p:pic>
        <p:nvPicPr>
          <p:cNvPr id="278" name="Google Shape;27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343047" flipH="1">
            <a:off x="-103375" y="3448875"/>
            <a:ext cx="1543049" cy="154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7"/>
          <p:cNvSpPr txBox="1">
            <a:spLocks noGrp="1"/>
          </p:cNvSpPr>
          <p:nvPr>
            <p:ph type="title"/>
          </p:nvPr>
        </p:nvSpPr>
        <p:spPr>
          <a:xfrm>
            <a:off x="-73891" y="258650"/>
            <a:ext cx="7490691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sz="4000" dirty="0"/>
              <a:t>Datos que debe saber sobre los IEP</a:t>
            </a:r>
            <a:endParaRPr sz="4000" dirty="0"/>
          </a:p>
        </p:txBody>
      </p:sp>
      <p:sp>
        <p:nvSpPr>
          <p:cNvPr id="284" name="Google Shape;284;p47"/>
          <p:cNvSpPr txBox="1">
            <a:spLocks noGrp="1"/>
          </p:cNvSpPr>
          <p:nvPr>
            <p:ph type="body" idx="1"/>
          </p:nvPr>
        </p:nvSpPr>
        <p:spPr>
          <a:xfrm>
            <a:off x="457199" y="1200149"/>
            <a:ext cx="8317345" cy="361199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S" dirty="0"/>
              <a:t>Si usted se muda, el IEP se transfiere a cualquier distrito escolar de Estados Unidos.</a:t>
            </a:r>
          </a:p>
          <a:p>
            <a:pPr lvl="0"/>
            <a:r>
              <a:rPr lang="es-ES" dirty="0"/>
              <a:t>Recibirá una actualización sobre el progreso de las metas con cada boleta de calificaciones.</a:t>
            </a:r>
          </a:p>
          <a:p>
            <a:pPr lvl="0"/>
            <a:r>
              <a:rPr lang="es-ES" dirty="0"/>
              <a:t>Cada 3 años se realiza una reevaluación para determinar si el estudiante continúa siendo elegible.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IEP vs. Plan 504</a:t>
            </a:r>
            <a:endParaRPr dirty="0"/>
          </a:p>
        </p:txBody>
      </p:sp>
      <p:sp>
        <p:nvSpPr>
          <p:cNvPr id="290" name="Google Shape;290;p48"/>
          <p:cNvSpPr txBox="1">
            <a:spLocks noGrp="1"/>
          </p:cNvSpPr>
          <p:nvPr>
            <p:ph type="body" idx="1"/>
          </p:nvPr>
        </p:nvSpPr>
        <p:spPr>
          <a:xfrm>
            <a:off x="457199" y="1200149"/>
            <a:ext cx="8418945" cy="360275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S" sz="2800" dirty="0"/>
              <a:t>Los IEP se desarrollan para estudiantes con discapacidades cuyas necesidades son tales que se requiere instrucción especializada para atender sus necesidades.</a:t>
            </a:r>
          </a:p>
          <a:p>
            <a:pPr lvl="0"/>
            <a:r>
              <a:rPr lang="es-ES" sz="2800" dirty="0"/>
              <a:t>Los planes 504 se desarrollan para estudiantes con discapacidades cuyas necesidades se pueden satisfacer mediante adaptaciones y apoyos en el aula.</a:t>
            </a:r>
            <a:endParaRPr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Qué vamos a aprender</a:t>
            </a:r>
          </a:p>
        </p:txBody>
      </p:sp>
      <p:sp>
        <p:nvSpPr>
          <p:cNvPr id="147" name="Google Shape;147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3737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298450">
              <a:buSzPts val="1100"/>
            </a:pPr>
            <a:r>
              <a:rPr lang="es-ES" sz="2500" dirty="0"/>
              <a:t>Los padres podrán identificar el proceso de determinación de la elegibilidad para educación especial.</a:t>
            </a:r>
          </a:p>
          <a:p>
            <a:pPr lvl="0" indent="-298450">
              <a:buSzPts val="1100"/>
            </a:pPr>
            <a:r>
              <a:rPr lang="es-ES" sz="2500" dirty="0"/>
              <a:t>Los padres podrán identificar las diferentes clasificaciones de elegibilidad y programas/servicios de educación especial del Distrito.</a:t>
            </a:r>
          </a:p>
          <a:p>
            <a:pPr lvl="0" indent="-298450">
              <a:buSzPts val="1100"/>
            </a:pPr>
            <a:r>
              <a:rPr lang="es-ES" sz="2500" dirty="0"/>
              <a:t>Los padres podrán identificar términos clave en Educación Especial.</a:t>
            </a:r>
          </a:p>
          <a:p>
            <a:pPr lvl="0" indent="-298450">
              <a:buSzPts val="1100"/>
            </a:pPr>
            <a:r>
              <a:rPr lang="es-ES" sz="2500" dirty="0"/>
              <a:t>Los padres comprenderán los diferentes tipos de reuniones que forman parte del proceso del IEP.</a:t>
            </a:r>
            <a:endParaRPr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"Búsqueda de niños"</a:t>
            </a:r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1"/>
          </p:nvPr>
        </p:nvSpPr>
        <p:spPr>
          <a:xfrm>
            <a:off x="457200" y="1200149"/>
            <a:ext cx="8229600" cy="360275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S" dirty="0"/>
              <a:t>Los distritos son responsables de identificar a los estudiantes que puedan demostrar características de una discapacidad.</a:t>
            </a:r>
          </a:p>
          <a:p>
            <a:pPr lvl="0"/>
            <a:r>
              <a:rPr lang="es-ES" dirty="0"/>
              <a:t>El proceso para identificar a los estudiantes que necesitan una evaluación está respaldado mediante el sistema de apoyos de varios niveles (MTSS, por sus siglas en inglés).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>
            <a:spLocks noGrp="1"/>
          </p:cNvSpPr>
          <p:nvPr>
            <p:ph type="title"/>
          </p:nvPr>
        </p:nvSpPr>
        <p:spPr>
          <a:xfrm>
            <a:off x="457200" y="342753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¿Qué es el MTSS?</a:t>
            </a:r>
          </a:p>
          <a:p>
            <a:pPr lvl="0"/>
            <a:r>
              <a:rPr lang="es-ES" sz="1900" dirty="0"/>
              <a:t>(Sistema de apoyos de varios niveles)</a:t>
            </a:r>
          </a:p>
        </p:txBody>
      </p:sp>
      <p:sp>
        <p:nvSpPr>
          <p:cNvPr id="159" name="Google Shape;159;p30"/>
          <p:cNvSpPr txBox="1">
            <a:spLocks noGrp="1"/>
          </p:cNvSpPr>
          <p:nvPr>
            <p:ph type="body" idx="1"/>
          </p:nvPr>
        </p:nvSpPr>
        <p:spPr>
          <a:xfrm>
            <a:off x="133940" y="134030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S" dirty="0"/>
              <a:t>Sistema de apoyos por niveles:</a:t>
            </a:r>
          </a:p>
          <a:p>
            <a:pPr lvl="1">
              <a:spcBef>
                <a:spcPts val="0"/>
              </a:spcBef>
            </a:pPr>
            <a:r>
              <a:rPr lang="es-ES" dirty="0"/>
              <a:t>Académico, conductual, socioemocional</a:t>
            </a:r>
          </a:p>
          <a:p>
            <a:pPr lvl="1">
              <a:spcBef>
                <a:spcPts val="0"/>
              </a:spcBef>
            </a:pPr>
            <a:r>
              <a:rPr lang="es-ES" dirty="0"/>
              <a:t>Nivel 1 - Todos los estudiantes</a:t>
            </a:r>
          </a:p>
          <a:p>
            <a:pPr lvl="1">
              <a:spcBef>
                <a:spcPts val="0"/>
              </a:spcBef>
            </a:pPr>
            <a:r>
              <a:rPr lang="es-ES" dirty="0"/>
              <a:t>Nivel 2 - Algunos estudiantes</a:t>
            </a:r>
          </a:p>
          <a:p>
            <a:pPr lvl="1">
              <a:spcBef>
                <a:spcPts val="0"/>
              </a:spcBef>
            </a:pPr>
            <a:r>
              <a:rPr lang="es-ES" b="1" dirty="0"/>
              <a:t>Nivel 3 - Pocos Estudiantes</a:t>
            </a:r>
          </a:p>
        </p:txBody>
      </p:sp>
      <p:pic>
        <p:nvPicPr>
          <p:cNvPr id="160" name="Google Shape;16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7860" y="2299650"/>
            <a:ext cx="3375000" cy="267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F3231E-BB10-49CC-99C1-7DEA2B7AA476}"/>
              </a:ext>
            </a:extLst>
          </p:cNvPr>
          <p:cNvSpPr txBox="1"/>
          <p:nvPr/>
        </p:nvSpPr>
        <p:spPr>
          <a:xfrm>
            <a:off x="8087318" y="3546770"/>
            <a:ext cx="997527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850" b="1" dirty="0">
                <a:solidFill>
                  <a:srgbClr val="96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Instrucción básica</a:t>
            </a:r>
          </a:p>
          <a:p>
            <a:endParaRPr lang="en-US" sz="850" b="1" dirty="0">
              <a:solidFill>
                <a:srgbClr val="96000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006EAE-3AF9-4091-BE35-0C84EE5175F9}"/>
              </a:ext>
            </a:extLst>
          </p:cNvPr>
          <p:cNvSpPr txBox="1"/>
          <p:nvPr/>
        </p:nvSpPr>
        <p:spPr>
          <a:xfrm>
            <a:off x="7657869" y="3034202"/>
            <a:ext cx="1294991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850" b="1" dirty="0">
                <a:solidFill>
                  <a:srgbClr val="BCB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Instrucción específica</a:t>
            </a:r>
          </a:p>
          <a:p>
            <a:r>
              <a:rPr lang="es-ES" sz="850" b="1" dirty="0">
                <a:solidFill>
                  <a:srgbClr val="BCB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un grupo pequeño</a:t>
            </a:r>
            <a:endParaRPr lang="en-US" sz="850" b="1" dirty="0">
              <a:solidFill>
                <a:srgbClr val="BCB8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9F83EA-243E-479E-8168-BCE4B8EA6D76}"/>
              </a:ext>
            </a:extLst>
          </p:cNvPr>
          <p:cNvSpPr txBox="1"/>
          <p:nvPr/>
        </p:nvSpPr>
        <p:spPr>
          <a:xfrm>
            <a:off x="7269213" y="2549348"/>
            <a:ext cx="1228229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85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Intervención individual intensiva</a:t>
            </a:r>
            <a:endParaRPr lang="en-US" sz="85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FCA031-42F3-4C1E-8E46-9A88AF537399}"/>
              </a:ext>
            </a:extLst>
          </p:cNvPr>
          <p:cNvSpPr txBox="1"/>
          <p:nvPr/>
        </p:nvSpPr>
        <p:spPr>
          <a:xfrm rot="20755600">
            <a:off x="6911133" y="3705326"/>
            <a:ext cx="651473" cy="24622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bg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Nivel 1</a:t>
            </a:r>
            <a:endParaRPr lang="en-US" sz="1000" b="1" dirty="0">
              <a:solidFill>
                <a:schemeClr val="bg2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9D9BF7-F43C-4ECC-94E6-01969D97C6E3}"/>
              </a:ext>
            </a:extLst>
          </p:cNvPr>
          <p:cNvSpPr txBox="1"/>
          <p:nvPr/>
        </p:nvSpPr>
        <p:spPr>
          <a:xfrm rot="20831344">
            <a:off x="6733006" y="3163402"/>
            <a:ext cx="651473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bg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Nivel 2</a:t>
            </a:r>
            <a:endParaRPr lang="en-US" sz="1000" b="1" dirty="0">
              <a:solidFill>
                <a:schemeClr val="bg2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55CDA8FF-CF18-4C09-8928-0F9306FA7FF9}"/>
              </a:ext>
            </a:extLst>
          </p:cNvPr>
          <p:cNvSpPr/>
          <p:nvPr/>
        </p:nvSpPr>
        <p:spPr>
          <a:xfrm rot="20916232">
            <a:off x="6610483" y="2626711"/>
            <a:ext cx="487021" cy="294091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chemeClr val="bg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Nivel 3</a:t>
            </a:r>
            <a:endParaRPr lang="en-US" sz="1000" b="1" dirty="0">
              <a:solidFill>
                <a:schemeClr val="bg2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F4FF18-CB51-4CA3-8332-84655F4F5C4C}"/>
              </a:ext>
            </a:extLst>
          </p:cNvPr>
          <p:cNvSpPr txBox="1"/>
          <p:nvPr/>
        </p:nvSpPr>
        <p:spPr>
          <a:xfrm>
            <a:off x="5200073" y="4338054"/>
            <a:ext cx="37545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Respuesta a la intervención (RTI, por sus siglas en inglés)</a:t>
            </a:r>
          </a:p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niveles de apoyo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title"/>
          </p:nvPr>
        </p:nvSpPr>
        <p:spPr>
          <a:xfrm>
            <a:off x="184720" y="445025"/>
            <a:ext cx="7049700" cy="690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Elegibilidad inicial paso a paso</a:t>
            </a:r>
            <a:endParaRPr dirty="0"/>
          </a:p>
        </p:txBody>
      </p:sp>
      <p:sp>
        <p:nvSpPr>
          <p:cNvPr id="166" name="Google Shape;166;p31"/>
          <p:cNvSpPr/>
          <p:nvPr/>
        </p:nvSpPr>
        <p:spPr>
          <a:xfrm>
            <a:off x="369850" y="1401500"/>
            <a:ext cx="1592400" cy="2690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Se solicita una evaluación</a:t>
            </a:r>
            <a:endParaRPr dirty="0"/>
          </a:p>
        </p:txBody>
      </p:sp>
      <p:sp>
        <p:nvSpPr>
          <p:cNvPr id="167" name="Google Shape;167;p31"/>
          <p:cNvSpPr/>
          <p:nvPr/>
        </p:nvSpPr>
        <p:spPr>
          <a:xfrm>
            <a:off x="2287325" y="1401500"/>
            <a:ext cx="1824300" cy="2690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50" b="1" dirty="0"/>
              <a:t>Respuesta a la solicitud</a:t>
            </a:r>
            <a:r>
              <a:rPr lang="es-ES" sz="1250" dirty="0"/>
              <a:t>:</a:t>
            </a:r>
          </a:p>
          <a:p>
            <a:pPr lvl="0"/>
            <a:r>
              <a:rPr lang="es-ES" sz="1250" dirty="0"/>
              <a:t>- 14 días lectivos</a:t>
            </a:r>
          </a:p>
          <a:p>
            <a:pPr lvl="0"/>
            <a:r>
              <a:rPr lang="es-ES" sz="1250" dirty="0"/>
              <a:t>- Decisión por escrito a los padres</a:t>
            </a:r>
          </a:p>
          <a:p>
            <a:pPr lvl="0"/>
            <a:r>
              <a:rPr lang="es-ES" sz="1250" dirty="0"/>
              <a:t>- Áreas completadas por el personal de la escuela (lista de evaluaciones que realizarán)</a:t>
            </a:r>
          </a:p>
          <a:p>
            <a:pPr lvl="0"/>
            <a:r>
              <a:rPr lang="es-ES" sz="1250" dirty="0"/>
              <a:t>- Debe obtener el consentimiento firmado de los padres</a:t>
            </a:r>
          </a:p>
        </p:txBody>
      </p:sp>
      <p:sp>
        <p:nvSpPr>
          <p:cNvPr id="168" name="Google Shape;168;p31"/>
          <p:cNvSpPr/>
          <p:nvPr/>
        </p:nvSpPr>
        <p:spPr>
          <a:xfrm>
            <a:off x="4544850" y="1401525"/>
            <a:ext cx="1723800" cy="2690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Evalua</a:t>
            </a:r>
            <a:r>
              <a:rPr lang="en-US" b="1" dirty="0"/>
              <a:t>c</a:t>
            </a:r>
            <a:r>
              <a:rPr lang="en" b="1" dirty="0"/>
              <a:t>i</a:t>
            </a:r>
            <a:r>
              <a:rPr lang="en-US" b="1" dirty="0"/>
              <a:t>ó</a:t>
            </a:r>
            <a:r>
              <a:rPr lang="en" b="1" dirty="0"/>
              <a:t>n</a:t>
            </a:r>
            <a:endParaRPr b="1" dirty="0"/>
          </a:p>
          <a:p>
            <a:pPr lvl="0"/>
            <a:r>
              <a:rPr lang="es-ES" dirty="0"/>
              <a:t>60 días lectivos según el calendario de la agencia local de educación (LEA, por sus siglas en inglés)</a:t>
            </a:r>
            <a:endParaRPr dirty="0"/>
          </a:p>
        </p:txBody>
      </p:sp>
      <p:sp>
        <p:nvSpPr>
          <p:cNvPr id="169" name="Google Shape;169;p31"/>
          <p:cNvSpPr/>
          <p:nvPr/>
        </p:nvSpPr>
        <p:spPr>
          <a:xfrm>
            <a:off x="6583750" y="1401550"/>
            <a:ext cx="1723800" cy="2690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b="1" dirty="0"/>
              <a:t>Reunión de elegibilidad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Para el día 60 debe tener lugar la reunión de elegibilidad y si el estudiante es elegible, se debe redactar un IEP.</a:t>
            </a:r>
          </a:p>
        </p:txBody>
      </p:sp>
      <p:sp>
        <p:nvSpPr>
          <p:cNvPr id="170" name="Google Shape;170;p31"/>
          <p:cNvSpPr/>
          <p:nvPr/>
        </p:nvSpPr>
        <p:spPr>
          <a:xfrm>
            <a:off x="206374" y="3860825"/>
            <a:ext cx="8780607" cy="117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1"/>
          <p:cNvSpPr txBox="1"/>
          <p:nvPr/>
        </p:nvSpPr>
        <p:spPr>
          <a:xfrm>
            <a:off x="369850" y="4184175"/>
            <a:ext cx="7937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>
            <a:spLocks noGrp="1"/>
          </p:cNvSpPr>
          <p:nvPr>
            <p:ph type="title"/>
          </p:nvPr>
        </p:nvSpPr>
        <p:spPr>
          <a:xfrm>
            <a:off x="311700" y="28923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Reunión de elegibilidad</a:t>
            </a:r>
          </a:p>
        </p:txBody>
      </p:sp>
      <p:sp>
        <p:nvSpPr>
          <p:cNvPr id="177" name="Google Shape;177;p32"/>
          <p:cNvSpPr/>
          <p:nvPr/>
        </p:nvSpPr>
        <p:spPr>
          <a:xfrm>
            <a:off x="98099" y="1260695"/>
            <a:ext cx="2404955" cy="3331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b="1" dirty="0"/>
              <a:t>Reunión de elegibilidad</a:t>
            </a:r>
          </a:p>
          <a:p>
            <a:pPr lvl="0"/>
            <a:r>
              <a:rPr lang="es-ES" dirty="0"/>
              <a:t>- Padre/Madre</a:t>
            </a:r>
          </a:p>
          <a:p>
            <a:pPr lvl="0"/>
            <a:r>
              <a:rPr lang="es-ES" dirty="0"/>
              <a:t>- Agencia local de</a:t>
            </a:r>
          </a:p>
          <a:p>
            <a:pPr lvl="0"/>
            <a:r>
              <a:rPr lang="es-ES" dirty="0"/>
              <a:t>educación (LEA, </a:t>
            </a:r>
            <a:r>
              <a:rPr lang="es-ES" sz="1000" dirty="0"/>
              <a:t>en inglés</a:t>
            </a:r>
            <a:r>
              <a:rPr lang="es-ES" dirty="0"/>
              <a:t>)</a:t>
            </a:r>
          </a:p>
          <a:p>
            <a:pPr lvl="0"/>
            <a:r>
              <a:rPr lang="es-ES" dirty="0"/>
              <a:t>- Personal que realizó la evaluación</a:t>
            </a:r>
          </a:p>
          <a:p>
            <a:pPr lvl="0"/>
            <a:r>
              <a:rPr lang="es-ES" dirty="0"/>
              <a:t>- Maestro de educación especial</a:t>
            </a:r>
          </a:p>
          <a:p>
            <a:pPr lvl="0"/>
            <a:r>
              <a:rPr lang="es-ES" dirty="0"/>
              <a:t>-Maestro de educación general</a:t>
            </a:r>
          </a:p>
        </p:txBody>
      </p:sp>
      <p:sp>
        <p:nvSpPr>
          <p:cNvPr id="178" name="Google Shape;178;p32"/>
          <p:cNvSpPr/>
          <p:nvPr/>
        </p:nvSpPr>
        <p:spPr>
          <a:xfrm>
            <a:off x="3225900" y="986795"/>
            <a:ext cx="1346100" cy="1482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dirty="0"/>
              <a:t>El estudiante es elegible: categoría de elegibilidad identificada</a:t>
            </a:r>
            <a:endParaRPr lang="en-US" dirty="0"/>
          </a:p>
        </p:txBody>
      </p:sp>
      <p:sp>
        <p:nvSpPr>
          <p:cNvPr id="179" name="Google Shape;179;p32"/>
          <p:cNvSpPr/>
          <p:nvPr/>
        </p:nvSpPr>
        <p:spPr>
          <a:xfrm>
            <a:off x="5196125" y="1013195"/>
            <a:ext cx="2329800" cy="135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b="1" dirty="0"/>
              <a:t>El plan de educación individualizada (IEP, por sus siglas en inglés)</a:t>
            </a:r>
            <a:r>
              <a:rPr lang="es-ES" dirty="0"/>
              <a:t> es redactado por el equipo del IEP, que incluye a los padres.</a:t>
            </a:r>
            <a:endParaRPr dirty="0"/>
          </a:p>
        </p:txBody>
      </p:sp>
      <p:sp>
        <p:nvSpPr>
          <p:cNvPr id="180" name="Google Shape;180;p32"/>
          <p:cNvSpPr/>
          <p:nvPr/>
        </p:nvSpPr>
        <p:spPr>
          <a:xfrm>
            <a:off x="3217663" y="2975195"/>
            <a:ext cx="1398600" cy="1661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dirty="0"/>
              <a:t>El estudiante no es elegible</a:t>
            </a:r>
            <a:endParaRPr dirty="0"/>
          </a:p>
        </p:txBody>
      </p:sp>
      <p:sp>
        <p:nvSpPr>
          <p:cNvPr id="181" name="Google Shape;181;p32"/>
          <p:cNvSpPr/>
          <p:nvPr/>
        </p:nvSpPr>
        <p:spPr>
          <a:xfrm>
            <a:off x="5612727" y="2975195"/>
            <a:ext cx="1933382" cy="1661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dirty="0"/>
              <a:t>El estudiante puede continuar con las intervenciones. A veces se considera un plan 504.</a:t>
            </a:r>
            <a:endParaRPr dirty="0"/>
          </a:p>
        </p:txBody>
      </p:sp>
      <p:sp>
        <p:nvSpPr>
          <p:cNvPr id="182" name="Google Shape;182;p32"/>
          <p:cNvSpPr/>
          <p:nvPr/>
        </p:nvSpPr>
        <p:spPr>
          <a:xfrm rot="-2032511">
            <a:off x="2188815" y="1766757"/>
            <a:ext cx="1030167" cy="338563"/>
          </a:xfrm>
          <a:prstGeom prst="rightArrow">
            <a:avLst>
              <a:gd name="adj1" fmla="val 39796"/>
              <a:gd name="adj2" fmla="val 55414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2"/>
          <p:cNvSpPr/>
          <p:nvPr/>
        </p:nvSpPr>
        <p:spPr>
          <a:xfrm rot="706024">
            <a:off x="2017670" y="3411081"/>
            <a:ext cx="1143021" cy="33854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2"/>
          <p:cNvSpPr/>
          <p:nvPr/>
        </p:nvSpPr>
        <p:spPr>
          <a:xfrm>
            <a:off x="4617200" y="1387445"/>
            <a:ext cx="533700" cy="19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2"/>
          <p:cNvSpPr/>
          <p:nvPr/>
        </p:nvSpPr>
        <p:spPr>
          <a:xfrm>
            <a:off x="4798714" y="3685745"/>
            <a:ext cx="646500" cy="19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922655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Categorías de elegibilidad</a:t>
            </a:r>
          </a:p>
        </p:txBody>
      </p:sp>
      <p:sp>
        <p:nvSpPr>
          <p:cNvPr id="191" name="Google Shape;191;p33"/>
          <p:cNvSpPr txBox="1">
            <a:spLocks noGrp="1"/>
          </p:cNvSpPr>
          <p:nvPr>
            <p:ph type="body" idx="1"/>
          </p:nvPr>
        </p:nvSpPr>
        <p:spPr>
          <a:xfrm>
            <a:off x="-70026" y="808650"/>
            <a:ext cx="3524425" cy="406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55600">
              <a:lnSpc>
                <a:spcPct val="150000"/>
              </a:lnSpc>
              <a:buSzPts val="2000"/>
            </a:pPr>
            <a:r>
              <a:rPr lang="es-ES" sz="20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Autismo</a:t>
            </a:r>
          </a:p>
          <a:p>
            <a:pPr lvl="0" indent="-355600">
              <a:lnSpc>
                <a:spcPct val="150000"/>
              </a:lnSpc>
              <a:buSzPts val="2000"/>
            </a:pPr>
            <a:r>
              <a:rPr lang="es-ES" sz="20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Sordoceguera</a:t>
            </a:r>
          </a:p>
          <a:p>
            <a:pPr lvl="0" indent="-355600">
              <a:lnSpc>
                <a:spcPct val="150000"/>
              </a:lnSpc>
              <a:buSzPts val="2000"/>
            </a:pPr>
            <a:r>
              <a:rPr lang="es-ES" sz="20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Sordera</a:t>
            </a:r>
          </a:p>
          <a:p>
            <a:pPr lvl="0" indent="-355600">
              <a:lnSpc>
                <a:spcPct val="150000"/>
              </a:lnSpc>
              <a:buSzPts val="2000"/>
            </a:pPr>
            <a:r>
              <a:rPr lang="es-ES" sz="20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Trastorno emocional</a:t>
            </a:r>
          </a:p>
          <a:p>
            <a:pPr lvl="0" indent="-355600">
              <a:lnSpc>
                <a:spcPct val="150000"/>
              </a:lnSpc>
              <a:buSzPts val="2000"/>
            </a:pPr>
            <a:r>
              <a:rPr lang="es-ES" sz="20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Discapacidad auditiva</a:t>
            </a:r>
          </a:p>
          <a:p>
            <a:pPr lvl="0" indent="-355600">
              <a:lnSpc>
                <a:spcPct val="150000"/>
              </a:lnSpc>
              <a:buSzPts val="2000"/>
            </a:pPr>
            <a:r>
              <a:rPr lang="es-ES" sz="20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Discapacidad intelectual</a:t>
            </a:r>
          </a:p>
          <a:p>
            <a:pPr lvl="0" indent="-355600">
              <a:lnSpc>
                <a:spcPct val="150000"/>
              </a:lnSpc>
              <a:buSzPts val="2000"/>
            </a:pPr>
            <a:r>
              <a:rPr lang="es-ES" sz="20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Múltiples discapacidades</a:t>
            </a:r>
          </a:p>
          <a:p>
            <a:pPr lvl="0" indent="-355600">
              <a:lnSpc>
                <a:spcPct val="150000"/>
              </a:lnSpc>
              <a:buSzPts val="2000"/>
            </a:pPr>
            <a:r>
              <a:rPr lang="es-ES" sz="20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Discapacidad ortopédica</a:t>
            </a:r>
          </a:p>
        </p:txBody>
      </p:sp>
      <p:sp>
        <p:nvSpPr>
          <p:cNvPr id="192" name="Google Shape;192;p33"/>
          <p:cNvSpPr txBox="1"/>
          <p:nvPr/>
        </p:nvSpPr>
        <p:spPr>
          <a:xfrm>
            <a:off x="3454398" y="1221562"/>
            <a:ext cx="5232402" cy="274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44500" lvl="0" indent="-342900">
              <a:lnSpc>
                <a:spcPct val="150000"/>
              </a:lnSpc>
              <a:spcBef>
                <a:spcPts val="360"/>
              </a:spcBef>
              <a:buClr>
                <a:schemeClr val="dk2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Otros problemas de salud</a:t>
            </a:r>
          </a:p>
          <a:p>
            <a:pPr marL="444500" lvl="0" indent="-342900">
              <a:lnSpc>
                <a:spcPct val="150000"/>
              </a:lnSpc>
              <a:spcBef>
                <a:spcPts val="360"/>
              </a:spcBef>
              <a:buClr>
                <a:schemeClr val="dk2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Discapacidad especifica de aprendizaje</a:t>
            </a:r>
          </a:p>
          <a:p>
            <a:pPr marL="444500" lvl="0" indent="-342900">
              <a:lnSpc>
                <a:spcPct val="150000"/>
              </a:lnSpc>
              <a:spcBef>
                <a:spcPts val="360"/>
              </a:spcBef>
              <a:buClr>
                <a:schemeClr val="dk2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Discapacidad del habla/lenguaje</a:t>
            </a:r>
          </a:p>
          <a:p>
            <a:pPr marL="444500" lvl="0" indent="-342900">
              <a:lnSpc>
                <a:spcPct val="150000"/>
              </a:lnSpc>
              <a:spcBef>
                <a:spcPts val="360"/>
              </a:spcBef>
              <a:buClr>
                <a:schemeClr val="dk2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Lesión cerebral traumática</a:t>
            </a:r>
          </a:p>
          <a:p>
            <a:pPr marL="444500" lvl="0" indent="-342900">
              <a:lnSpc>
                <a:spcPct val="150000"/>
              </a:lnSpc>
              <a:spcBef>
                <a:spcPts val="360"/>
              </a:spcBef>
              <a:buClr>
                <a:schemeClr val="dk2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Discapacidades visuales</a:t>
            </a:r>
            <a:endParaRPr sz="2000" dirty="0">
              <a:solidFill>
                <a:schemeClr val="dk2"/>
              </a:solidFill>
              <a:highlight>
                <a:schemeClr val="lt1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3" name="Google Shape;193;p33"/>
          <p:cNvSpPr/>
          <p:nvPr/>
        </p:nvSpPr>
        <p:spPr>
          <a:xfrm>
            <a:off x="6816436" y="2743199"/>
            <a:ext cx="2327555" cy="2134053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ES" dirty="0"/>
              <a:t>Los equipos consideran las áreas de elegibilidad primarias y, si corresponde, las secundarias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Términos clave</a:t>
            </a:r>
          </a:p>
        </p:txBody>
      </p:sp>
      <p:sp>
        <p:nvSpPr>
          <p:cNvPr id="199" name="Google Shape;199;p34"/>
          <p:cNvSpPr txBox="1">
            <a:spLocks noGrp="1"/>
          </p:cNvSpPr>
          <p:nvPr>
            <p:ph type="body" idx="1"/>
          </p:nvPr>
        </p:nvSpPr>
        <p:spPr>
          <a:xfrm>
            <a:off x="457200" y="1200149"/>
            <a:ext cx="8229600" cy="361199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S" dirty="0"/>
              <a:t>Garantías procesales</a:t>
            </a:r>
          </a:p>
          <a:p>
            <a:pPr lvl="1">
              <a:spcBef>
                <a:spcPts val="0"/>
              </a:spcBef>
            </a:pPr>
            <a:r>
              <a:rPr lang="es-ES" dirty="0"/>
              <a:t>Informan a los padres de sus derechos y de los derechos de sus estudiantes conforme a la Ley de Educación para Personas con Discapacidad (IDEA, por sus siglas en inglés).</a:t>
            </a:r>
          </a:p>
          <a:p>
            <a:pPr lvl="1">
              <a:spcBef>
                <a:spcPts val="0"/>
              </a:spcBef>
            </a:pPr>
            <a:r>
              <a:rPr lang="es-ES" dirty="0"/>
              <a:t>Proporcionadas a los padres en cada reunión.</a:t>
            </a:r>
          </a:p>
          <a:p>
            <a:pPr lvl="1">
              <a:spcBef>
                <a:spcPts val="0"/>
              </a:spcBef>
            </a:pPr>
            <a:r>
              <a:rPr lang="es-ES" dirty="0"/>
              <a:t>Los padres deben firmar con sus iniciales que las han recibido.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D308 Theme">
  <a:themeElements>
    <a:clrScheme name="SD308">
      <a:dk1>
        <a:srgbClr val="002E6C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1500</Words>
  <Application>Microsoft Office PowerPoint</Application>
  <PresentationFormat>On-screen Show (16:9)</PresentationFormat>
  <Paragraphs>182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Times New Roman</vt:lpstr>
      <vt:lpstr>Arial</vt:lpstr>
      <vt:lpstr>Comfortaa</vt:lpstr>
      <vt:lpstr>Arial Narrow</vt:lpstr>
      <vt:lpstr>Nunito</vt:lpstr>
      <vt:lpstr>Simple Light</vt:lpstr>
      <vt:lpstr>SD308 Theme</vt:lpstr>
      <vt:lpstr>Introducción a la Educación Especial</vt:lpstr>
      <vt:lpstr>Quiénes somos</vt:lpstr>
      <vt:lpstr>Qué vamos a aprender</vt:lpstr>
      <vt:lpstr>"Búsqueda de niños"</vt:lpstr>
      <vt:lpstr>¿Qué es el MTSS? (Sistema de apoyos de varios niveles)</vt:lpstr>
      <vt:lpstr>Elegibilidad inicial paso a paso</vt:lpstr>
      <vt:lpstr>Reunión de elegibilidad</vt:lpstr>
      <vt:lpstr>Categorías de elegibilidad</vt:lpstr>
      <vt:lpstr>Términos clave</vt:lpstr>
      <vt:lpstr>Términos clave</vt:lpstr>
      <vt:lpstr>Términos clave</vt:lpstr>
      <vt:lpstr>Programas y servicios del Distrito</vt:lpstr>
      <vt:lpstr>Programas autónomos</vt:lpstr>
      <vt:lpstr>Servicios relacionados</vt:lpstr>
      <vt:lpstr>Otros servicios</vt:lpstr>
      <vt:lpstr>Tipos de reuniones</vt:lpstr>
      <vt:lpstr>Quién debe asistir</vt:lpstr>
      <vt:lpstr>Antes de la reunión del IEP</vt:lpstr>
      <vt:lpstr>En la reunión del IEP</vt:lpstr>
      <vt:lpstr>En la reunión del IEP</vt:lpstr>
      <vt:lpstr>Después de la reunión del IEP</vt:lpstr>
      <vt:lpstr>Datos que debe saber sobre los IEP</vt:lpstr>
      <vt:lpstr>IEP vs. Plan 504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Education ‘101’</dc:title>
  <dc:creator>Moises Martinez Lopez</dc:creator>
  <cp:lastModifiedBy>Moises Martinez Lopez</cp:lastModifiedBy>
  <cp:revision>73</cp:revision>
  <dcterms:modified xsi:type="dcterms:W3CDTF">2022-09-29T18:54:12Z</dcterms:modified>
</cp:coreProperties>
</file>