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mfortaa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251811-BF96-429C-A32B-D7CACE10A29F}">
  <a:tblStyle styleId="{DD251811-BF96-429C-A32B-D7CACE10A2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6" y="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uppauge.k12.ny.us/site/handlers/filedownload.ashx?moduleinstanceid=14066&amp;dataid=16250&amp;FileName=Lois%20Understood%20IEP%20and%20PTC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e8b8fe71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ee8b8fe71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63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616f9e930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616f9e930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https://www.hauppauge.k12.ny.us/site/handlers/filedownload.ashx?moduleinstanceid=14066&amp;dataid=16250&amp;FileName=Lois%20Understood%20IEP%20and%20PTC.pdf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61bb714ebc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61bb714ebc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Toni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6213742f4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6213742f4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Toni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61bb714eb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61bb714eb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Toni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6213742f4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6213742f4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Toni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630648bb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630648bb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e8b8fe71d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Denise</a:t>
            </a:r>
            <a:endParaRPr/>
          </a:p>
        </p:txBody>
      </p:sp>
      <p:sp>
        <p:nvSpPr>
          <p:cNvPr id="138" name="Google Shape;138;gee8b8fe71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b03ff65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Denise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-</a:t>
            </a:r>
            <a:endParaRPr/>
          </a:p>
        </p:txBody>
      </p:sp>
      <p:sp>
        <p:nvSpPr>
          <p:cNvPr id="144" name="Google Shape;144;g15b03ff65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63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be62fe7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be62fe7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Denise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f84c49b8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f84c49b8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5eb435b9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5eb435b9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16f9e93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616f9e93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https://iris.peabody.vanderbilt.edu/wp-content/uploads/modules/iep02/pdf/IEP_Team_Members.pdf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616f9e930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616f9e930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61bb714e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61bb714e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https://docs.google.com/document/d/13CT35ydnUOpSaHBxsDS6tPHOSL6YDAxF6dLUQgw_uuE/edit?usp=sharing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CA1"/>
              </a:buClr>
              <a:buSzPts val="3200"/>
              <a:buNone/>
              <a:defRPr>
                <a:solidFill>
                  <a:srgbClr val="888CA1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CA1"/>
              </a:buClr>
              <a:buSzPts val="2800"/>
              <a:buNone/>
              <a:defRPr>
                <a:solidFill>
                  <a:srgbClr val="888CA1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CA1"/>
              </a:buClr>
              <a:buSzPts val="2400"/>
              <a:buNone/>
              <a:defRPr>
                <a:solidFill>
                  <a:srgbClr val="888CA1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CA1"/>
              </a:buClr>
              <a:buSzPts val="2000"/>
              <a:buNone/>
              <a:defRPr>
                <a:solidFill>
                  <a:srgbClr val="888CA1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CA1"/>
              </a:buClr>
              <a:buSzPts val="2000"/>
              <a:buNone/>
              <a:defRPr>
                <a:solidFill>
                  <a:srgbClr val="888CA1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CA1"/>
              </a:buClr>
              <a:buSzPts val="2000"/>
              <a:buNone/>
              <a:defRPr>
                <a:solidFill>
                  <a:srgbClr val="888CA1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CA1"/>
              </a:buClr>
              <a:buSzPts val="2000"/>
              <a:buNone/>
              <a:defRPr>
                <a:solidFill>
                  <a:srgbClr val="888CA1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CA1"/>
              </a:buClr>
              <a:buSzPts val="2000"/>
              <a:buNone/>
              <a:defRPr>
                <a:solidFill>
                  <a:srgbClr val="888CA1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CA1"/>
              </a:buClr>
              <a:buSzPts val="2000"/>
              <a:buNone/>
              <a:defRPr>
                <a:solidFill>
                  <a:srgbClr val="888CA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CA1"/>
              </a:buClr>
              <a:buSzPts val="2000"/>
              <a:buNone/>
              <a:defRPr sz="2000">
                <a:solidFill>
                  <a:srgbClr val="888CA1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CA1"/>
              </a:buClr>
              <a:buSzPts val="1800"/>
              <a:buNone/>
              <a:defRPr sz="1800">
                <a:solidFill>
                  <a:srgbClr val="888CA1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CA1"/>
              </a:buClr>
              <a:buSzPts val="1600"/>
              <a:buNone/>
              <a:defRPr sz="1600">
                <a:solidFill>
                  <a:srgbClr val="888CA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CA1"/>
              </a:buClr>
              <a:buSzPts val="1400"/>
              <a:buNone/>
              <a:defRPr sz="1400">
                <a:solidFill>
                  <a:srgbClr val="888CA1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CA1"/>
              </a:buClr>
              <a:buSzPts val="1400"/>
              <a:buNone/>
              <a:defRPr sz="1400">
                <a:solidFill>
                  <a:srgbClr val="888CA1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CA1"/>
              </a:buClr>
              <a:buSzPts val="1400"/>
              <a:buNone/>
              <a:defRPr sz="1400">
                <a:solidFill>
                  <a:srgbClr val="888CA1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CA1"/>
              </a:buClr>
              <a:buSzPts val="1400"/>
              <a:buNone/>
              <a:defRPr sz="1400">
                <a:solidFill>
                  <a:srgbClr val="888CA1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CA1"/>
              </a:buClr>
              <a:buSzPts val="1400"/>
              <a:buNone/>
              <a:defRPr sz="1400">
                <a:solidFill>
                  <a:srgbClr val="888CA1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CA1"/>
              </a:buClr>
              <a:buSzPts val="1400"/>
              <a:buNone/>
              <a:defRPr sz="1400">
                <a:solidFill>
                  <a:srgbClr val="888CA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/>
        </p:nvSpPr>
        <p:spPr>
          <a:xfrm>
            <a:off x="1302150" y="1502081"/>
            <a:ext cx="6546300" cy="23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94A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194A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Parents as IEP Team Members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dirty="0"/>
              <a:t>Creating an Effective Partnership</a:t>
            </a:r>
            <a:endParaRPr sz="3700" dirty="0"/>
          </a:p>
        </p:txBody>
      </p:sp>
      <p:sp>
        <p:nvSpPr>
          <p:cNvPr id="135" name="Google Shape;135;p2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October 18,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>
            <a:spLocks noGrp="1"/>
          </p:cNvSpPr>
          <p:nvPr>
            <p:ph type="title"/>
          </p:nvPr>
        </p:nvSpPr>
        <p:spPr>
          <a:xfrm>
            <a:off x="134875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IEP Meeting     v.     Conference</a:t>
            </a:r>
            <a:endParaRPr dirty="0"/>
          </a:p>
        </p:txBody>
      </p:sp>
      <p:sp>
        <p:nvSpPr>
          <p:cNvPr id="189" name="Google Shape;189;p35"/>
          <p:cNvSpPr txBox="1">
            <a:spLocks noGrp="1"/>
          </p:cNvSpPr>
          <p:nvPr>
            <p:ph type="body" idx="1"/>
          </p:nvPr>
        </p:nvSpPr>
        <p:spPr>
          <a:xfrm>
            <a:off x="134875" y="979275"/>
            <a:ext cx="3537000" cy="372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spcBef>
                <a:spcPts val="360"/>
              </a:spcBef>
              <a:spcAft>
                <a:spcPts val="0"/>
              </a:spcAft>
              <a:buSzPts val="2100"/>
              <a:buChar char="•"/>
            </a:pPr>
            <a:r>
              <a:rPr lang="en" sz="2100" dirty="0"/>
              <a:t>Only students receiving special education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 dirty="0"/>
              <a:t>Typically 30 minutes or more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 dirty="0"/>
              <a:t>Required yearly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 dirty="0"/>
              <a:t>Requirements on who is invited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 dirty="0"/>
              <a:t>Child must be invited at age 14.5 years old</a:t>
            </a:r>
            <a:endParaRPr sz="2100" dirty="0"/>
          </a:p>
        </p:txBody>
      </p:sp>
      <p:sp>
        <p:nvSpPr>
          <p:cNvPr id="190" name="Google Shape;190;p35"/>
          <p:cNvSpPr txBox="1"/>
          <p:nvPr/>
        </p:nvSpPr>
        <p:spPr>
          <a:xfrm>
            <a:off x="4498800" y="1121200"/>
            <a:ext cx="36861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All students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Typically 10-15 minutes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Not required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Parent chooses if child attends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68307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Chain</a:t>
            </a:r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body" idx="1"/>
          </p:nvPr>
        </p:nvSpPr>
        <p:spPr>
          <a:xfrm>
            <a:off x="126125" y="1063375"/>
            <a:ext cx="8801400" cy="372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b="1" dirty="0"/>
              <a:t>Case manager</a:t>
            </a:r>
            <a:r>
              <a:rPr lang="en" dirty="0"/>
              <a:t>- </a:t>
            </a:r>
            <a:endParaRPr dirty="0"/>
          </a:p>
          <a:p>
            <a:pPr marL="0" lvl="0" indent="4572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000" dirty="0"/>
              <a:t>Questions about IEP, services, meetings </a:t>
            </a:r>
            <a:endParaRPr sz="30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b="1" dirty="0"/>
              <a:t>Classroom Teacher </a:t>
            </a:r>
            <a:r>
              <a:rPr lang="en" dirty="0"/>
              <a:t>(sometimes this is the same person as the case manager)-</a:t>
            </a:r>
            <a:r>
              <a:rPr lang="en" sz="3000" dirty="0"/>
              <a:t> </a:t>
            </a:r>
            <a:endParaRPr sz="3000" dirty="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000" dirty="0"/>
              <a:t>Questions about assignments, grades, work while absences, daily behavior</a:t>
            </a:r>
            <a:endParaRPr sz="30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6550200" cy="66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Contact Chain </a:t>
            </a:r>
            <a:r>
              <a:rPr lang="en" sz="2800" dirty="0"/>
              <a:t>Continued</a:t>
            </a:r>
            <a:endParaRPr sz="2800" dirty="0"/>
          </a:p>
        </p:txBody>
      </p:sp>
      <p:sp>
        <p:nvSpPr>
          <p:cNvPr id="202" name="Google Shape;202;p37"/>
          <p:cNvSpPr txBox="1">
            <a:spLocks noGrp="1"/>
          </p:cNvSpPr>
          <p:nvPr>
            <p:ph type="body" idx="1"/>
          </p:nvPr>
        </p:nvSpPr>
        <p:spPr>
          <a:xfrm>
            <a:off x="120072" y="868974"/>
            <a:ext cx="9023927" cy="38969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 b="1" dirty="0"/>
              <a:t>Principal/Asst. Principal</a:t>
            </a:r>
            <a:r>
              <a:rPr lang="en" sz="3000" dirty="0"/>
              <a:t>- </a:t>
            </a:r>
            <a:endParaRPr sz="3000" dirty="0"/>
          </a:p>
          <a:p>
            <a:pPr marL="461963" lvl="0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500" dirty="0"/>
              <a:t>Building level concerns such as pickup/drop off </a:t>
            </a:r>
            <a:endParaRPr sz="2500" dirty="0"/>
          </a:p>
          <a:p>
            <a:pPr marL="461963" lvl="0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500" dirty="0"/>
              <a:t>traffic, any issues not resolved by case manager</a:t>
            </a:r>
            <a:endParaRPr sz="25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800" b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 b="1" dirty="0"/>
              <a:t>Program Administrator</a:t>
            </a:r>
            <a:r>
              <a:rPr lang="en" sz="3000" dirty="0"/>
              <a:t>- </a:t>
            </a:r>
            <a:r>
              <a:rPr lang="en" sz="2500" dirty="0"/>
              <a:t>special education/IEP concerns that the teacher or case manager could not resolve</a:t>
            </a:r>
            <a:endParaRPr sz="25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 b="1" dirty="0"/>
              <a:t>Director</a:t>
            </a:r>
            <a:r>
              <a:rPr lang="en" sz="3000" dirty="0"/>
              <a:t>- </a:t>
            </a:r>
            <a:r>
              <a:rPr lang="en" sz="2500" dirty="0"/>
              <a:t>District wide programming questions, concerns not resolved at the building level</a:t>
            </a:r>
            <a:endParaRPr sz="2500" dirty="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6858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to Address Concerns</a:t>
            </a:r>
            <a:endParaRPr dirty="0"/>
          </a:p>
        </p:txBody>
      </p:sp>
      <p:sp>
        <p:nvSpPr>
          <p:cNvPr id="208" name="Google Shape;208;p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spcBef>
                <a:spcPts val="360"/>
              </a:spcBef>
              <a:spcAft>
                <a:spcPts val="0"/>
              </a:spcAft>
              <a:buSzPts val="2100"/>
              <a:buChar char="•"/>
            </a:pPr>
            <a:r>
              <a:rPr lang="en" sz="3500" dirty="0"/>
              <a:t>Speak up as soon as you have a concern or question</a:t>
            </a:r>
            <a:endParaRPr sz="35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3500" dirty="0"/>
              <a:t>Follow the chain of contacts</a:t>
            </a:r>
            <a:endParaRPr sz="35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3500" dirty="0"/>
              <a:t>State facts, be aware of your emotions</a:t>
            </a:r>
            <a:endParaRPr sz="35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3500" dirty="0"/>
              <a:t>Social Media</a:t>
            </a:r>
            <a:endParaRPr sz="3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70407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Ongoing Communication</a:t>
            </a:r>
            <a:endParaRPr dirty="0"/>
          </a:p>
        </p:txBody>
      </p:sp>
      <p:sp>
        <p:nvSpPr>
          <p:cNvPr id="214" name="Google Shape;214;p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Share celebrations!</a:t>
            </a:r>
            <a:endParaRPr dirty="0"/>
          </a:p>
          <a:p>
            <a:pPr marL="0" lvl="0" indent="4572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Pictures/Videos celebrating growth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Share how student does in the community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     Shopping	  Clubs/Teams	      Parks	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Share how you set up routines at home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     Eating dinner		Getting ready for bed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600"/>
              <a:t>Questions?</a:t>
            </a:r>
            <a:endParaRPr sz="7600"/>
          </a:p>
        </p:txBody>
      </p:sp>
      <p:sp>
        <p:nvSpPr>
          <p:cNvPr id="220" name="Google Shape;220;p40"/>
          <p:cNvSpPr txBox="1">
            <a:spLocks noGrp="1"/>
          </p:cNvSpPr>
          <p:nvPr>
            <p:ph type="body" idx="1"/>
          </p:nvPr>
        </p:nvSpPr>
        <p:spPr>
          <a:xfrm>
            <a:off x="461818" y="1190914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Denise Hildebrand 		       Toni Galan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700" dirty="0"/>
              <a:t>   Executive Director</a:t>
            </a:r>
            <a:r>
              <a:rPr lang="en" sz="3000" dirty="0"/>
              <a:t>			 </a:t>
            </a:r>
            <a:r>
              <a:rPr lang="en" sz="2700" dirty="0"/>
              <a:t>Director</a:t>
            </a:r>
            <a:endParaRPr sz="27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500" dirty="0">
                <a:solidFill>
                  <a:schemeClr val="dk2"/>
                </a:solidFill>
              </a:rPr>
              <a:t>   </a:t>
            </a:r>
            <a:r>
              <a:rPr lang="en" sz="2100" dirty="0">
                <a:solidFill>
                  <a:schemeClr val="dk2"/>
                </a:solidFill>
              </a:rPr>
              <a:t>dhildebrand@sd308.org 		         agalan@sd308.org</a:t>
            </a:r>
            <a:endParaRPr sz="2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Dan Stockhausen 		       Cara Chase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700" dirty="0"/>
              <a:t>  Associate Director			     Assistant Director</a:t>
            </a:r>
            <a:endParaRPr sz="27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 dirty="0">
                <a:solidFill>
                  <a:schemeClr val="bg2"/>
                </a:solidFill>
              </a:rPr>
              <a:t>dstockhausen@sd308.org		         </a:t>
            </a:r>
            <a:r>
              <a:rPr lang="en" sz="2100" dirty="0">
                <a:solidFill>
                  <a:schemeClr val="dk2"/>
                </a:solidFill>
              </a:rPr>
              <a:t>cchase@sd308.org</a:t>
            </a:r>
            <a:endParaRPr sz="21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0" y="220003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We Are</a:t>
            </a:r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1"/>
          </p:nvPr>
        </p:nvSpPr>
        <p:spPr>
          <a:xfrm>
            <a:off x="457200" y="1137745"/>
            <a:ext cx="8229600" cy="364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Denise Hildebrand 		       Toni Galan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700" dirty="0"/>
              <a:t>   Executive Director</a:t>
            </a:r>
            <a:r>
              <a:rPr lang="en" sz="3000" dirty="0"/>
              <a:t>			 </a:t>
            </a:r>
            <a:r>
              <a:rPr lang="en" sz="2700" dirty="0"/>
              <a:t>Director</a:t>
            </a:r>
            <a:endParaRPr sz="27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dk2"/>
                </a:solidFill>
              </a:rPr>
              <a:t>   </a:t>
            </a:r>
            <a:r>
              <a:rPr lang="en" sz="2100" dirty="0">
                <a:solidFill>
                  <a:schemeClr val="dk2"/>
                </a:solidFill>
              </a:rPr>
              <a:t>dhildebrand@sd308.org 		         agalan@sd308.org	</a:t>
            </a:r>
            <a:endParaRPr lang="en" sz="2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 Dan Stockhausen 		       Cara Chase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700" dirty="0"/>
              <a:t>   Associate Director		    Assistant Director</a:t>
            </a:r>
            <a:endParaRPr sz="27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 dirty="0"/>
              <a:t> </a:t>
            </a:r>
            <a:r>
              <a:rPr lang="en" sz="2100" dirty="0">
                <a:solidFill>
                  <a:schemeClr val="bg2"/>
                </a:solidFill>
              </a:rPr>
              <a:t>dstockhausen@sd308.org		         </a:t>
            </a:r>
            <a:r>
              <a:rPr lang="en" sz="2100" dirty="0">
                <a:solidFill>
                  <a:schemeClr val="dk2"/>
                </a:solidFill>
              </a:rPr>
              <a:t>cchase@sd308.org</a:t>
            </a:r>
            <a:endParaRPr sz="21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Will Learn</a:t>
            </a:r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8450" algn="l" rtl="0">
              <a:spcBef>
                <a:spcPts val="360"/>
              </a:spcBef>
              <a:spcAft>
                <a:spcPts val="0"/>
              </a:spcAft>
              <a:buSzPts val="1100"/>
              <a:buChar char="•"/>
            </a:pPr>
            <a:r>
              <a:rPr lang="en" sz="2500" dirty="0"/>
              <a:t>Parents will be able to identify ways to communicate with staff for effective partnerships.</a:t>
            </a:r>
            <a:endParaRPr sz="25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2500" dirty="0"/>
              <a:t>Parents will be able to identify how to prepare for IEP meetings.</a:t>
            </a:r>
            <a:endParaRPr sz="25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2500" dirty="0"/>
              <a:t>Parents will be able to identify how IEP meetings differ from a parent-teacher conference.</a:t>
            </a:r>
            <a:endParaRPr sz="25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2500" dirty="0"/>
              <a:t>Parents will understand the process to follow when they have concerns.</a:t>
            </a:r>
            <a:endParaRPr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126125" y="205975"/>
            <a:ext cx="85608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Updates from School</a:t>
            </a:r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1"/>
          </p:nvPr>
        </p:nvSpPr>
        <p:spPr>
          <a:xfrm>
            <a:off x="126000" y="1063375"/>
            <a:ext cx="8787600" cy="38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Required:</a:t>
            </a:r>
            <a:endParaRPr dirty="0"/>
          </a:p>
          <a:p>
            <a:pPr marL="457200" lvl="0" indent="-431800" algn="l" rtl="0"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" dirty="0"/>
              <a:t>Annual meetings</a:t>
            </a:r>
            <a:endParaRPr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 dirty="0"/>
              <a:t>Goal updates with report cards</a:t>
            </a:r>
            <a:endParaRPr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 dirty="0"/>
              <a:t>Three year re-evaluation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Optional: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Parent-Teacher Conferences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Open house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>
            <a:spLocks noGrp="1"/>
          </p:cNvSpPr>
          <p:nvPr>
            <p:ph type="title"/>
          </p:nvPr>
        </p:nvSpPr>
        <p:spPr>
          <a:xfrm>
            <a:off x="126125" y="205975"/>
            <a:ext cx="85608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Preparing for an IEP Meeting</a:t>
            </a:r>
            <a:endParaRPr dirty="0"/>
          </a:p>
        </p:txBody>
      </p:sp>
      <p:sp>
        <p:nvSpPr>
          <p:cNvPr id="159" name="Google Shape;159;p30"/>
          <p:cNvSpPr txBox="1">
            <a:spLocks noGrp="1"/>
          </p:cNvSpPr>
          <p:nvPr>
            <p:ph type="body" idx="1"/>
          </p:nvPr>
        </p:nvSpPr>
        <p:spPr>
          <a:xfrm>
            <a:off x="178200" y="951275"/>
            <a:ext cx="8787600" cy="38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 algn="l" rtl="0">
              <a:spcBef>
                <a:spcPts val="360"/>
              </a:spcBef>
              <a:spcAft>
                <a:spcPts val="0"/>
              </a:spcAft>
              <a:buSzPts val="1500"/>
              <a:buChar char="•"/>
            </a:pPr>
            <a:r>
              <a:rPr lang="en" sz="2900" dirty="0"/>
              <a:t>Written notice of meeting 10 days beforehand</a:t>
            </a:r>
            <a:endParaRPr sz="29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2900" dirty="0"/>
              <a:t>Let staff know as soon as possible if you need to reschedule</a:t>
            </a:r>
            <a:endParaRPr sz="29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2900" dirty="0"/>
              <a:t>Things to consider:</a:t>
            </a:r>
            <a:endParaRPr sz="2900" dirty="0"/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–"/>
            </a:pPr>
            <a:r>
              <a:rPr lang="en" sz="2900" dirty="0"/>
              <a:t>Bringing siblings?</a:t>
            </a:r>
            <a:endParaRPr sz="2600" dirty="0"/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–"/>
            </a:pPr>
            <a:r>
              <a:rPr lang="en" sz="2900" dirty="0"/>
              <a:t>Interpreter?</a:t>
            </a:r>
            <a:endParaRPr sz="2900" dirty="0"/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–"/>
            </a:pPr>
            <a:r>
              <a:rPr lang="en" sz="2900" dirty="0"/>
              <a:t>Virtual or in person?</a:t>
            </a:r>
            <a:endParaRPr sz="2900" dirty="0"/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–"/>
            </a:pPr>
            <a:r>
              <a:rPr lang="en" sz="2900" dirty="0"/>
              <a:t>Available time frame for meeting?</a:t>
            </a:r>
            <a:endParaRPr sz="29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title"/>
          </p:nvPr>
        </p:nvSpPr>
        <p:spPr>
          <a:xfrm>
            <a:off x="126125" y="205975"/>
            <a:ext cx="85608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Preparing for an IEP Meeting</a:t>
            </a:r>
            <a:endParaRPr dirty="0"/>
          </a:p>
        </p:txBody>
      </p:sp>
      <p:sp>
        <p:nvSpPr>
          <p:cNvPr id="165" name="Google Shape;165;p31"/>
          <p:cNvSpPr txBox="1">
            <a:spLocks noGrp="1"/>
          </p:cNvSpPr>
          <p:nvPr>
            <p:ph type="body" idx="1"/>
          </p:nvPr>
        </p:nvSpPr>
        <p:spPr>
          <a:xfrm>
            <a:off x="178200" y="1261350"/>
            <a:ext cx="8787600" cy="350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 algn="l" rtl="0">
              <a:spcBef>
                <a:spcPts val="360"/>
              </a:spcBef>
              <a:spcAft>
                <a:spcPts val="0"/>
              </a:spcAft>
              <a:buSzPts val="1500"/>
              <a:buChar char="•"/>
            </a:pPr>
            <a:r>
              <a:rPr lang="en" sz="2900" dirty="0"/>
              <a:t>Parent/Guardian receives a draft copy 3 school days prior to the meeting</a:t>
            </a:r>
            <a:endParaRPr sz="2900" dirty="0"/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–"/>
            </a:pPr>
            <a:r>
              <a:rPr lang="en" sz="2900" dirty="0"/>
              <a:t>Ask for a paper copy of the draft if needed</a:t>
            </a:r>
            <a:endParaRPr sz="29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2900" dirty="0"/>
              <a:t>If you have questions or concerns, let the school know ahead of time</a:t>
            </a:r>
            <a:endParaRPr sz="29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2900" dirty="0"/>
              <a:t>Bring your questions written down so you remember to ask</a:t>
            </a:r>
            <a:endParaRPr sz="2900" dirty="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Google Shape;170;p32"/>
          <p:cNvGraphicFramePr/>
          <p:nvPr>
            <p:extLst>
              <p:ext uri="{D42A27DB-BD31-4B8C-83A1-F6EECF244321}">
                <p14:modId xmlns:p14="http://schemas.microsoft.com/office/powerpoint/2010/main" val="567349321"/>
              </p:ext>
            </p:extLst>
          </p:nvPr>
        </p:nvGraphicFramePr>
        <p:xfrm>
          <a:off x="0" y="230225"/>
          <a:ext cx="7603400" cy="4745110"/>
        </p:xfrm>
        <a:graphic>
          <a:graphicData uri="http://schemas.openxmlformats.org/drawingml/2006/table">
            <a:tbl>
              <a:tblPr>
                <a:noFill/>
                <a:tableStyleId>{DD251811-BF96-429C-A32B-D7CACE10A29F}</a:tableStyleId>
              </a:tblPr>
              <a:tblGrid>
                <a:gridCol w="340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Parent:</a:t>
                      </a:r>
                      <a:r>
                        <a:rPr lang="en" sz="1600" dirty="0"/>
                        <a:t> biological, foster, guardian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Actively participate in discussions; 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Provide meaningful input into decisions; Provide important information about priorities, the child’s strengths and needs; Provide information about the cultural and developmental appropriateness of plan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Special Education Teacher or Provider</a:t>
                      </a:r>
                      <a:endParaRPr sz="16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As an expert in specially designed instruction, accommodations, and modifications, the special education teacher: 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Provides services outlined in the IEP; Ensures that student performance data are collected and analyzed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General Education Teacher 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Curriculum specialist for general education 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Knows curriculum resources, pacing, assessments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6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Local Educational Agency (LEA)</a:t>
                      </a:r>
                      <a:endParaRPr sz="16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Supervises provision of services;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Presents information on availability of resources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>
            <a:spLocks noGrp="1"/>
          </p:cNvSpPr>
          <p:nvPr>
            <p:ph type="title"/>
          </p:nvPr>
        </p:nvSpPr>
        <p:spPr>
          <a:xfrm>
            <a:off x="457200" y="121875"/>
            <a:ext cx="6858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the IEP Meeting</a:t>
            </a:r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body" idx="1"/>
          </p:nvPr>
        </p:nvSpPr>
        <p:spPr>
          <a:xfrm>
            <a:off x="0" y="910975"/>
            <a:ext cx="9144000" cy="368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sz="3150" dirty="0"/>
              <a:t>Introduce yourself and let staff know how you prefer to be addressed (example: Toni or Ms. Galan)</a:t>
            </a:r>
            <a:endParaRPr sz="315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3150" dirty="0"/>
              <a:t>Ask questions when you do not understand a term or need more information</a:t>
            </a:r>
            <a:endParaRPr sz="315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3150" dirty="0"/>
              <a:t>Express your concerns regarding your child’s education</a:t>
            </a:r>
            <a:endParaRPr sz="315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3150" dirty="0"/>
              <a:t>If you did not bring the draft with you, ask for a copy of what is being reviewed</a:t>
            </a:r>
            <a:endParaRPr sz="31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the IEP Meeting</a:t>
            </a:r>
            <a:endParaRPr/>
          </a:p>
        </p:txBody>
      </p:sp>
      <p:sp>
        <p:nvSpPr>
          <p:cNvPr id="182" name="Google Shape;182;p34"/>
          <p:cNvSpPr txBox="1">
            <a:spLocks noGrp="1"/>
          </p:cNvSpPr>
          <p:nvPr>
            <p:ph type="body" idx="1"/>
          </p:nvPr>
        </p:nvSpPr>
        <p:spPr>
          <a:xfrm>
            <a:off x="457200" y="1289375"/>
            <a:ext cx="8229600" cy="354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Review the IEP provided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Read the additional notes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Direct any questions you may have to your child’s case manager</a:t>
            </a:r>
            <a:endParaRPr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26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 dirty="0">
                <a:latin typeface="Comfortaa"/>
                <a:ea typeface="Comfortaa"/>
                <a:cs typeface="Comfortaa"/>
                <a:sym typeface="Comfortaa"/>
              </a:rPr>
              <a:t>Organizational tip: Keep the documents from each meeting in a file folder labeled with the date of the meeting. Keep them in a safe place in your home.</a:t>
            </a:r>
            <a:endParaRPr sz="2100" dirty="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3" name="Google Shape;18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43047" flipH="1">
            <a:off x="-103375" y="3448875"/>
            <a:ext cx="1543049" cy="154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D308 Theme">
  <a:themeElements>
    <a:clrScheme name="SD308">
      <a:dk1>
        <a:srgbClr val="002E6C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855</Words>
  <Application>Microsoft Office PowerPoint</Application>
  <PresentationFormat>On-screen Show (16:9)</PresentationFormat>
  <Paragraphs>130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Arial</vt:lpstr>
      <vt:lpstr>Comfortaa</vt:lpstr>
      <vt:lpstr>Simple Light</vt:lpstr>
      <vt:lpstr>SD308 Theme</vt:lpstr>
      <vt:lpstr>Parents as IEP Team Members Creating an Effective Partnership</vt:lpstr>
      <vt:lpstr>Who We Are</vt:lpstr>
      <vt:lpstr>What We Will Learn</vt:lpstr>
      <vt:lpstr>Updates from School</vt:lpstr>
      <vt:lpstr>Preparing for an IEP Meeting</vt:lpstr>
      <vt:lpstr>Preparing for an IEP Meeting</vt:lpstr>
      <vt:lpstr>PowerPoint Presentation</vt:lpstr>
      <vt:lpstr>During the IEP Meeting</vt:lpstr>
      <vt:lpstr>After the IEP Meeting</vt:lpstr>
      <vt:lpstr>IEP Meeting     v.     Conference</vt:lpstr>
      <vt:lpstr>Contact Chain</vt:lpstr>
      <vt:lpstr>Contact Chain Continued</vt:lpstr>
      <vt:lpstr>How to Address Concerns</vt:lpstr>
      <vt:lpstr>Ongoing Communication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 as IEP Team Members Creating an Effective Partnership</dc:title>
  <dc:creator>Moises Martinez Lopez</dc:creator>
  <cp:lastModifiedBy>Moises Martinez Lopez</cp:lastModifiedBy>
  <cp:revision>11</cp:revision>
  <dcterms:modified xsi:type="dcterms:W3CDTF">2022-10-18T17:02:47Z</dcterms:modified>
</cp:coreProperties>
</file>