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fortaa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251811-BF96-429C-A32B-D7CACE10A29F}">
  <a:tblStyle styleId="{DD251811-BF96-429C-A32B-D7CACE10A2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6" y="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uppauge.k12.ny.us/site/handlers/filedownload.ashx?moduleinstanceid=14066&amp;dataid=16250&amp;FileName=Lois%20Understood%20IEP%20and%20PTC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e8b8fe71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ee8b8fe71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16f9e930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616f9e930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https://www.hauppauge.k12.ny.us/site/handlers/filedownload.ashx?moduleinstanceid=14066&amp;dataid=16250&amp;FileName=Lois%20Understood%20IEP%20and%20PTC.pdf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61bb714eb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61bb714eb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6213742f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6213742f4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61bb714e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61bb714e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6213742f4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6213742f4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630648bb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630648bb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e8b8fe71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Denise</a:t>
            </a:r>
            <a:endParaRPr/>
          </a:p>
        </p:txBody>
      </p:sp>
      <p:sp>
        <p:nvSpPr>
          <p:cNvPr id="138" name="Google Shape;138;gee8b8fe71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b03ff65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Denise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-</a:t>
            </a:r>
            <a:endParaRPr/>
          </a:p>
        </p:txBody>
      </p:sp>
      <p:sp>
        <p:nvSpPr>
          <p:cNvPr id="144" name="Google Shape;144;g15b03ff65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be62fe7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be62fe7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Denise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f84c49b8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f84c49b8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eb435b9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5eb435b9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16f9e93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16f9e93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https://iris.peabody.vanderbilt.edu/wp-content/uploads/modules/iep02/pdf/IEP_Team_Members.pdf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16f9e930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616f9e930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5886a5b5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55886a5b5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https://docs.google.com/document/d/13CT35ydnUOpSaHBxsDS6tPHOSL6YDAxF6dLUQgw_uuE/edit?usp=sharing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CA1"/>
              </a:buClr>
              <a:buSzPts val="3200"/>
              <a:buNone/>
              <a:defRPr>
                <a:solidFill>
                  <a:srgbClr val="888CA1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CA1"/>
              </a:buClr>
              <a:buSzPts val="2800"/>
              <a:buNone/>
              <a:defRPr>
                <a:solidFill>
                  <a:srgbClr val="888CA1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CA1"/>
              </a:buClr>
              <a:buSzPts val="2400"/>
              <a:buNone/>
              <a:defRPr>
                <a:solidFill>
                  <a:srgbClr val="888CA1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>
                <a:solidFill>
                  <a:srgbClr val="888CA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CA1"/>
              </a:buClr>
              <a:buSzPts val="2000"/>
              <a:buNone/>
              <a:defRPr sz="2000">
                <a:solidFill>
                  <a:srgbClr val="888CA1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CA1"/>
              </a:buClr>
              <a:buSzPts val="1800"/>
              <a:buNone/>
              <a:defRPr sz="1800">
                <a:solidFill>
                  <a:srgbClr val="888CA1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CA1"/>
              </a:buClr>
              <a:buSzPts val="1600"/>
              <a:buNone/>
              <a:defRPr sz="1600">
                <a:solidFill>
                  <a:srgbClr val="888CA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CA1"/>
              </a:buClr>
              <a:buSzPts val="1400"/>
              <a:buNone/>
              <a:defRPr sz="1400">
                <a:solidFill>
                  <a:srgbClr val="888CA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1302150" y="1502081"/>
            <a:ext cx="6546300" cy="23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94A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194A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6"/>
          <p:cNvSpPr txBox="1">
            <a:spLocks noGrp="1"/>
          </p:cNvSpPr>
          <p:nvPr>
            <p:ph type="ctrTitle"/>
          </p:nvPr>
        </p:nvSpPr>
        <p:spPr>
          <a:xfrm>
            <a:off x="685800" y="1145240"/>
            <a:ext cx="7772400" cy="207825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Los padres como miembros</a:t>
            </a:r>
            <a:br>
              <a:rPr lang="es-ES" dirty="0"/>
            </a:br>
            <a:r>
              <a:rPr lang="es-ES" dirty="0"/>
              <a:t>del equipo del IEP</a:t>
            </a:r>
          </a:p>
          <a:p>
            <a:pPr lvl="0"/>
            <a:r>
              <a:rPr lang="es-ES" sz="3700" dirty="0"/>
              <a:t>Creación de una colaboración eficaz</a:t>
            </a:r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 dirty="0"/>
              <a:t>18 de octubre de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134875" y="240557"/>
            <a:ext cx="4889707" cy="91522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/>
            <a:r>
              <a:rPr lang="es-ES" dirty="0"/>
              <a:t>Reunión del IEP    vs.</a:t>
            </a:r>
            <a:endParaRPr lang="es-ES" dirty="0">
              <a:highlight>
                <a:srgbClr val="FFFF00"/>
              </a:highlight>
            </a:endParaRPr>
          </a:p>
        </p:txBody>
      </p:sp>
      <p:sp>
        <p:nvSpPr>
          <p:cNvPr id="189" name="Google Shape;189;p35"/>
          <p:cNvSpPr txBox="1">
            <a:spLocks noGrp="1"/>
          </p:cNvSpPr>
          <p:nvPr>
            <p:ph type="body" idx="1"/>
          </p:nvPr>
        </p:nvSpPr>
        <p:spPr>
          <a:xfrm>
            <a:off x="134875" y="1071635"/>
            <a:ext cx="3537000" cy="35582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61950">
              <a:buSzPts val="2100"/>
            </a:pPr>
            <a:r>
              <a:rPr lang="es-ES" sz="2100" dirty="0"/>
              <a:t>Sólo los estudiantes que reciben educación especial</a:t>
            </a:r>
          </a:p>
          <a:p>
            <a:pPr lvl="0" indent="-361950">
              <a:buSzPts val="2100"/>
            </a:pPr>
            <a:r>
              <a:rPr lang="es-ES" sz="2100" dirty="0"/>
              <a:t>Generalmente, 30 minutos o más</a:t>
            </a:r>
          </a:p>
          <a:p>
            <a:pPr lvl="0" indent="-361950">
              <a:buSzPts val="2100"/>
            </a:pPr>
            <a:r>
              <a:rPr lang="es-ES" sz="2100" dirty="0"/>
              <a:t>Obligatoria anualmente</a:t>
            </a:r>
          </a:p>
          <a:p>
            <a:pPr lvl="0" indent="-361950">
              <a:buSzPts val="2100"/>
            </a:pPr>
            <a:r>
              <a:rPr lang="es-ES" sz="2100" dirty="0"/>
              <a:t>Requisitos sobre quién está invitado</a:t>
            </a:r>
          </a:p>
          <a:p>
            <a:pPr lvl="0" indent="-361950">
              <a:buSzPts val="2100"/>
            </a:pPr>
            <a:r>
              <a:rPr lang="es-ES" sz="2100" dirty="0"/>
              <a:t>El niño debe ser invitado a la edad de 14,5 años.</a:t>
            </a:r>
          </a:p>
        </p:txBody>
      </p:sp>
      <p:sp>
        <p:nvSpPr>
          <p:cNvPr id="190" name="Google Shape;190;p35"/>
          <p:cNvSpPr txBox="1"/>
          <p:nvPr/>
        </p:nvSpPr>
        <p:spPr>
          <a:xfrm>
            <a:off x="5237708" y="1213560"/>
            <a:ext cx="3686100" cy="373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>
              <a:buSzPts val="1000"/>
              <a:buFont typeface="Calibri"/>
              <a:buChar char="●"/>
            </a:pPr>
            <a:r>
              <a:rPr lang="es-ES" sz="2100" dirty="0">
                <a:latin typeface="Calibri"/>
                <a:ea typeface="Calibri"/>
                <a:cs typeface="Calibri"/>
                <a:sym typeface="Calibri"/>
              </a:rPr>
              <a:t>Todos los estudiantes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>
              <a:buSzPts val="1000"/>
              <a:buFont typeface="Calibri"/>
              <a:buChar char="●"/>
            </a:pPr>
            <a:r>
              <a:rPr lang="es-ES" sz="2100" dirty="0">
                <a:latin typeface="Calibri"/>
                <a:ea typeface="Calibri"/>
                <a:cs typeface="Calibri"/>
                <a:sym typeface="Calibri"/>
              </a:rPr>
              <a:t>Generalmente, 10-15 minutos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lang="es-ES" sz="2100" dirty="0">
                <a:latin typeface="Calibri"/>
                <a:ea typeface="Calibri"/>
                <a:cs typeface="Calibri"/>
                <a:sym typeface="Calibri"/>
              </a:rPr>
              <a:t>No es obligatoria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>
              <a:buSzPts val="1000"/>
              <a:buFont typeface="Calibri"/>
              <a:buChar char="●"/>
            </a:pPr>
            <a:r>
              <a:rPr lang="es-ES" sz="2100" dirty="0">
                <a:latin typeface="Calibri"/>
                <a:ea typeface="Calibri"/>
                <a:cs typeface="Calibri"/>
                <a:sym typeface="Calibri"/>
              </a:rPr>
              <a:t>El padre elige si el niño asiste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8;p35">
            <a:extLst>
              <a:ext uri="{FF2B5EF4-FFF2-40B4-BE49-F238E27FC236}">
                <a16:creationId xmlns:a16="http://schemas.microsoft.com/office/drawing/2014/main" id="{507F4003-367A-4282-B2DD-A3D50DDEAA27}"/>
              </a:ext>
            </a:extLst>
          </p:cNvPr>
          <p:cNvSpPr txBox="1">
            <a:spLocks/>
          </p:cNvSpPr>
          <p:nvPr/>
        </p:nvSpPr>
        <p:spPr>
          <a:xfrm>
            <a:off x="5270979" y="269382"/>
            <a:ext cx="3652829" cy="857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ES" dirty="0"/>
              <a:t>Conferencia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68307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Jerarquía de contactos</a:t>
            </a:r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>
            <a:off x="126125" y="1063375"/>
            <a:ext cx="8801400" cy="372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s-ES" b="1" dirty="0"/>
              <a:t>Administrador de casos:</a:t>
            </a:r>
            <a:endParaRPr lang="es-ES" dirty="0"/>
          </a:p>
          <a:p>
            <a:pPr marL="0" lvl="0" indent="457200">
              <a:buNone/>
            </a:pPr>
            <a:r>
              <a:rPr lang="es-ES" sz="3000" dirty="0"/>
              <a:t>Preguntas sobre el IEP, servicios, reuniones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>
              <a:buNone/>
            </a:pPr>
            <a:r>
              <a:rPr lang="es-ES" b="1" dirty="0"/>
              <a:t>Maestro tutor </a:t>
            </a:r>
            <a:r>
              <a:rPr lang="es-ES" dirty="0"/>
              <a:t>(a veces es la misma persona que el administrador de casos):</a:t>
            </a:r>
            <a:endParaRPr lang="es-ES" sz="3000" dirty="0"/>
          </a:p>
          <a:p>
            <a:pPr lvl="0" indent="0">
              <a:buNone/>
            </a:pPr>
            <a:r>
              <a:rPr lang="es-ES" sz="3000" dirty="0"/>
              <a:t>Preguntas sobre tareas, calificaciones, trabajo durante las ausencias, comportamiento diario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129309" y="1016751"/>
            <a:ext cx="9014692" cy="39431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chemeClr val="dk2"/>
              </a:buClr>
              <a:buSzPts val="1100"/>
              <a:buNone/>
            </a:pPr>
            <a:r>
              <a:rPr lang="es-ES" sz="2800" b="1" dirty="0"/>
              <a:t>Director/Subdirector de la escuela:</a:t>
            </a:r>
            <a:endParaRPr lang="es-ES" sz="2800" dirty="0"/>
          </a:p>
          <a:p>
            <a:pPr marL="461963" lvl="0" indent="0">
              <a:buClr>
                <a:schemeClr val="dk2"/>
              </a:buClr>
              <a:buSzPts val="1100"/>
              <a:buNone/>
            </a:pPr>
            <a:r>
              <a:rPr lang="es-ES" sz="2300" dirty="0"/>
              <a:t>Dudas a nivel de la escuela, como el procedimiento para dejar/recoger a los estudiantes; cualquier problema que no haya sido resuelto por el administrador de casos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s-ES" sz="1600" b="1" dirty="0"/>
          </a:p>
          <a:p>
            <a:pPr marL="0" lvl="0" indent="0">
              <a:buClr>
                <a:schemeClr val="dk2"/>
              </a:buClr>
              <a:buSzPts val="1100"/>
              <a:buNone/>
            </a:pPr>
            <a:r>
              <a:rPr lang="es-ES" sz="2800" b="1" dirty="0"/>
              <a:t>Administrador del programa:</a:t>
            </a:r>
            <a:r>
              <a:rPr lang="es-ES" sz="2300" dirty="0"/>
              <a:t> Dudas sobre educación especial/IEP que el maestro o el administrador de casos no pudieron resolver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s-ES" sz="1600" dirty="0"/>
          </a:p>
          <a:p>
            <a:pPr marL="0" lvl="0" indent="0">
              <a:buClr>
                <a:schemeClr val="dk2"/>
              </a:buClr>
              <a:buSzPts val="1100"/>
              <a:buNone/>
            </a:pPr>
            <a:r>
              <a:rPr lang="es-ES" sz="2800" b="1" dirty="0"/>
              <a:t>Director:</a:t>
            </a:r>
            <a:r>
              <a:rPr lang="es-ES" sz="2300" dirty="0"/>
              <a:t> Preguntas sobre los programas a nivel del distrito, dudas no resueltas a nivel de la escuela</a:t>
            </a:r>
          </a:p>
        </p:txBody>
      </p:sp>
      <p:sp>
        <p:nvSpPr>
          <p:cNvPr id="6" name="Google Shape;195;p36">
            <a:extLst>
              <a:ext uri="{FF2B5EF4-FFF2-40B4-BE49-F238E27FC236}">
                <a16:creationId xmlns:a16="http://schemas.microsoft.com/office/drawing/2014/main" id="{185D2151-212F-4D98-8338-7FB684E9D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68307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Jerarquía de contactos </a:t>
            </a:r>
            <a:r>
              <a:rPr lang="es-ES" sz="2800" dirty="0"/>
              <a:t>(Cont.)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6858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Cómo abordar las dudas</a:t>
            </a:r>
          </a:p>
        </p:txBody>
      </p:sp>
      <p:sp>
        <p:nvSpPr>
          <p:cNvPr id="208" name="Google Shape;208;p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61950">
              <a:buSzPts val="2100"/>
            </a:pPr>
            <a:r>
              <a:rPr lang="es-ES" sz="3500" dirty="0"/>
              <a:t>Hable cuando tenga una duda o pregunta</a:t>
            </a:r>
          </a:p>
          <a:p>
            <a:pPr lvl="0" indent="-361950">
              <a:buSzPts val="2100"/>
            </a:pPr>
            <a:r>
              <a:rPr lang="es-ES" sz="3500" dirty="0"/>
              <a:t>Siga la jerarquía de contactos</a:t>
            </a:r>
          </a:p>
          <a:p>
            <a:pPr lvl="0" indent="-361950">
              <a:buSzPts val="2100"/>
            </a:pPr>
            <a:r>
              <a:rPr lang="es-ES" sz="3500" dirty="0"/>
              <a:t>Indique los hechos, sea consciente de sus emociones</a:t>
            </a:r>
          </a:p>
          <a:p>
            <a:pPr lvl="0" indent="-361950">
              <a:buSzPts val="2100"/>
            </a:pPr>
            <a:r>
              <a:rPr lang="es-ES" sz="3500" dirty="0"/>
              <a:t>Redes sociales</a:t>
            </a:r>
            <a:endParaRPr sz="3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70407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Comunicación continua</a:t>
            </a:r>
          </a:p>
        </p:txBody>
      </p:sp>
      <p:sp>
        <p:nvSpPr>
          <p:cNvPr id="214" name="Google Shape;214;p39"/>
          <p:cNvSpPr txBox="1">
            <a:spLocks noGrp="1"/>
          </p:cNvSpPr>
          <p:nvPr>
            <p:ph type="body" idx="1"/>
          </p:nvPr>
        </p:nvSpPr>
        <p:spPr>
          <a:xfrm>
            <a:off x="157017" y="1200150"/>
            <a:ext cx="8820727" cy="36674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s-ES" dirty="0"/>
              <a:t>¡Comparta celebraciones!</a:t>
            </a:r>
          </a:p>
          <a:p>
            <a:pPr marL="0" lvl="0" indent="457200">
              <a:lnSpc>
                <a:spcPct val="115000"/>
              </a:lnSpc>
              <a:buNone/>
            </a:pPr>
            <a:r>
              <a:rPr lang="es-ES" dirty="0"/>
              <a:t>Fotos/Vídeos celebrando el progreso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s-ES" dirty="0"/>
              <a:t>Comparta cómo le va al estudiante en la comunidad</a:t>
            </a:r>
          </a:p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s-ES" dirty="0"/>
              <a:t>     Compras	Clubes/Equipos		Parques	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s-ES" dirty="0"/>
              <a:t>Comparta cómo establece usted rutinas en casa</a:t>
            </a:r>
          </a:p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s-ES" dirty="0"/>
              <a:t>     Cenar		Prepararse para dormir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sz="7600" dirty="0"/>
              <a:t>¿Preguntas?</a:t>
            </a:r>
          </a:p>
        </p:txBody>
      </p:sp>
      <p:sp>
        <p:nvSpPr>
          <p:cNvPr id="5" name="Google Shape;141;p27">
            <a:extLst>
              <a:ext uri="{FF2B5EF4-FFF2-40B4-BE49-F238E27FC236}">
                <a16:creationId xmlns:a16="http://schemas.microsoft.com/office/drawing/2014/main" id="{511807B5-6D46-4F35-8831-4114A90263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37673"/>
            <a:ext cx="8229600" cy="33570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dirty="0"/>
              <a:t>Denise Hildebrand 		       Toni </a:t>
            </a:r>
            <a:r>
              <a:rPr lang="es-ES" dirty="0" err="1"/>
              <a:t>Galan</a:t>
            </a:r>
            <a:r>
              <a:rPr lang="es-ES" dirty="0"/>
              <a:t> </a:t>
            </a:r>
          </a:p>
          <a:p>
            <a:pPr marL="0" lvl="0" indent="0">
              <a:buNone/>
            </a:pPr>
            <a:r>
              <a:rPr lang="es-ES" sz="2700" dirty="0"/>
              <a:t>   Directora ejecutiva			Directora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2500" dirty="0">
                <a:solidFill>
                  <a:schemeClr val="dk2"/>
                </a:solidFill>
              </a:rPr>
              <a:t>   </a:t>
            </a:r>
            <a:r>
              <a:rPr lang="es-ES" sz="2100" dirty="0">
                <a:solidFill>
                  <a:schemeClr val="dk2"/>
                </a:solidFill>
              </a:rPr>
              <a:t>dhildebrand@sd308.org 		         agalan@sd308.org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s-ES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dirty="0"/>
              <a:t> Dan </a:t>
            </a:r>
            <a:r>
              <a:rPr lang="es-ES" dirty="0" err="1"/>
              <a:t>Stockhausen</a:t>
            </a:r>
            <a:r>
              <a:rPr lang="es-ES" dirty="0"/>
              <a:t> 		       Cara Chase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2700" dirty="0"/>
              <a:t>     Director adjunto			         Subdirectora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2100" dirty="0">
                <a:solidFill>
                  <a:schemeClr val="bg2"/>
                </a:solidFill>
              </a:rPr>
              <a:t>  dstockhausen@sd308.org		         </a:t>
            </a:r>
            <a:r>
              <a:rPr lang="es-ES" sz="2100" dirty="0">
                <a:solidFill>
                  <a:schemeClr val="dk2"/>
                </a:solidFill>
              </a:rPr>
              <a:t>cchase@sd308.org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0" y="22000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Quiénes somos</a:t>
            </a:r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457200" y="1137745"/>
            <a:ext cx="8229600" cy="36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dirty="0"/>
              <a:t>Denise Hildebrand 		       Toni </a:t>
            </a:r>
            <a:r>
              <a:rPr lang="es-ES" dirty="0" err="1"/>
              <a:t>Galan</a:t>
            </a:r>
            <a:r>
              <a:rPr lang="es-ES" dirty="0"/>
              <a:t> </a:t>
            </a:r>
          </a:p>
          <a:p>
            <a:pPr marL="0" lvl="0" indent="0">
              <a:buNone/>
            </a:pPr>
            <a:r>
              <a:rPr lang="es-ES" sz="2700" dirty="0"/>
              <a:t>   Directora ejecutiva			Directora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2500" dirty="0">
                <a:solidFill>
                  <a:schemeClr val="dk2"/>
                </a:solidFill>
              </a:rPr>
              <a:t>   </a:t>
            </a:r>
            <a:r>
              <a:rPr lang="es-ES" sz="2100" dirty="0">
                <a:solidFill>
                  <a:schemeClr val="dk2"/>
                </a:solidFill>
              </a:rPr>
              <a:t>dhildebrand@sd308.org 		         agalan@sd308.org	</a:t>
            </a:r>
            <a:endParaRPr lang="es-ES" sz="2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s-ES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dirty="0"/>
              <a:t> Dan </a:t>
            </a:r>
            <a:r>
              <a:rPr lang="es-ES" dirty="0" err="1"/>
              <a:t>Stockhausen</a:t>
            </a:r>
            <a:r>
              <a:rPr lang="es-ES" dirty="0"/>
              <a:t> 		       Cara Chase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2700" dirty="0"/>
              <a:t>     Director adjunto			         Subdirectora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2100" dirty="0"/>
              <a:t>  </a:t>
            </a:r>
            <a:r>
              <a:rPr lang="es-ES" sz="2100" dirty="0">
                <a:solidFill>
                  <a:schemeClr val="bg2"/>
                </a:solidFill>
              </a:rPr>
              <a:t>dstockhausen@sd308.org		         </a:t>
            </a:r>
            <a:r>
              <a:rPr lang="es-ES" sz="2100" dirty="0">
                <a:solidFill>
                  <a:schemeClr val="dk2"/>
                </a:solidFill>
              </a:rPr>
              <a:t>cchase@sd308.org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Qué vamos a aprender</a:t>
            </a:r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298450">
              <a:buSzPts val="1100"/>
            </a:pPr>
            <a:r>
              <a:rPr lang="es-ES" sz="2500" dirty="0"/>
              <a:t>Los padres podrán identificar formas de comunicarse con el personal para lograr colaboraciones eficaces.</a:t>
            </a:r>
          </a:p>
          <a:p>
            <a:pPr lvl="0" indent="-298450">
              <a:buSzPts val="1100"/>
            </a:pPr>
            <a:r>
              <a:rPr lang="es-ES" sz="2500" dirty="0"/>
              <a:t>Los padres podrán identificar cómo prepararse para las reuniones del IEP.</a:t>
            </a:r>
          </a:p>
          <a:p>
            <a:pPr lvl="0" indent="-298450">
              <a:buSzPts val="1100"/>
            </a:pPr>
            <a:r>
              <a:rPr lang="es-ES" sz="2500" dirty="0"/>
              <a:t>Los padres podrán identificar cómo las reuniones del IEP difieren de una conferencia entre padres y maestros.</a:t>
            </a:r>
          </a:p>
          <a:p>
            <a:pPr lvl="0" indent="-298450">
              <a:buSzPts val="1100"/>
            </a:pPr>
            <a:r>
              <a:rPr lang="es-ES" sz="2500" dirty="0"/>
              <a:t>Los padres entenderán el proceso a seguir cuando tengan dudas.</a:t>
            </a:r>
            <a:endParaRPr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126125" y="205975"/>
            <a:ext cx="7207548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Actualizaciones de la escuela</a:t>
            </a:r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126000" y="1063375"/>
            <a:ext cx="8787600" cy="38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2900" dirty="0"/>
              <a:t>Obligatorias:</a:t>
            </a:r>
          </a:p>
          <a:p>
            <a:pPr lvl="0" indent="-431800">
              <a:buSzPts val="3200"/>
            </a:pPr>
            <a:r>
              <a:rPr lang="es-ES" sz="2900" dirty="0"/>
              <a:t>Reuniones anuales</a:t>
            </a:r>
          </a:p>
          <a:p>
            <a:pPr lvl="0" indent="-431800">
              <a:spcBef>
                <a:spcPts val="0"/>
              </a:spcBef>
              <a:buSzPts val="3200"/>
            </a:pPr>
            <a:r>
              <a:rPr lang="es-ES" sz="2900" dirty="0"/>
              <a:t>Actualizaciones de metas con las boletas de calificaciones</a:t>
            </a:r>
          </a:p>
          <a:p>
            <a:pPr lvl="0" indent="-431800">
              <a:spcBef>
                <a:spcPts val="0"/>
              </a:spcBef>
              <a:buSzPts val="3200"/>
            </a:pPr>
            <a:r>
              <a:rPr lang="es-ES" sz="2900" dirty="0"/>
              <a:t>Reevaluación trienal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2900" dirty="0"/>
              <a:t>Opcionales:</a:t>
            </a:r>
          </a:p>
          <a:p>
            <a:pPr lvl="0"/>
            <a:r>
              <a:rPr lang="es-ES" sz="2900" dirty="0"/>
              <a:t>Conferencias entre padres y maestros</a:t>
            </a:r>
          </a:p>
          <a:p>
            <a:pPr lvl="0">
              <a:spcBef>
                <a:spcPts val="0"/>
              </a:spcBef>
            </a:pPr>
            <a:r>
              <a:rPr lang="es-ES" sz="2900" dirty="0"/>
              <a:t>Jornada de puertas abiertas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461817" y="205975"/>
            <a:ext cx="6862619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Antes de la reunión del IEP</a:t>
            </a:r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178200" y="951275"/>
            <a:ext cx="8787600" cy="38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23850">
              <a:buSzPts val="1500"/>
            </a:pPr>
            <a:r>
              <a:rPr lang="es-ES" sz="2800" dirty="0"/>
              <a:t>Notificación por escrito de la reunión con 10 días de antelación</a:t>
            </a:r>
          </a:p>
          <a:p>
            <a:pPr lvl="0" indent="-323850">
              <a:spcBef>
                <a:spcPts val="0"/>
              </a:spcBef>
              <a:buSzPts val="1500"/>
            </a:pPr>
            <a:r>
              <a:rPr lang="es-ES" sz="2800" dirty="0"/>
              <a:t>Informe al personal lo antes posible si usted necesita cambiar la fecha/hora de la reunión</a:t>
            </a:r>
          </a:p>
          <a:p>
            <a:pPr lvl="0" indent="-323850">
              <a:spcBef>
                <a:spcPts val="0"/>
              </a:spcBef>
              <a:buSzPts val="1500"/>
            </a:pPr>
            <a:r>
              <a:rPr lang="es-ES" sz="2800" dirty="0"/>
              <a:t>Cosas a tener en cuenta:</a:t>
            </a:r>
          </a:p>
          <a:p>
            <a:pPr lvl="1" indent="-412750">
              <a:spcBef>
                <a:spcPts val="0"/>
              </a:spcBef>
              <a:buSzPts val="2900"/>
            </a:pPr>
            <a:r>
              <a:rPr lang="es-ES" dirty="0"/>
              <a:t>¿Traer a los hermanos?</a:t>
            </a:r>
          </a:p>
          <a:p>
            <a:pPr lvl="1" indent="-412750">
              <a:spcBef>
                <a:spcPts val="0"/>
              </a:spcBef>
              <a:buSzPts val="2900"/>
            </a:pPr>
            <a:r>
              <a:rPr lang="es-ES" dirty="0"/>
              <a:t>¿Intérprete?</a:t>
            </a:r>
          </a:p>
          <a:p>
            <a:pPr lvl="1" indent="-412750">
              <a:spcBef>
                <a:spcPts val="0"/>
              </a:spcBef>
              <a:buSzPts val="2900"/>
            </a:pPr>
            <a:r>
              <a:rPr lang="es-ES" dirty="0"/>
              <a:t>¿Virtual o presencial?</a:t>
            </a:r>
          </a:p>
          <a:p>
            <a:pPr lvl="1" indent="-412750">
              <a:spcBef>
                <a:spcPts val="0"/>
              </a:spcBef>
              <a:buSzPts val="2900"/>
            </a:pPr>
            <a:r>
              <a:rPr lang="es-ES" dirty="0"/>
              <a:t>¿Fecha/hora disponible para la reunión?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178200" y="1261349"/>
            <a:ext cx="8787600" cy="367617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23850">
              <a:buSzPts val="1500"/>
            </a:pPr>
            <a:r>
              <a:rPr lang="es-ES" sz="2900" dirty="0"/>
              <a:t>El padre/tutor recibe un borrador 3 días lectivos antes de la reunión.</a:t>
            </a:r>
          </a:p>
          <a:p>
            <a:pPr lvl="1" indent="-412750">
              <a:spcBef>
                <a:spcPts val="0"/>
              </a:spcBef>
              <a:buSzPts val="2900"/>
            </a:pPr>
            <a:r>
              <a:rPr lang="es-ES" sz="2900" dirty="0"/>
              <a:t>Pida una copia impresa del borrador si es necesario.</a:t>
            </a:r>
          </a:p>
          <a:p>
            <a:pPr lvl="0" indent="-323850">
              <a:spcBef>
                <a:spcPts val="0"/>
              </a:spcBef>
              <a:buSzPts val="1500"/>
            </a:pPr>
            <a:r>
              <a:rPr lang="es-ES" sz="2900" dirty="0"/>
              <a:t>Si tiene preguntas o dudas, informe a la escuela con antelación.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s-ES" sz="2900" dirty="0"/>
              <a:t>Traiga sus preguntas por escrito para no olvidarse de hacerlas</a:t>
            </a:r>
          </a:p>
        </p:txBody>
      </p:sp>
      <p:sp>
        <p:nvSpPr>
          <p:cNvPr id="5" name="Google Shape;158;p30">
            <a:extLst>
              <a:ext uri="{FF2B5EF4-FFF2-40B4-BE49-F238E27FC236}">
                <a16:creationId xmlns:a16="http://schemas.microsoft.com/office/drawing/2014/main" id="{EB194738-2FFF-42DD-A8BD-6DB75C3118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582" y="205975"/>
            <a:ext cx="6881091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Antes de la reunión del IEP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32"/>
          <p:cNvGraphicFramePr/>
          <p:nvPr>
            <p:extLst>
              <p:ext uri="{D42A27DB-BD31-4B8C-83A1-F6EECF244321}">
                <p14:modId xmlns:p14="http://schemas.microsoft.com/office/powerpoint/2010/main" val="2019125677"/>
              </p:ext>
            </p:extLst>
          </p:nvPr>
        </p:nvGraphicFramePr>
        <p:xfrm>
          <a:off x="0" y="240146"/>
          <a:ext cx="9144000" cy="4645890"/>
        </p:xfrm>
        <a:graphic>
          <a:graphicData uri="http://schemas.openxmlformats.org/drawingml/2006/table">
            <a:tbl>
              <a:tblPr>
                <a:noFill/>
                <a:tableStyleId>{DD251811-BF96-429C-A32B-D7CACE10A29F}</a:tableStyleId>
              </a:tblPr>
              <a:tblGrid>
                <a:gridCol w="4747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3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noProof="0" dirty="0"/>
                        <a:t>Padre/madre:</a:t>
                      </a:r>
                      <a:r>
                        <a:rPr lang="es-ES" sz="1600" b="0" noProof="0" dirty="0"/>
                        <a:t> biológico/a, adoptivo/a, tutor/a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noProof="0" dirty="0"/>
                        <a:t>Participe activamente en las discusiones; proporcione información significativa en las decisiones; proporcione información importante sobre las prioridades, las fortalezas y las necesidades del niño; proporcione información sobre si el plan es adecuado en lo que a la cultura y al desarrollo se refiere.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4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noProof="0" dirty="0"/>
                        <a:t>Maestro o proveedor de educación especial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noProof="0" dirty="0"/>
                        <a:t>Como experto en instrucción, adaptaciones y modificaciones especialmente diseñadas, el maestro de educación especial presta los servicios descritos en el IEP; se asegura de que se recopilen y analicen los datos de rendimiento de los estudiantes.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noProof="0" dirty="0"/>
                        <a:t>Maestro de educación general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noProof="0" dirty="0"/>
                        <a:t>Especialista en el currículo de educación general.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noProof="0" dirty="0"/>
                        <a:t>Conoce los recursos, el ritmo y las evaluaciones del currículo.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2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noProof="0" dirty="0"/>
                        <a:t>Agencia local de educación (LEA, por sus siglas en inglés)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noProof="0" dirty="0"/>
                        <a:t>Supervisa la prestación de servicios; presenta información sobre la disponibilidad de recursos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457200" y="121875"/>
            <a:ext cx="6858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Durante la reunión del IEP</a:t>
            </a:r>
            <a:endParaRPr dirty="0"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0" y="910975"/>
            <a:ext cx="9144000" cy="39381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3150" dirty="0"/>
              <a:t>Preséntese y dígale al personal cómo prefiere que se dirijan a usted (ejemplo: Toni o Sra. </a:t>
            </a:r>
            <a:r>
              <a:rPr lang="es-ES" sz="3150" dirty="0" err="1"/>
              <a:t>Galan</a:t>
            </a:r>
            <a:r>
              <a:rPr lang="es-ES" sz="3150" dirty="0"/>
              <a:t>)</a:t>
            </a:r>
            <a:endParaRPr sz="3150" dirty="0"/>
          </a:p>
          <a:p>
            <a:pPr lvl="0">
              <a:spcBef>
                <a:spcPts val="0"/>
              </a:spcBef>
            </a:pPr>
            <a:r>
              <a:rPr lang="es-ES" sz="3150" dirty="0"/>
              <a:t>Haga preguntas cuando no entienda un término o necesite más información</a:t>
            </a:r>
            <a:endParaRPr sz="3150" dirty="0"/>
          </a:p>
          <a:p>
            <a:pPr lvl="0">
              <a:spcBef>
                <a:spcPts val="0"/>
              </a:spcBef>
            </a:pPr>
            <a:r>
              <a:rPr lang="es-ES" sz="3150" dirty="0"/>
              <a:t>Exprese sus preocupaciones con respecto a la educación de su hijo</a:t>
            </a:r>
            <a:endParaRPr sz="3150" dirty="0"/>
          </a:p>
          <a:p>
            <a:pPr lvl="0">
              <a:spcBef>
                <a:spcPts val="0"/>
              </a:spcBef>
            </a:pPr>
            <a:r>
              <a:rPr lang="es-ES" sz="3150" dirty="0"/>
              <a:t>Si no trajo consigo el borrador, pida una copia de lo que se está revisando</a:t>
            </a:r>
            <a:endParaRPr sz="3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/>
            <a:r>
              <a:rPr lang="es-ES" dirty="0"/>
              <a:t>Después de la reunión del IEP</a:t>
            </a:r>
          </a:p>
        </p:txBody>
      </p:sp>
      <p:sp>
        <p:nvSpPr>
          <p:cNvPr id="277" name="Google Shape;277;p46"/>
          <p:cNvSpPr txBox="1">
            <a:spLocks noGrp="1"/>
          </p:cNvSpPr>
          <p:nvPr>
            <p:ph type="body" idx="1"/>
          </p:nvPr>
        </p:nvSpPr>
        <p:spPr>
          <a:xfrm>
            <a:off x="457200" y="1197015"/>
            <a:ext cx="8229600" cy="36613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Revise el IEP proporcionado.</a:t>
            </a:r>
          </a:p>
          <a:p>
            <a:pPr lvl="0"/>
            <a:r>
              <a:rPr lang="es-ES" dirty="0"/>
              <a:t>Lea las notas adicionales.</a:t>
            </a:r>
          </a:p>
          <a:p>
            <a:pPr lvl="0"/>
            <a:r>
              <a:rPr lang="es-ES" dirty="0"/>
              <a:t>Dirija cualquier pregunta que usted pueda tener al administrador del caso de su hijo.</a:t>
            </a: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lang="es-ES" sz="2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>
              <a:buNone/>
            </a:pPr>
            <a:r>
              <a:rPr lang="es-ES" sz="2000" dirty="0">
                <a:latin typeface="Comfortaa"/>
                <a:ea typeface="Comfortaa"/>
                <a:cs typeface="Comfortaa"/>
                <a:sym typeface="Comfortaa"/>
              </a:rPr>
              <a:t>Consejo de organización: Guarde los documentos de </a:t>
            </a:r>
          </a:p>
          <a:p>
            <a:pPr marL="230188" lvl="0" indent="0" algn="ctr">
              <a:buNone/>
            </a:pPr>
            <a:r>
              <a:rPr lang="es-ES" sz="2000" dirty="0">
                <a:latin typeface="Comfortaa"/>
                <a:ea typeface="Comfortaa"/>
                <a:cs typeface="Comfortaa"/>
                <a:sym typeface="Comfortaa"/>
              </a:rPr>
              <a:t>cada reunión en una carpeta etiquetada con la fecha </a:t>
            </a:r>
          </a:p>
          <a:p>
            <a:pPr marL="230188" lvl="0" indent="0" algn="ctr">
              <a:buNone/>
            </a:pPr>
            <a:r>
              <a:rPr lang="es-ES" sz="2000" dirty="0">
                <a:latin typeface="Comfortaa"/>
                <a:ea typeface="Comfortaa"/>
                <a:cs typeface="Comfortaa"/>
                <a:sym typeface="Comfortaa"/>
              </a:rPr>
              <a:t>     de la reunión. Guárdelos en un lugar seguro de su casa.</a:t>
            </a:r>
          </a:p>
        </p:txBody>
      </p:sp>
      <p:pic>
        <p:nvPicPr>
          <p:cNvPr id="278" name="Google Shape;2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43047" flipH="1">
            <a:off x="-103375" y="3448875"/>
            <a:ext cx="1543049" cy="154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D308 Theme">
  <a:themeElements>
    <a:clrScheme name="SD308">
      <a:dk1>
        <a:srgbClr val="002E6C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988</Words>
  <Application>Microsoft Office PowerPoint</Application>
  <PresentationFormat>On-screen Show (16:9)</PresentationFormat>
  <Paragraphs>127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Comfortaa</vt:lpstr>
      <vt:lpstr>Simple Light</vt:lpstr>
      <vt:lpstr>SD308 Theme</vt:lpstr>
      <vt:lpstr>Los padres como miembros del equipo del IEP Creación de una colaboración eficaz</vt:lpstr>
      <vt:lpstr>Quiénes somos</vt:lpstr>
      <vt:lpstr>Qué vamos a aprender</vt:lpstr>
      <vt:lpstr>Actualizaciones de la escuela</vt:lpstr>
      <vt:lpstr>Antes de la reunión del IEP</vt:lpstr>
      <vt:lpstr>Antes de la reunión del IEP</vt:lpstr>
      <vt:lpstr>PowerPoint Presentation</vt:lpstr>
      <vt:lpstr>Durante la reunión del IEP</vt:lpstr>
      <vt:lpstr>Después de la reunión del IEP</vt:lpstr>
      <vt:lpstr>Reunión del IEP    vs.</vt:lpstr>
      <vt:lpstr>Jerarquía de contactos</vt:lpstr>
      <vt:lpstr>Jerarquía de contactos (Cont.)</vt:lpstr>
      <vt:lpstr>Cómo abordar las dudas</vt:lpstr>
      <vt:lpstr>Comunicación continua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as IEP Team Members Creating an Effective Partnership</dc:title>
  <dc:creator>Moises Martinez Lopez</dc:creator>
  <cp:lastModifiedBy>Moises Martinez Lopez</cp:lastModifiedBy>
  <cp:revision>56</cp:revision>
  <dcterms:modified xsi:type="dcterms:W3CDTF">2022-10-18T17:02:39Z</dcterms:modified>
</cp:coreProperties>
</file>