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1"/>
  </p:notesMasterIdLst>
  <p:sldIdLst>
    <p:sldId id="256" r:id="rId3"/>
    <p:sldId id="257" r:id="rId4"/>
    <p:sldId id="258" r:id="rId5"/>
    <p:sldId id="259" r:id="rId6"/>
    <p:sldId id="274"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5143500" type="screen16x9"/>
  <p:notesSz cx="6858000" cy="9144000"/>
  <p:embeddedFontLst>
    <p:embeddedFont>
      <p:font typeface="Comic Sans MS" pitchFamily="66" charset="0"/>
      <p:regular r:id="rId22"/>
      <p:bold r:id="rId23"/>
      <p:italic r:id="rId24"/>
      <p:boldItalic r:id="rId25"/>
    </p:embeddedFont>
    <p:embeddedFont>
      <p:font typeface="Average" charset="0"/>
      <p:regular r:id="rId26"/>
    </p:embeddedFont>
    <p:embeddedFont>
      <p:font typeface="Oswald"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8" y="-1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54408133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9142413" cy="5143500"/>
            <a:chOff x="0" y="0"/>
            <a:chExt cx="5759" cy="4320"/>
          </a:xfrm>
        </p:grpSpPr>
        <p:sp>
          <p:nvSpPr>
            <p:cNvPr id="5" name="Rectangle 2"/>
            <p:cNvSpPr>
              <a:spLocks noChangeArrowheads="1"/>
            </p:cNvSpPr>
            <p:nvPr/>
          </p:nvSpPr>
          <p:spPr bwMode="ltGray">
            <a:xfrm>
              <a:off x="0" y="0"/>
              <a:ext cx="910" cy="4320"/>
            </a:xfrm>
            <a:prstGeom prst="rect">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grpSp>
          <p:nvGrpSpPr>
            <p:cNvPr id="6" name="Group 13"/>
            <p:cNvGrpSpPr>
              <a:grpSpLocks/>
            </p:cNvGrpSpPr>
            <p:nvPr/>
          </p:nvGrpSpPr>
          <p:grpSpPr bwMode="auto">
            <a:xfrm>
              <a:off x="381" y="2280"/>
              <a:ext cx="5369" cy="48"/>
              <a:chOff x="381" y="2280"/>
              <a:chExt cx="5369" cy="48"/>
            </a:xfrm>
          </p:grpSpPr>
          <p:sp>
            <p:nvSpPr>
              <p:cNvPr id="8" name="Line 3"/>
              <p:cNvSpPr>
                <a:spLocks noChangeShapeType="1"/>
              </p:cNvSpPr>
              <p:nvPr/>
            </p:nvSpPr>
            <p:spPr bwMode="ltGray">
              <a:xfrm>
                <a:off x="381" y="2328"/>
                <a:ext cx="5369" cy="0"/>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9" name="Line 4"/>
              <p:cNvSpPr>
                <a:spLocks noChangeShapeType="1"/>
              </p:cNvSpPr>
              <p:nvPr/>
            </p:nvSpPr>
            <p:spPr bwMode="ltGray">
              <a:xfrm>
                <a:off x="381" y="2280"/>
                <a:ext cx="5369"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grpSp>
        <p:sp>
          <p:nvSpPr>
            <p:cNvPr id="7" name="Rectangle 14"/>
            <p:cNvSpPr>
              <a:spLocks noChangeArrowheads="1"/>
            </p:cNvSpPr>
            <p:nvPr/>
          </p:nvSpPr>
          <p:spPr bwMode="ltGray">
            <a:xfrm>
              <a:off x="384" y="960"/>
              <a:ext cx="5375" cy="384"/>
            </a:xfrm>
            <a:prstGeom prst="rect">
              <a:avLst/>
            </a:prstGeom>
            <a:gradFill rotWithShape="0">
              <a:gsLst>
                <a:gs pos="0">
                  <a:schemeClr val="accent1"/>
                </a:gs>
                <a:gs pos="100000">
                  <a:schemeClr val="bg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grpSp>
      <p:sp>
        <p:nvSpPr>
          <p:cNvPr id="3080" name="Rectangle 8"/>
          <p:cNvSpPr>
            <a:spLocks noGrp="1" noChangeArrowheads="1"/>
          </p:cNvSpPr>
          <p:nvPr>
            <p:ph type="ctrTitle" sz="quarter"/>
          </p:nvPr>
        </p:nvSpPr>
        <p:spPr>
          <a:xfrm>
            <a:off x="685800" y="1714500"/>
            <a:ext cx="7772400" cy="857250"/>
          </a:xfrm>
        </p:spPr>
        <p:txBody>
          <a:bodyPr/>
          <a:lstStyle>
            <a:lvl1pPr>
              <a:defRPr/>
            </a:lvl1pPr>
          </a:lstStyle>
          <a:p>
            <a:pPr lvl="0"/>
            <a:r>
              <a:rPr lang="en-US" noProof="0" smtClean="0"/>
              <a:t>Click to edit Master title style</a:t>
            </a:r>
          </a:p>
        </p:txBody>
      </p:sp>
      <p:sp>
        <p:nvSpPr>
          <p:cNvPr id="3081" name="Rectangle 9"/>
          <p:cNvSpPr>
            <a:spLocks noGrp="1" noChangeArrowheads="1"/>
          </p:cNvSpPr>
          <p:nvPr>
            <p:ph type="subTitle" sz="quarter" idx="1"/>
          </p:nvPr>
        </p:nvSpPr>
        <p:spPr>
          <a:xfrm>
            <a:off x="1371600" y="2914650"/>
            <a:ext cx="6400800" cy="1314450"/>
          </a:xfrm>
        </p:spPr>
        <p:txBody>
          <a:bodyPr/>
          <a:lstStyle>
            <a:lvl1pPr marL="0" indent="0" algn="ctr">
              <a:buFont typeface="Monotype Sorts" pitchFamily="2" charset="2"/>
              <a:buNone/>
              <a:defRPr/>
            </a:lvl1pPr>
          </a:lstStyle>
          <a:p>
            <a:pPr lvl="0"/>
            <a:r>
              <a:rPr lang="en-US" noProof="0" smtClean="0"/>
              <a:t>Click to edit Master subtitle style</a:t>
            </a:r>
          </a:p>
        </p:txBody>
      </p:sp>
      <p:sp>
        <p:nvSpPr>
          <p:cNvPr id="10" name="Rectangle 10"/>
          <p:cNvSpPr>
            <a:spLocks noGrp="1" noChangeArrowheads="1"/>
          </p:cNvSpPr>
          <p:nvPr>
            <p:ph type="dt" sz="quarter" idx="10"/>
          </p:nvPr>
        </p:nvSpPr>
        <p:spPr>
          <a:xfrm>
            <a:off x="685800" y="4686300"/>
            <a:ext cx="1905000" cy="342900"/>
          </a:xfrm>
        </p:spPr>
        <p:txBody>
          <a:bodyPr/>
          <a:lstStyle>
            <a:lvl1pPr>
              <a:defRPr/>
            </a:lvl1pPr>
          </a:lstStyle>
          <a:p>
            <a:pPr>
              <a:defRPr/>
            </a:pPr>
            <a:endParaRPr lang="en-US">
              <a:solidFill>
                <a:srgbClr val="FFFFFF"/>
              </a:solidFill>
            </a:endParaRPr>
          </a:p>
        </p:txBody>
      </p:sp>
      <p:sp>
        <p:nvSpPr>
          <p:cNvPr id="11" name="Rectangle 11"/>
          <p:cNvSpPr>
            <a:spLocks noGrp="1" noChangeArrowheads="1"/>
          </p:cNvSpPr>
          <p:nvPr>
            <p:ph type="ftr" sz="quarter" idx="11"/>
          </p:nvPr>
        </p:nvSpPr>
        <p:spPr>
          <a:xfrm>
            <a:off x="3124200" y="4686300"/>
            <a:ext cx="2895600" cy="342900"/>
          </a:xfrm>
        </p:spPr>
        <p:txBody>
          <a:bodyPr/>
          <a:lstStyle>
            <a:lvl1pPr>
              <a:defRPr/>
            </a:lvl1pPr>
          </a:lstStyle>
          <a:p>
            <a:pPr>
              <a:defRPr/>
            </a:pPr>
            <a:endParaRPr lang="en-US">
              <a:solidFill>
                <a:srgbClr val="FFFFFF"/>
              </a:solidFill>
            </a:endParaRPr>
          </a:p>
        </p:txBody>
      </p:sp>
      <p:sp>
        <p:nvSpPr>
          <p:cNvPr id="12" name="Rectangle 12"/>
          <p:cNvSpPr>
            <a:spLocks noGrp="1" noChangeArrowheads="1"/>
          </p:cNvSpPr>
          <p:nvPr>
            <p:ph type="sldNum" sz="quarter" idx="12"/>
          </p:nvPr>
        </p:nvSpPr>
        <p:spPr>
          <a:xfrm>
            <a:off x="6553200" y="4686300"/>
            <a:ext cx="1905000" cy="342900"/>
          </a:xfrm>
        </p:spPr>
        <p:txBody>
          <a:bodyPr/>
          <a:lstStyle>
            <a:lvl1pPr>
              <a:defRPr/>
            </a:lvl1pPr>
          </a:lstStyle>
          <a:p>
            <a:pPr>
              <a:defRPr/>
            </a:pPr>
            <a:fld id="{C2C170B7-6714-4B14-97CF-E4F56240BB8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94273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EAA5EB3-6319-42B3-9E51-880C163F96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85423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EB8C60E-9E8B-4E41-91DC-E9E416224E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59725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343025"/>
            <a:ext cx="3810000" cy="31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343025"/>
            <a:ext cx="3810000" cy="311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92E68F0-D19A-4162-96F5-F1188A9593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836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B38161F3-24F6-4C44-B0AC-046F8C579C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5437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7E0F6AC3-00B0-46BD-830B-B836E05AA6C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63458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B27EB101-DEA1-463D-8996-C63167B7DFD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4147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9A36EFD2-965D-4DB8-ADF0-78E8A4B429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70593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4498BE59-FC43-4E37-8653-A97F715D5E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24349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633CF0D-E2A0-4892-9C76-8F7C6947E3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028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4188" y="200025"/>
            <a:ext cx="2081212" cy="4257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0550" y="200025"/>
            <a:ext cx="6091238" cy="4257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B219E37-11FF-4A9C-9B77-06E4D0CCEE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0075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200025"/>
            <a:ext cx="7791450" cy="828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343025"/>
            <a:ext cx="3810000" cy="311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343025"/>
            <a:ext cx="3810000" cy="311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F9EE618-8D5E-4F06-8929-3879B93445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3016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90550" y="200025"/>
            <a:ext cx="7791450" cy="828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343025"/>
            <a:ext cx="3810000" cy="311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05400" y="1343025"/>
            <a:ext cx="3810000" cy="1500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05400" y="2957512"/>
            <a:ext cx="3810000" cy="1500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417F29BA-CAFF-4A17-9F04-7C65357C414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9101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90550" y="200025"/>
            <a:ext cx="7791450" cy="828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343025"/>
            <a:ext cx="3810000" cy="311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05400" y="1343025"/>
            <a:ext cx="3810000" cy="3114675"/>
          </a:xfrm>
        </p:spPr>
        <p:txBody>
          <a:bodyPr/>
          <a:lstStyle/>
          <a:p>
            <a:pPr lvl="0"/>
            <a:endParaRPr lang="en-US"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A26379D-7EB6-4A9A-BB84-F69F805D6D5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20441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0" y="200025"/>
            <a:ext cx="8324850" cy="4257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84CCF152-53E4-4F52-AB5F-65DFAAF0734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92258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0550" y="200025"/>
            <a:ext cx="7791450" cy="82867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43000" y="1343025"/>
            <a:ext cx="3810000" cy="3114675"/>
          </a:xfrm>
        </p:spPr>
        <p:txBody>
          <a:bodyPr/>
          <a:lstStyle/>
          <a:p>
            <a:pPr lvl="0"/>
            <a:endParaRPr lang="en-US" noProof="0" smtClean="0"/>
          </a:p>
        </p:txBody>
      </p:sp>
      <p:sp>
        <p:nvSpPr>
          <p:cNvPr id="4" name="Text Placeholder 3"/>
          <p:cNvSpPr>
            <a:spLocks noGrp="1"/>
          </p:cNvSpPr>
          <p:nvPr>
            <p:ph type="body" sz="half" idx="2"/>
          </p:nvPr>
        </p:nvSpPr>
        <p:spPr>
          <a:xfrm>
            <a:off x="5105400" y="1343025"/>
            <a:ext cx="3810000" cy="311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717CFBAA-E972-4A85-95E2-BD44D404287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72788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0550" y="200025"/>
            <a:ext cx="7791450" cy="8286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143000" y="1343025"/>
            <a:ext cx="3810000" cy="1500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1143000" y="2957512"/>
            <a:ext cx="3810000" cy="1500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5105400" y="1343025"/>
            <a:ext cx="3810000" cy="31146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7DD074B8-9D49-46D6-A784-669D8A1828F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2752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28125" cy="5143500"/>
            <a:chOff x="0" y="0"/>
            <a:chExt cx="5750" cy="4320"/>
          </a:xfrm>
        </p:grpSpPr>
        <p:sp>
          <p:nvSpPr>
            <p:cNvPr id="1032" name="Rectangle 2"/>
            <p:cNvSpPr>
              <a:spLocks noChangeArrowheads="1"/>
            </p:cNvSpPr>
            <p:nvPr/>
          </p:nvSpPr>
          <p:spPr bwMode="ltGray">
            <a:xfrm>
              <a:off x="0" y="0"/>
              <a:ext cx="910" cy="4320"/>
            </a:xfrm>
            <a:prstGeom prst="rect">
              <a:avLst/>
            </a:prstGeom>
            <a:gradFill rotWithShape="0">
              <a:gsLst>
                <a:gs pos="0">
                  <a:schemeClr val="bg1"/>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grpSp>
          <p:nvGrpSpPr>
            <p:cNvPr id="2" name="Group 5"/>
            <p:cNvGrpSpPr>
              <a:grpSpLocks/>
            </p:cNvGrpSpPr>
            <p:nvPr/>
          </p:nvGrpSpPr>
          <p:grpSpPr bwMode="auto">
            <a:xfrm>
              <a:off x="381" y="888"/>
              <a:ext cx="5369" cy="48"/>
              <a:chOff x="381" y="888"/>
              <a:chExt cx="5369" cy="48"/>
            </a:xfrm>
          </p:grpSpPr>
          <p:sp>
            <p:nvSpPr>
              <p:cNvPr id="3" name="Line 3"/>
              <p:cNvSpPr>
                <a:spLocks noChangeShapeType="1"/>
              </p:cNvSpPr>
              <p:nvPr/>
            </p:nvSpPr>
            <p:spPr bwMode="ltGray">
              <a:xfrm>
                <a:off x="381" y="936"/>
                <a:ext cx="5369" cy="0"/>
              </a:xfrm>
              <a:prstGeom prst="line">
                <a:avLst/>
              </a:prstGeom>
              <a:noFill/>
              <a:ln w="254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4" name="Line 4"/>
              <p:cNvSpPr>
                <a:spLocks noChangeShapeType="1"/>
              </p:cNvSpPr>
              <p:nvPr/>
            </p:nvSpPr>
            <p:spPr bwMode="ltGray">
              <a:xfrm>
                <a:off x="381" y="888"/>
                <a:ext cx="5369" cy="0"/>
              </a:xfrm>
              <a:prstGeom prst="line">
                <a:avLst/>
              </a:prstGeom>
              <a:noFill/>
              <a:ln w="76200">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grpSp>
      </p:grpSp>
      <p:sp>
        <p:nvSpPr>
          <p:cNvPr id="1027" name="Rectangle 7"/>
          <p:cNvSpPr>
            <a:spLocks noGrp="1" noChangeArrowheads="1"/>
          </p:cNvSpPr>
          <p:nvPr>
            <p:ph type="title"/>
          </p:nvPr>
        </p:nvSpPr>
        <p:spPr bwMode="auto">
          <a:xfrm>
            <a:off x="590550" y="200025"/>
            <a:ext cx="7791450" cy="828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8"/>
          <p:cNvSpPr>
            <a:spLocks noGrp="1" noChangeArrowheads="1"/>
          </p:cNvSpPr>
          <p:nvPr>
            <p:ph type="body" idx="1"/>
          </p:nvPr>
        </p:nvSpPr>
        <p:spPr bwMode="auto">
          <a:xfrm>
            <a:off x="1143000" y="1343025"/>
            <a:ext cx="77724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Rectangle 9"/>
          <p:cNvSpPr>
            <a:spLocks noGrp="1" noChangeArrowheads="1"/>
          </p:cNvSpPr>
          <p:nvPr>
            <p:ph type="dt" sz="half" idx="2"/>
          </p:nvPr>
        </p:nvSpPr>
        <p:spPr bwMode="auto">
          <a:xfrm>
            <a:off x="6096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400" b="0" u="none"/>
            </a:lvl1pPr>
          </a:lstStyle>
          <a:p>
            <a:pPr eaLnBrk="0" fontAlgn="base" hangingPunct="0">
              <a:spcBef>
                <a:spcPct val="0"/>
              </a:spcBef>
              <a:spcAft>
                <a:spcPct val="0"/>
              </a:spcAft>
              <a:defRPr/>
            </a:pPr>
            <a:endParaRPr lang="en-US" kern="1200">
              <a:solidFill>
                <a:srgbClr val="FFFFFF"/>
              </a:solidFill>
              <a:latin typeface="Arial" charset="0"/>
              <a:ea typeface="+mn-ea"/>
              <a:cs typeface="+mn-cs"/>
            </a:endParaRPr>
          </a:p>
        </p:txBody>
      </p:sp>
      <p:sp>
        <p:nvSpPr>
          <p:cNvPr id="1034" name="Rectangle 10"/>
          <p:cNvSpPr>
            <a:spLocks noGrp="1" noChangeArrowheads="1"/>
          </p:cNvSpPr>
          <p:nvPr>
            <p:ph type="ftr" sz="quarter" idx="3"/>
          </p:nvPr>
        </p:nvSpPr>
        <p:spPr bwMode="auto">
          <a:xfrm>
            <a:off x="32766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b="0" u="none"/>
            </a:lvl1pPr>
          </a:lstStyle>
          <a:p>
            <a:pPr algn="ctr" eaLnBrk="0" fontAlgn="base" hangingPunct="0">
              <a:spcBef>
                <a:spcPct val="0"/>
              </a:spcBef>
              <a:spcAft>
                <a:spcPct val="0"/>
              </a:spcAft>
              <a:defRPr/>
            </a:pPr>
            <a:endParaRPr lang="en-US" kern="1200">
              <a:solidFill>
                <a:srgbClr val="FFFFFF"/>
              </a:solidFill>
              <a:latin typeface="Arial" charset="0"/>
              <a:ea typeface="+mn-ea"/>
              <a:cs typeface="+mn-cs"/>
            </a:endParaRPr>
          </a:p>
        </p:txBody>
      </p:sp>
      <p:sp>
        <p:nvSpPr>
          <p:cNvPr id="1035" name="Rectangle 11"/>
          <p:cNvSpPr>
            <a:spLocks noGrp="1" noChangeArrowheads="1"/>
          </p:cNvSpPr>
          <p:nvPr>
            <p:ph type="sldNum" sz="quarter" idx="4"/>
          </p:nvPr>
        </p:nvSpPr>
        <p:spPr bwMode="auto">
          <a:xfrm>
            <a:off x="7010400" y="4686300"/>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b="0" u="none"/>
            </a:lvl1pPr>
          </a:lstStyle>
          <a:p>
            <a:pPr eaLnBrk="0" fontAlgn="base" hangingPunct="0">
              <a:spcBef>
                <a:spcPct val="0"/>
              </a:spcBef>
              <a:spcAft>
                <a:spcPct val="0"/>
              </a:spcAft>
              <a:defRPr/>
            </a:pPr>
            <a:fld id="{B34CEA5A-476A-4329-AA4F-12DEE7DA51F6}" type="slidenum">
              <a:rPr lang="en-US" kern="1200">
                <a:solidFill>
                  <a:srgbClr val="FFFFFF"/>
                </a:solidFill>
                <a:latin typeface="Arial" charset="0"/>
                <a:ea typeface="+mn-ea"/>
                <a:cs typeface="+mn-cs"/>
              </a:rPr>
              <a:pPr eaLnBrk="0" fontAlgn="base" hangingPunct="0">
                <a:spcBef>
                  <a:spcPct val="0"/>
                </a:spcBef>
                <a:spcAft>
                  <a:spcPct val="0"/>
                </a:spcAft>
                <a:defRPr/>
              </a:pPr>
              <a:t>‹#›</a:t>
            </a:fld>
            <a:endParaRPr lang="en-US" kern="1200">
              <a:solidFill>
                <a:srgbClr val="FFFFFF"/>
              </a:solidFill>
              <a:latin typeface="Arial" charset="0"/>
              <a:ea typeface="+mn-ea"/>
              <a:cs typeface="+mn-cs"/>
            </a:endParaRPr>
          </a:p>
        </p:txBody>
      </p:sp>
    </p:spTree>
    <p:extLst>
      <p:ext uri="{BB962C8B-B14F-4D97-AF65-F5344CB8AC3E}">
        <p14:creationId xmlns:p14="http://schemas.microsoft.com/office/powerpoint/2010/main" val="324299718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SzPct val="75000"/>
        <a:buFont typeface="Monotype Sorts" pitchFamily="2" charset="2"/>
        <a:buChar char="&lt;"/>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7" y="990800"/>
            <a:ext cx="7801500" cy="1730100"/>
          </a:xfrm>
          <a:prstGeom prst="rect">
            <a:avLst/>
          </a:prstGeom>
        </p:spPr>
        <p:txBody>
          <a:bodyPr lIns="91425" tIns="91425" rIns="91425" bIns="91425" anchor="b" anchorCtr="0">
            <a:noAutofit/>
          </a:bodyPr>
          <a:lstStyle/>
          <a:p>
            <a:pPr lvl="0">
              <a:spcBef>
                <a:spcPts val="0"/>
              </a:spcBef>
              <a:buNone/>
            </a:pPr>
            <a:r>
              <a:rPr lang="en"/>
              <a:t>African Imperialism </a:t>
            </a:r>
          </a:p>
        </p:txBody>
      </p:sp>
      <p:sp>
        <p:nvSpPr>
          <p:cNvPr id="60" name="Shape 60"/>
          <p:cNvSpPr txBox="1">
            <a:spLocks noGrp="1"/>
          </p:cNvSpPr>
          <p:nvPr>
            <p:ph type="subTitle" idx="1"/>
          </p:nvPr>
        </p:nvSpPr>
        <p:spPr>
          <a:xfrm>
            <a:off x="533400" y="3174874"/>
            <a:ext cx="8167950" cy="1730100"/>
          </a:xfrm>
          <a:prstGeom prst="rect">
            <a:avLst/>
          </a:prstGeom>
        </p:spPr>
        <p:txBody>
          <a:bodyPr lIns="91425" tIns="91425" rIns="91425" bIns="91425" anchor="t" anchorCtr="0">
            <a:noAutofit/>
          </a:bodyPr>
          <a:lstStyle/>
          <a:p>
            <a:pPr lvl="0">
              <a:spcBef>
                <a:spcPts val="0"/>
              </a:spcBef>
              <a:buNone/>
            </a:pPr>
            <a:r>
              <a:rPr lang="en" dirty="0"/>
              <a:t>Objective: </a:t>
            </a:r>
          </a:p>
          <a:p>
            <a:pPr lvl="0"/>
            <a:r>
              <a:rPr lang="en" dirty="0" smtClean="0"/>
              <a:t>→ Students will be able to analyuze the causes of imperialism in Africa</a:t>
            </a:r>
            <a:endParaRPr lang="en" dirty="0" smtClean="0"/>
          </a:p>
          <a:p>
            <a:pPr lvl="0">
              <a:spcBef>
                <a:spcPts val="0"/>
              </a:spcBef>
              <a:buNone/>
            </a:pPr>
            <a:r>
              <a:rPr lang="en" dirty="0" smtClean="0"/>
              <a:t>→ Students </a:t>
            </a:r>
            <a:r>
              <a:rPr lang="en" dirty="0"/>
              <a:t>will be able to compare and contrast the different countries’ goals in imperializing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1075" y="239700"/>
            <a:ext cx="8520600" cy="572700"/>
          </a:xfrm>
          <a:prstGeom prst="rect">
            <a:avLst/>
          </a:prstGeom>
        </p:spPr>
        <p:txBody>
          <a:bodyPr lIns="91425" tIns="91425" rIns="91425" bIns="91425" anchor="t" anchorCtr="0">
            <a:noAutofit/>
          </a:bodyPr>
          <a:lstStyle/>
          <a:p>
            <a:pPr lvl="0">
              <a:spcBef>
                <a:spcPts val="0"/>
              </a:spcBef>
              <a:buNone/>
            </a:pPr>
            <a:r>
              <a:rPr lang="en"/>
              <a:t>To start… using your black colored pencil</a:t>
            </a:r>
          </a:p>
        </p:txBody>
      </p:sp>
      <p:sp>
        <p:nvSpPr>
          <p:cNvPr id="109" name="Shape 109"/>
          <p:cNvSpPr txBox="1">
            <a:spLocks noGrp="1"/>
          </p:cNvSpPr>
          <p:nvPr>
            <p:ph type="body" idx="1"/>
          </p:nvPr>
        </p:nvSpPr>
        <p:spPr>
          <a:xfrm>
            <a:off x="41075" y="1101450"/>
            <a:ext cx="8791200" cy="3603900"/>
          </a:xfrm>
          <a:prstGeom prst="rect">
            <a:avLst/>
          </a:prstGeom>
        </p:spPr>
        <p:txBody>
          <a:bodyPr lIns="91425" tIns="91425" rIns="91425" bIns="91425" anchor="t" anchorCtr="0">
            <a:noAutofit/>
          </a:bodyPr>
          <a:lstStyle/>
          <a:p>
            <a:pPr lvl="0">
              <a:spcBef>
                <a:spcPts val="0"/>
              </a:spcBef>
              <a:buNone/>
            </a:pPr>
            <a:r>
              <a:rPr lang="en" dirty="0"/>
              <a:t>You need to mark off Ethiopia, since it is an independent </a:t>
            </a:r>
          </a:p>
          <a:p>
            <a:pPr lvl="0">
              <a:spcBef>
                <a:spcPts val="0"/>
              </a:spcBef>
              <a:buNone/>
            </a:pPr>
            <a:r>
              <a:rPr lang="en" dirty="0"/>
              <a:t>kingdom that is several thousands years old. </a:t>
            </a:r>
            <a:r>
              <a:rPr lang="en" dirty="0">
                <a:solidFill>
                  <a:schemeClr val="accent5"/>
                </a:solidFill>
              </a:rPr>
              <a:t>(4 squares)</a:t>
            </a:r>
          </a:p>
          <a:p>
            <a:pPr lvl="0">
              <a:spcBef>
                <a:spcPts val="0"/>
              </a:spcBef>
              <a:buNone/>
            </a:pPr>
            <a:endParaRPr dirty="0"/>
          </a:p>
          <a:p>
            <a:pPr marL="2286000" lvl="0" indent="457200" rtl="0">
              <a:spcBef>
                <a:spcPts val="0"/>
              </a:spcBef>
              <a:buNone/>
            </a:pPr>
            <a:r>
              <a:rPr lang="en" dirty="0"/>
              <a:t>You also need to mark off Liberia since it was an </a:t>
            </a:r>
          </a:p>
          <a:p>
            <a:pPr marL="2286000" lvl="0" indent="457200" rtl="0">
              <a:spcBef>
                <a:spcPts val="0"/>
              </a:spcBef>
              <a:buNone/>
            </a:pPr>
            <a:r>
              <a:rPr lang="en" dirty="0"/>
              <a:t>independent nation founded by freed American </a:t>
            </a:r>
          </a:p>
          <a:p>
            <a:pPr marL="2286000" lvl="0" indent="457200">
              <a:spcBef>
                <a:spcPts val="0"/>
              </a:spcBef>
              <a:buNone/>
            </a:pPr>
            <a:r>
              <a:rPr lang="en" dirty="0"/>
              <a:t>slaves in 1847. </a:t>
            </a:r>
            <a:r>
              <a:rPr lang="en" dirty="0">
                <a:solidFill>
                  <a:schemeClr val="accent5"/>
                </a:solidFill>
              </a:rPr>
              <a:t>(3 squares) </a:t>
            </a:r>
          </a:p>
        </p:txBody>
      </p:sp>
      <p:pic>
        <p:nvPicPr>
          <p:cNvPr id="110" name="Shape 110" descr="File:Ethiopia in Africa.svg"/>
          <p:cNvPicPr preferRelativeResize="0"/>
          <p:nvPr/>
        </p:nvPicPr>
        <p:blipFill>
          <a:blip r:embed="rId3">
            <a:alphaModFix/>
          </a:blip>
          <a:stretch>
            <a:fillRect/>
          </a:stretch>
        </p:blipFill>
        <p:spPr>
          <a:xfrm>
            <a:off x="6400800" y="57150"/>
            <a:ext cx="2659443" cy="2590800"/>
          </a:xfrm>
          <a:prstGeom prst="rect">
            <a:avLst/>
          </a:prstGeom>
          <a:noFill/>
          <a:ln>
            <a:noFill/>
          </a:ln>
        </p:spPr>
      </p:pic>
      <p:pic>
        <p:nvPicPr>
          <p:cNvPr id="111" name="Shape 111" descr="File:Liberia in Africa.svg"/>
          <p:cNvPicPr preferRelativeResize="0"/>
          <p:nvPr/>
        </p:nvPicPr>
        <p:blipFill>
          <a:blip r:embed="rId4">
            <a:alphaModFix/>
          </a:blip>
          <a:stretch>
            <a:fillRect/>
          </a:stretch>
        </p:blipFill>
        <p:spPr>
          <a:xfrm>
            <a:off x="0" y="2442717"/>
            <a:ext cx="2735148" cy="26436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Portugal --- Using your red color pencil </a:t>
            </a:r>
          </a:p>
        </p:txBody>
      </p:sp>
      <p:sp>
        <p:nvSpPr>
          <p:cNvPr id="117" name="Shape 11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You are the first to explore Africa.. Your goal is to establish your imperial colonies along the coastal areas. You wouldn’t want to explore too far inland due to diseases that you are not able to combat. This does not bother you much, since you primarily want good ports to further your trade with the Far East making ports below the equator most desirable. </a:t>
            </a:r>
          </a:p>
          <a:p>
            <a:pPr lvl="0">
              <a:spcBef>
                <a:spcPts val="0"/>
              </a:spcBef>
              <a:buNone/>
            </a:pPr>
            <a:r>
              <a:rPr lang="en"/>
              <a:t>Hint: you may want to establish your ports on opposite sides of the country.</a:t>
            </a:r>
          </a:p>
          <a:p>
            <a:pPr lvl="0">
              <a:spcBef>
                <a:spcPts val="0"/>
              </a:spcBef>
              <a:buNone/>
            </a:pPr>
            <a:endParaRPr/>
          </a:p>
          <a:p>
            <a:pPr lvl="0">
              <a:spcBef>
                <a:spcPts val="0"/>
              </a:spcBef>
              <a:buNone/>
            </a:pPr>
            <a:r>
              <a:rPr lang="en">
                <a:solidFill>
                  <a:schemeClr val="accent5"/>
                </a:solidFill>
              </a:rPr>
              <a:t>13 ½ squares may be used. **Remember to keep them along the coast lines and below the equator**</a:t>
            </a:r>
          </a:p>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England -- Using your blue colored pencil  </a:t>
            </a:r>
          </a:p>
        </p:txBody>
      </p:sp>
      <p:sp>
        <p:nvSpPr>
          <p:cNvPr id="123" name="Shape 12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You are a powerful nation with the greatest navy in the world, so go for minerals, ports, anything really. Because you are interested, however, not only in getting rich, but also in founding permanent colonies for your expanding population, you’ll want to make sure there is land for farming or grazing. </a:t>
            </a:r>
          </a:p>
          <a:p>
            <a:pPr lvl="0">
              <a:spcBef>
                <a:spcPts val="0"/>
              </a:spcBef>
              <a:buNone/>
            </a:pPr>
            <a:r>
              <a:rPr lang="en">
                <a:solidFill>
                  <a:schemeClr val="accent5"/>
                </a:solidFill>
              </a:rPr>
              <a:t>England, you have 35 squares to divide amongst Africa.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France -- Using your green colored pencil  </a:t>
            </a:r>
          </a:p>
        </p:txBody>
      </p:sp>
      <p:sp>
        <p:nvSpPr>
          <p:cNvPr id="129" name="Shape 12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Now that England has taken a large portion of land and Portugal has established successful trade below the equator, ALL of your land needs to be North of the equator. That is no issue since you want areas that are close to Europe and France so that you can administer them easily. Areas that are rich in natural oils and gases are of your desire. </a:t>
            </a:r>
          </a:p>
          <a:p>
            <a:pPr lvl="0">
              <a:spcBef>
                <a:spcPts val="0"/>
              </a:spcBef>
              <a:buNone/>
            </a:pPr>
            <a:endParaRPr/>
          </a:p>
          <a:p>
            <a:pPr lvl="0">
              <a:spcBef>
                <a:spcPts val="0"/>
              </a:spcBef>
              <a:buNone/>
            </a:pPr>
            <a:r>
              <a:rPr lang="en">
                <a:solidFill>
                  <a:schemeClr val="accent5"/>
                </a:solidFill>
              </a:rPr>
              <a:t>France, you have 30 squares the divide amongst Africa.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Belgium -- using your yellow colored pencil </a:t>
            </a:r>
          </a:p>
        </p:txBody>
      </p:sp>
      <p:sp>
        <p:nvSpPr>
          <p:cNvPr id="135" name="Shape 13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In establishing land you have on goal: diamonds. You do not have a lot of men to establish land but enough to make a presence in the diamond company. </a:t>
            </a:r>
          </a:p>
          <a:p>
            <a:pPr lvl="0">
              <a:spcBef>
                <a:spcPts val="0"/>
              </a:spcBef>
              <a:buNone/>
            </a:pPr>
            <a:endParaRPr/>
          </a:p>
          <a:p>
            <a:pPr lvl="0">
              <a:spcBef>
                <a:spcPts val="0"/>
              </a:spcBef>
              <a:buNone/>
            </a:pPr>
            <a:r>
              <a:rPr lang="en">
                <a:solidFill>
                  <a:schemeClr val="accent5"/>
                </a:solidFill>
              </a:rPr>
              <a:t>Belgium, you have 8 and ½ squares to make your presence.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Germany -- using your pink colored pencil </a:t>
            </a:r>
          </a:p>
        </p:txBody>
      </p:sp>
      <p:sp>
        <p:nvSpPr>
          <p:cNvPr id="141" name="Shape 14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You came into the scene late because you were not unified as a country until 1871, but once you are ready, you will go far. The problem is that despite all of your eagerness and new power, there isn’t much land left for you. Resources such as gold and oil will help you to become a powerful nation.</a:t>
            </a:r>
          </a:p>
          <a:p>
            <a:pPr lvl="0">
              <a:spcBef>
                <a:spcPts val="0"/>
              </a:spcBef>
              <a:buNone/>
            </a:pPr>
            <a:endParaRPr/>
          </a:p>
          <a:p>
            <a:pPr lvl="0">
              <a:spcBef>
                <a:spcPts val="0"/>
              </a:spcBef>
              <a:buNone/>
            </a:pPr>
            <a:r>
              <a:rPr lang="en">
                <a:solidFill>
                  <a:schemeClr val="accent5"/>
                </a:solidFill>
              </a:rPr>
              <a:t>You have 13 and ½ squares to claim your territory in Africa.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Spain -- using your orange colored pencil </a:t>
            </a:r>
          </a:p>
        </p:txBody>
      </p:sp>
      <p:sp>
        <p:nvSpPr>
          <p:cNvPr id="147" name="Shape 14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You have come to Africa later than most other colonizers because you focused many of your efforts in Central and Southern America. Your goal is to gain a great deal of iron.</a:t>
            </a:r>
          </a:p>
          <a:p>
            <a:pPr lvl="0">
              <a:spcBef>
                <a:spcPts val="0"/>
              </a:spcBef>
              <a:buNone/>
            </a:pPr>
            <a:endParaRPr/>
          </a:p>
          <a:p>
            <a:pPr lvl="0">
              <a:spcBef>
                <a:spcPts val="0"/>
              </a:spcBef>
              <a:buNone/>
            </a:pPr>
            <a:r>
              <a:rPr lang="en">
                <a:solidFill>
                  <a:schemeClr val="accent5"/>
                </a:solidFill>
              </a:rPr>
              <a:t>You may use 4 squares in your hopes of establishing a strong colony for obtaining iron.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Italy -- using your purple colored pencil </a:t>
            </a:r>
          </a:p>
        </p:txBody>
      </p:sp>
      <p:sp>
        <p:nvSpPr>
          <p:cNvPr id="153" name="Shape 15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Due to your late unification, much like Germany, you have also come into the race late and are not terribly powerful. You can take what you find left over. You are interested in the land near Ethiopia, however they may fight you to keep control over the land. </a:t>
            </a:r>
          </a:p>
          <a:p>
            <a:pPr lvl="0">
              <a:spcBef>
                <a:spcPts val="0"/>
              </a:spcBef>
              <a:buNone/>
            </a:pPr>
            <a:endParaRPr/>
          </a:p>
          <a:p>
            <a:pPr lvl="0">
              <a:spcBef>
                <a:spcPts val="0"/>
              </a:spcBef>
              <a:buNone/>
            </a:pPr>
            <a:r>
              <a:rPr lang="en">
                <a:solidFill>
                  <a:schemeClr val="accent5"/>
                </a:solidFill>
              </a:rPr>
              <a:t>You have 9 and ½ squares to claim the land remaining in Africa.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Let’s reflect</a:t>
            </a:r>
          </a:p>
        </p:txBody>
      </p:sp>
      <p:sp>
        <p:nvSpPr>
          <p:cNvPr id="159" name="Shape 15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Looking over your map and the actual </a:t>
            </a:r>
          </a:p>
          <a:p>
            <a:pPr lvl="0">
              <a:spcBef>
                <a:spcPts val="0"/>
              </a:spcBef>
              <a:buNone/>
            </a:pPr>
            <a:r>
              <a:rPr lang="en"/>
              <a:t>map of Africa from 1875, answer</a:t>
            </a:r>
          </a:p>
          <a:p>
            <a:pPr lvl="0" rtl="0">
              <a:spcBef>
                <a:spcPts val="0"/>
              </a:spcBef>
              <a:buNone/>
            </a:pPr>
            <a:r>
              <a:rPr lang="en"/>
              <a:t> the reflection questions.</a:t>
            </a:r>
          </a:p>
          <a:p>
            <a:pPr lvl="0" rtl="0">
              <a:spcBef>
                <a:spcPts val="0"/>
              </a:spcBef>
              <a:buNone/>
            </a:pPr>
            <a:endParaRPr/>
          </a:p>
        </p:txBody>
      </p:sp>
      <p:pic>
        <p:nvPicPr>
          <p:cNvPr id="160" name="Shape 160"/>
          <p:cNvPicPr preferRelativeResize="0"/>
          <p:nvPr/>
        </p:nvPicPr>
        <p:blipFill>
          <a:blip r:embed="rId3">
            <a:alphaModFix/>
          </a:blip>
          <a:stretch>
            <a:fillRect/>
          </a:stretch>
        </p:blipFill>
        <p:spPr>
          <a:xfrm>
            <a:off x="4671275" y="109900"/>
            <a:ext cx="4344450" cy="4923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Let’s take a step back</a:t>
            </a:r>
          </a:p>
        </p:txBody>
      </p:sp>
      <p:sp>
        <p:nvSpPr>
          <p:cNvPr id="66" name="Shape 6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Think back to our unit on Exploration.</a:t>
            </a:r>
          </a:p>
          <a:p>
            <a:pPr lvl="0">
              <a:spcBef>
                <a:spcPts val="0"/>
              </a:spcBef>
              <a:buNone/>
            </a:pPr>
            <a:r>
              <a:rPr lang="en"/>
              <a:t>	What were the three motives for exploration? </a:t>
            </a:r>
          </a:p>
          <a:p>
            <a:pPr lvl="0">
              <a:spcBef>
                <a:spcPts val="0"/>
              </a:spcBef>
              <a:buNone/>
            </a:pPr>
            <a:r>
              <a:rPr lang="en"/>
              <a:t>	--Hint: The three Gs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Exploration → </a:t>
            </a:r>
            <a:r>
              <a:rPr lang="en" u="sng"/>
              <a:t>Imperialism</a:t>
            </a:r>
            <a:r>
              <a:rPr lang="en"/>
              <a:t> </a:t>
            </a:r>
          </a:p>
        </p:txBody>
      </p:sp>
      <p:sp>
        <p:nvSpPr>
          <p:cNvPr id="72" name="Shape 72"/>
          <p:cNvSpPr txBox="1">
            <a:spLocks noGrp="1"/>
          </p:cNvSpPr>
          <p:nvPr>
            <p:ph type="body" idx="1"/>
          </p:nvPr>
        </p:nvSpPr>
        <p:spPr>
          <a:xfrm>
            <a:off x="92400" y="1352550"/>
            <a:ext cx="8911200" cy="3416400"/>
          </a:xfrm>
          <a:prstGeom prst="rect">
            <a:avLst/>
          </a:prstGeom>
        </p:spPr>
        <p:txBody>
          <a:bodyPr lIns="91425" tIns="91425" rIns="91425" bIns="91425" anchor="t" anchorCtr="0">
            <a:noAutofit/>
          </a:bodyPr>
          <a:lstStyle/>
          <a:p>
            <a:pPr lvl="0">
              <a:spcBef>
                <a:spcPts val="0"/>
              </a:spcBef>
              <a:buNone/>
            </a:pPr>
            <a:r>
              <a:rPr lang="en" dirty="0"/>
              <a:t>What is imperialism?</a:t>
            </a:r>
          </a:p>
          <a:p>
            <a:pPr lvl="0">
              <a:spcBef>
                <a:spcPts val="0"/>
              </a:spcBef>
              <a:buNone/>
            </a:pPr>
            <a:r>
              <a:rPr lang="en" u="sng" dirty="0"/>
              <a:t>When one country takes control of another country, A more powerful country dominates the political, economic, or cultural affairs of a weaker country</a:t>
            </a:r>
          </a:p>
          <a:p>
            <a:pPr lvl="0" rtl="0">
              <a:spcBef>
                <a:spcPts val="0"/>
              </a:spcBef>
              <a:buNone/>
            </a:pPr>
            <a:r>
              <a:rPr lang="en" dirty="0"/>
              <a:t>1- Gold → </a:t>
            </a:r>
            <a:r>
              <a:rPr lang="en" u="sng" dirty="0"/>
              <a:t>Economic, in some cases the countries were in search of gold but also for resources</a:t>
            </a:r>
          </a:p>
          <a:p>
            <a:pPr lvl="0" rtl="0">
              <a:spcBef>
                <a:spcPts val="0"/>
              </a:spcBef>
              <a:buNone/>
            </a:pPr>
            <a:r>
              <a:rPr lang="en" dirty="0"/>
              <a:t>2- Glory → </a:t>
            </a:r>
            <a:r>
              <a:rPr lang="en" u="sng" dirty="0"/>
              <a:t>Political, instead of one explorer gaining fame, countries started to gain more power</a:t>
            </a:r>
          </a:p>
          <a:p>
            <a:pPr lvl="0">
              <a:spcBef>
                <a:spcPts val="0"/>
              </a:spcBef>
              <a:buNone/>
            </a:pPr>
            <a:r>
              <a:rPr lang="en" dirty="0"/>
              <a:t>3- God → </a:t>
            </a:r>
            <a:r>
              <a:rPr lang="en" u="sng" dirty="0"/>
              <a:t>Cultural, countries felt responsible for spreading Christianity and their way of life </a:t>
            </a:r>
          </a:p>
          <a:p>
            <a:pPr lvl="0">
              <a:spcBef>
                <a:spcPts val="0"/>
              </a:spcBef>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78" name="Shape 7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79" name="Shape 79" descr="Image result for scramble for africa"/>
          <p:cNvPicPr preferRelativeResize="0"/>
          <p:nvPr/>
        </p:nvPicPr>
        <p:blipFill>
          <a:blip r:embed="rId3">
            <a:alphaModFix/>
          </a:blip>
          <a:stretch>
            <a:fillRect/>
          </a:stretch>
        </p:blipFill>
        <p:spPr>
          <a:xfrm>
            <a:off x="1415175" y="57150"/>
            <a:ext cx="6281025" cy="50420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Line 2"/>
          <p:cNvSpPr>
            <a:spLocks noChangeShapeType="1"/>
          </p:cNvSpPr>
          <p:nvPr/>
        </p:nvSpPr>
        <p:spPr bwMode="auto">
          <a:xfrm flipH="1" flipV="1">
            <a:off x="2133600" y="1485900"/>
            <a:ext cx="1143000" cy="51435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87043" name="Oval 3"/>
          <p:cNvSpPr>
            <a:spLocks noChangeArrowheads="1"/>
          </p:cNvSpPr>
          <p:nvPr/>
        </p:nvSpPr>
        <p:spPr bwMode="auto">
          <a:xfrm>
            <a:off x="762000" y="914400"/>
            <a:ext cx="1524000" cy="8001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fontAlgn="base">
              <a:spcBef>
                <a:spcPct val="0"/>
              </a:spcBef>
              <a:spcAft>
                <a:spcPct val="0"/>
              </a:spcAft>
            </a:pPr>
            <a:r>
              <a:rPr lang="en-US" sz="1600" b="1" kern="1200" smtClean="0">
                <a:solidFill>
                  <a:srgbClr val="003300"/>
                </a:solidFill>
                <a:latin typeface="Comic Sans MS" pitchFamily="66" charset="0"/>
                <a:ea typeface="+mn-ea"/>
                <a:cs typeface="+mn-cs"/>
              </a:rPr>
              <a:t>Industrial</a:t>
            </a:r>
          </a:p>
          <a:p>
            <a:pPr algn="ctr" fontAlgn="base">
              <a:spcBef>
                <a:spcPct val="0"/>
              </a:spcBef>
              <a:spcAft>
                <a:spcPct val="0"/>
              </a:spcAft>
            </a:pPr>
            <a:r>
              <a:rPr lang="en-US" sz="1600" b="1" kern="1200" smtClean="0">
                <a:solidFill>
                  <a:srgbClr val="003300"/>
                </a:solidFill>
                <a:latin typeface="Comic Sans MS" pitchFamily="66" charset="0"/>
                <a:ea typeface="+mn-ea"/>
                <a:cs typeface="+mn-cs"/>
              </a:rPr>
              <a:t>Revolution</a:t>
            </a:r>
          </a:p>
        </p:txBody>
      </p:sp>
      <p:sp>
        <p:nvSpPr>
          <p:cNvPr id="87044" name="Line 4"/>
          <p:cNvSpPr>
            <a:spLocks noChangeShapeType="1"/>
          </p:cNvSpPr>
          <p:nvPr/>
        </p:nvSpPr>
        <p:spPr bwMode="auto">
          <a:xfrm flipV="1">
            <a:off x="2057400" y="914400"/>
            <a:ext cx="762000" cy="114300"/>
          </a:xfrm>
          <a:prstGeom prst="line">
            <a:avLst/>
          </a:prstGeom>
          <a:noFill/>
          <a:ln w="9525">
            <a:solidFill>
              <a:srgbClr val="00CC00"/>
            </a:solidFill>
            <a:round/>
            <a:headEnd/>
            <a:tailEnd type="triangle" w="med" len="med"/>
          </a:ln>
          <a:effectLst>
            <a:prstShdw prst="shdw17" dist="17961" dir="2700000">
              <a:srgbClr val="007A00"/>
            </a:prst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87045" name="Oval 5"/>
          <p:cNvSpPr>
            <a:spLocks noChangeArrowheads="1"/>
          </p:cNvSpPr>
          <p:nvPr/>
        </p:nvSpPr>
        <p:spPr bwMode="auto">
          <a:xfrm>
            <a:off x="2819400" y="571500"/>
            <a:ext cx="1219200" cy="742950"/>
          </a:xfrm>
          <a:prstGeom prst="ellipse">
            <a:avLst/>
          </a:prstGeom>
          <a:solidFill>
            <a:srgbClr val="FFBF7F"/>
          </a:solidFill>
          <a:ln>
            <a:noFill/>
          </a:ln>
          <a:effectLst>
            <a:prstShdw prst="shdw17" dist="17961" dir="2700000">
              <a:srgbClr val="99734C"/>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fontAlgn="base">
              <a:spcBef>
                <a:spcPct val="0"/>
              </a:spcBef>
              <a:spcAft>
                <a:spcPct val="0"/>
              </a:spcAft>
            </a:pPr>
            <a:r>
              <a:rPr lang="en-US" b="1" kern="1200" smtClean="0">
                <a:solidFill>
                  <a:srgbClr val="003300"/>
                </a:solidFill>
                <a:latin typeface="Comic Sans MS" pitchFamily="66" charset="0"/>
                <a:ea typeface="+mn-ea"/>
                <a:cs typeface="+mn-cs"/>
              </a:rPr>
              <a:t>Source for</a:t>
            </a:r>
          </a:p>
          <a:p>
            <a:pPr algn="ctr" fontAlgn="base">
              <a:spcBef>
                <a:spcPct val="0"/>
              </a:spcBef>
              <a:spcAft>
                <a:spcPct val="0"/>
              </a:spcAft>
            </a:pPr>
            <a:r>
              <a:rPr lang="en-US" b="1" kern="1200" smtClean="0">
                <a:solidFill>
                  <a:srgbClr val="003300"/>
                </a:solidFill>
                <a:latin typeface="Comic Sans MS" pitchFamily="66" charset="0"/>
                <a:ea typeface="+mn-ea"/>
                <a:cs typeface="+mn-cs"/>
              </a:rPr>
              <a:t>Raw</a:t>
            </a:r>
          </a:p>
          <a:p>
            <a:pPr algn="ctr" fontAlgn="base">
              <a:spcBef>
                <a:spcPct val="0"/>
              </a:spcBef>
              <a:spcAft>
                <a:spcPct val="0"/>
              </a:spcAft>
            </a:pPr>
            <a:r>
              <a:rPr lang="en-US" b="1" kern="1200" smtClean="0">
                <a:solidFill>
                  <a:srgbClr val="003300"/>
                </a:solidFill>
                <a:latin typeface="Comic Sans MS" pitchFamily="66" charset="0"/>
                <a:ea typeface="+mn-ea"/>
                <a:cs typeface="+mn-cs"/>
              </a:rPr>
              <a:t>Materials</a:t>
            </a:r>
          </a:p>
        </p:txBody>
      </p:sp>
      <p:sp>
        <p:nvSpPr>
          <p:cNvPr id="87046" name="Line 6"/>
          <p:cNvSpPr>
            <a:spLocks noChangeShapeType="1"/>
          </p:cNvSpPr>
          <p:nvPr/>
        </p:nvSpPr>
        <p:spPr bwMode="auto">
          <a:xfrm>
            <a:off x="1524000" y="1714500"/>
            <a:ext cx="152400" cy="342900"/>
          </a:xfrm>
          <a:prstGeom prst="line">
            <a:avLst/>
          </a:prstGeom>
          <a:noFill/>
          <a:ln w="9525">
            <a:solidFill>
              <a:srgbClr val="00CC00"/>
            </a:solidFill>
            <a:round/>
            <a:headEnd/>
            <a:tailEnd type="triangle" w="med" len="med"/>
          </a:ln>
          <a:effectLst>
            <a:prstShdw prst="shdw17" dist="17961" dir="2700000">
              <a:srgbClr val="007A00"/>
            </a:prst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87047" name="Oval 7"/>
          <p:cNvSpPr>
            <a:spLocks noChangeArrowheads="1"/>
          </p:cNvSpPr>
          <p:nvPr/>
        </p:nvSpPr>
        <p:spPr bwMode="auto">
          <a:xfrm>
            <a:off x="1295400" y="2000250"/>
            <a:ext cx="1219200" cy="742950"/>
          </a:xfrm>
          <a:prstGeom prst="ellipse">
            <a:avLst/>
          </a:prstGeom>
          <a:solidFill>
            <a:srgbClr val="FFBF7F"/>
          </a:solidFill>
          <a:ln>
            <a:noFill/>
          </a:ln>
          <a:effectLst>
            <a:prstShdw prst="shdw17" dist="17961" dir="2700000">
              <a:srgbClr val="99734C"/>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fontAlgn="base">
              <a:spcBef>
                <a:spcPct val="0"/>
              </a:spcBef>
              <a:spcAft>
                <a:spcPct val="0"/>
              </a:spcAft>
            </a:pPr>
            <a:r>
              <a:rPr lang="en-US" b="1" kern="1200" smtClean="0">
                <a:solidFill>
                  <a:srgbClr val="003300"/>
                </a:solidFill>
                <a:latin typeface="Comic Sans MS" pitchFamily="66" charset="0"/>
                <a:ea typeface="+mn-ea"/>
                <a:cs typeface="+mn-cs"/>
              </a:rPr>
              <a:t>Markets for</a:t>
            </a:r>
            <a:br>
              <a:rPr lang="en-US" b="1" kern="1200" smtClean="0">
                <a:solidFill>
                  <a:srgbClr val="003300"/>
                </a:solidFill>
                <a:latin typeface="Comic Sans MS" pitchFamily="66" charset="0"/>
                <a:ea typeface="+mn-ea"/>
                <a:cs typeface="+mn-cs"/>
              </a:rPr>
            </a:br>
            <a:r>
              <a:rPr lang="en-US" b="1" kern="1200" smtClean="0">
                <a:solidFill>
                  <a:srgbClr val="003300"/>
                </a:solidFill>
                <a:latin typeface="Comic Sans MS" pitchFamily="66" charset="0"/>
                <a:ea typeface="+mn-ea"/>
                <a:cs typeface="+mn-cs"/>
              </a:rPr>
              <a:t>Finished</a:t>
            </a:r>
            <a:br>
              <a:rPr lang="en-US" b="1" kern="1200" smtClean="0">
                <a:solidFill>
                  <a:srgbClr val="003300"/>
                </a:solidFill>
                <a:latin typeface="Comic Sans MS" pitchFamily="66" charset="0"/>
                <a:ea typeface="+mn-ea"/>
                <a:cs typeface="+mn-cs"/>
              </a:rPr>
            </a:br>
            <a:r>
              <a:rPr lang="en-US" b="1" kern="1200" smtClean="0">
                <a:solidFill>
                  <a:srgbClr val="003300"/>
                </a:solidFill>
                <a:latin typeface="Comic Sans MS" pitchFamily="66" charset="0"/>
                <a:ea typeface="+mn-ea"/>
                <a:cs typeface="+mn-cs"/>
              </a:rPr>
              <a:t>Goods</a:t>
            </a:r>
          </a:p>
        </p:txBody>
      </p:sp>
      <p:sp>
        <p:nvSpPr>
          <p:cNvPr id="87048" name="Line 8"/>
          <p:cNvSpPr>
            <a:spLocks noChangeShapeType="1"/>
          </p:cNvSpPr>
          <p:nvPr/>
        </p:nvSpPr>
        <p:spPr bwMode="auto">
          <a:xfrm flipV="1">
            <a:off x="5105400" y="1200150"/>
            <a:ext cx="381000" cy="8001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87049" name="Oval 9"/>
          <p:cNvSpPr>
            <a:spLocks noChangeArrowheads="1"/>
          </p:cNvSpPr>
          <p:nvPr/>
        </p:nvSpPr>
        <p:spPr bwMode="auto">
          <a:xfrm>
            <a:off x="4800600" y="400050"/>
            <a:ext cx="1524000" cy="8001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fontAlgn="base">
              <a:spcBef>
                <a:spcPct val="0"/>
              </a:spcBef>
              <a:spcAft>
                <a:spcPct val="0"/>
              </a:spcAft>
            </a:pPr>
            <a:r>
              <a:rPr lang="en-US" sz="1600" b="1" kern="1200" smtClean="0">
                <a:solidFill>
                  <a:srgbClr val="003300"/>
                </a:solidFill>
                <a:latin typeface="Comic Sans MS" pitchFamily="66" charset="0"/>
                <a:ea typeface="+mn-ea"/>
                <a:cs typeface="+mn-cs"/>
              </a:rPr>
              <a:t>European</a:t>
            </a:r>
            <a:br>
              <a:rPr lang="en-US" sz="1600" b="1" kern="1200" smtClean="0">
                <a:solidFill>
                  <a:srgbClr val="003300"/>
                </a:solidFill>
                <a:latin typeface="Comic Sans MS" pitchFamily="66" charset="0"/>
                <a:ea typeface="+mn-ea"/>
                <a:cs typeface="+mn-cs"/>
              </a:rPr>
            </a:br>
            <a:r>
              <a:rPr lang="en-US" sz="1600" b="1" kern="1200" smtClean="0">
                <a:solidFill>
                  <a:srgbClr val="003300"/>
                </a:solidFill>
                <a:latin typeface="Comic Sans MS" pitchFamily="66" charset="0"/>
                <a:ea typeface="+mn-ea"/>
                <a:cs typeface="+mn-cs"/>
              </a:rPr>
              <a:t>Nationalism</a:t>
            </a:r>
          </a:p>
        </p:txBody>
      </p:sp>
      <p:sp>
        <p:nvSpPr>
          <p:cNvPr id="87050" name="Line 10"/>
          <p:cNvSpPr>
            <a:spLocks noChangeShapeType="1"/>
          </p:cNvSpPr>
          <p:nvPr/>
        </p:nvSpPr>
        <p:spPr bwMode="auto">
          <a:xfrm flipV="1">
            <a:off x="5791200" y="1543050"/>
            <a:ext cx="1371600" cy="51435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87051" name="Oval 11"/>
          <p:cNvSpPr>
            <a:spLocks noChangeArrowheads="1"/>
          </p:cNvSpPr>
          <p:nvPr/>
        </p:nvSpPr>
        <p:spPr bwMode="auto">
          <a:xfrm>
            <a:off x="6858000" y="857250"/>
            <a:ext cx="1524000" cy="8001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fontAlgn="base">
              <a:spcBef>
                <a:spcPct val="0"/>
              </a:spcBef>
              <a:spcAft>
                <a:spcPct val="0"/>
              </a:spcAft>
            </a:pPr>
            <a:r>
              <a:rPr lang="en-US" sz="1600" b="1" kern="1200" smtClean="0">
                <a:solidFill>
                  <a:srgbClr val="003300"/>
                </a:solidFill>
                <a:latin typeface="Comic Sans MS" pitchFamily="66" charset="0"/>
                <a:ea typeface="+mn-ea"/>
                <a:cs typeface="+mn-cs"/>
              </a:rPr>
              <a:t>Missionary</a:t>
            </a:r>
            <a:br>
              <a:rPr lang="en-US" sz="1600" b="1" kern="1200" smtClean="0">
                <a:solidFill>
                  <a:srgbClr val="003300"/>
                </a:solidFill>
                <a:latin typeface="Comic Sans MS" pitchFamily="66" charset="0"/>
                <a:ea typeface="+mn-ea"/>
                <a:cs typeface="+mn-cs"/>
              </a:rPr>
            </a:br>
            <a:r>
              <a:rPr lang="en-US" sz="1600" b="1" kern="1200" smtClean="0">
                <a:solidFill>
                  <a:srgbClr val="003300"/>
                </a:solidFill>
                <a:latin typeface="Comic Sans MS" pitchFamily="66" charset="0"/>
                <a:ea typeface="+mn-ea"/>
                <a:cs typeface="+mn-cs"/>
              </a:rPr>
              <a:t>Activity</a:t>
            </a:r>
          </a:p>
        </p:txBody>
      </p:sp>
      <p:sp>
        <p:nvSpPr>
          <p:cNvPr id="87052" name="Line 12"/>
          <p:cNvSpPr>
            <a:spLocks noChangeShapeType="1"/>
          </p:cNvSpPr>
          <p:nvPr/>
        </p:nvSpPr>
        <p:spPr bwMode="auto">
          <a:xfrm flipV="1">
            <a:off x="5867400" y="2514600"/>
            <a:ext cx="1295400" cy="5715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87053" name="Oval 13"/>
          <p:cNvSpPr>
            <a:spLocks noChangeArrowheads="1"/>
          </p:cNvSpPr>
          <p:nvPr/>
        </p:nvSpPr>
        <p:spPr bwMode="auto">
          <a:xfrm>
            <a:off x="7162800" y="2057400"/>
            <a:ext cx="1524000" cy="8001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fontAlgn="base">
              <a:spcBef>
                <a:spcPct val="0"/>
              </a:spcBef>
              <a:spcAft>
                <a:spcPct val="0"/>
              </a:spcAft>
            </a:pPr>
            <a:r>
              <a:rPr lang="en-US" sz="1600" b="1" kern="1200" smtClean="0">
                <a:solidFill>
                  <a:srgbClr val="003300"/>
                </a:solidFill>
                <a:latin typeface="Comic Sans MS" pitchFamily="66" charset="0"/>
                <a:ea typeface="+mn-ea"/>
                <a:cs typeface="+mn-cs"/>
              </a:rPr>
              <a:t>Military</a:t>
            </a:r>
            <a:br>
              <a:rPr lang="en-US" sz="1600" b="1" kern="1200" smtClean="0">
                <a:solidFill>
                  <a:srgbClr val="003300"/>
                </a:solidFill>
                <a:latin typeface="Comic Sans MS" pitchFamily="66" charset="0"/>
                <a:ea typeface="+mn-ea"/>
                <a:cs typeface="+mn-cs"/>
              </a:rPr>
            </a:br>
            <a:r>
              <a:rPr lang="en-US" sz="1600" b="1" kern="1200" smtClean="0">
                <a:solidFill>
                  <a:srgbClr val="003300"/>
                </a:solidFill>
                <a:latin typeface="Comic Sans MS" pitchFamily="66" charset="0"/>
                <a:ea typeface="+mn-ea"/>
                <a:cs typeface="+mn-cs"/>
              </a:rPr>
              <a:t>&amp; Naval</a:t>
            </a:r>
            <a:br>
              <a:rPr lang="en-US" sz="1600" b="1" kern="1200" smtClean="0">
                <a:solidFill>
                  <a:srgbClr val="003300"/>
                </a:solidFill>
                <a:latin typeface="Comic Sans MS" pitchFamily="66" charset="0"/>
                <a:ea typeface="+mn-ea"/>
                <a:cs typeface="+mn-cs"/>
              </a:rPr>
            </a:br>
            <a:r>
              <a:rPr lang="en-US" sz="1600" b="1" kern="1200" smtClean="0">
                <a:solidFill>
                  <a:srgbClr val="003300"/>
                </a:solidFill>
                <a:latin typeface="Comic Sans MS" pitchFamily="66" charset="0"/>
                <a:ea typeface="+mn-ea"/>
                <a:cs typeface="+mn-cs"/>
              </a:rPr>
              <a:t>Bases</a:t>
            </a:r>
          </a:p>
        </p:txBody>
      </p:sp>
      <p:sp>
        <p:nvSpPr>
          <p:cNvPr id="9230" name="Rectangle 14"/>
          <p:cNvSpPr>
            <a:spLocks noChangeArrowheads="1"/>
          </p:cNvSpPr>
          <p:nvPr/>
        </p:nvSpPr>
        <p:spPr bwMode="auto">
          <a:xfrm>
            <a:off x="2971800" y="1885950"/>
            <a:ext cx="2895600" cy="857250"/>
          </a:xfrm>
          <a:prstGeom prst="rect">
            <a:avLst/>
          </a:prstGeom>
          <a:solidFill>
            <a:srgbClr val="FF9933">
              <a:alpha val="83920"/>
            </a:srgbClr>
          </a:solidFill>
          <a:ln>
            <a:noFill/>
          </a:ln>
          <a:effectLst>
            <a:prstShdw prst="shdw17" dist="17961" dir="2700000">
              <a:srgbClr val="FF9933"/>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fontAlgn="base">
              <a:spcBef>
                <a:spcPct val="0"/>
              </a:spcBef>
              <a:spcAft>
                <a:spcPct val="0"/>
              </a:spcAft>
            </a:pPr>
            <a:r>
              <a:rPr lang="en-US" sz="2400" kern="1200" smtClean="0">
                <a:solidFill>
                  <a:srgbClr val="FFFFFF"/>
                </a:solidFill>
                <a:latin typeface="ModernBlck" pitchFamily="34" charset="0"/>
                <a:ea typeface="+mn-ea"/>
                <a:cs typeface="+mn-cs"/>
              </a:rPr>
              <a:t>European</a:t>
            </a:r>
          </a:p>
          <a:p>
            <a:pPr algn="ctr" fontAlgn="base">
              <a:spcBef>
                <a:spcPct val="0"/>
              </a:spcBef>
              <a:spcAft>
                <a:spcPct val="0"/>
              </a:spcAft>
            </a:pPr>
            <a:r>
              <a:rPr lang="en-US" sz="2400" kern="1200" smtClean="0">
                <a:solidFill>
                  <a:srgbClr val="FFFFFF"/>
                </a:solidFill>
                <a:latin typeface="ModernBlck" pitchFamily="34" charset="0"/>
                <a:ea typeface="+mn-ea"/>
                <a:cs typeface="+mn-cs"/>
              </a:rPr>
              <a:t>Motives</a:t>
            </a:r>
          </a:p>
          <a:p>
            <a:pPr algn="ctr" fontAlgn="base">
              <a:spcBef>
                <a:spcPct val="0"/>
              </a:spcBef>
              <a:spcAft>
                <a:spcPct val="0"/>
              </a:spcAft>
            </a:pPr>
            <a:r>
              <a:rPr lang="en-US" sz="2400" kern="1200" smtClean="0">
                <a:solidFill>
                  <a:srgbClr val="FFFFFF"/>
                </a:solidFill>
                <a:latin typeface="ModernBlck" pitchFamily="34" charset="0"/>
                <a:ea typeface="+mn-ea"/>
                <a:cs typeface="+mn-cs"/>
              </a:rPr>
              <a:t>For Colonization</a:t>
            </a:r>
          </a:p>
        </p:txBody>
      </p:sp>
      <p:sp>
        <p:nvSpPr>
          <p:cNvPr id="87055" name="Line 15"/>
          <p:cNvSpPr>
            <a:spLocks noChangeShapeType="1"/>
          </p:cNvSpPr>
          <p:nvPr/>
        </p:nvSpPr>
        <p:spPr bwMode="auto">
          <a:xfrm>
            <a:off x="5791200" y="2743200"/>
            <a:ext cx="1143000" cy="6858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87056" name="Oval 16"/>
          <p:cNvSpPr>
            <a:spLocks noChangeArrowheads="1"/>
          </p:cNvSpPr>
          <p:nvPr/>
        </p:nvSpPr>
        <p:spPr bwMode="auto">
          <a:xfrm>
            <a:off x="6705600" y="3314700"/>
            <a:ext cx="1524000" cy="8001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fontAlgn="base">
              <a:spcBef>
                <a:spcPct val="0"/>
              </a:spcBef>
              <a:spcAft>
                <a:spcPct val="0"/>
              </a:spcAft>
            </a:pPr>
            <a:r>
              <a:rPr lang="en-US" sz="1300" b="1" kern="1200" smtClean="0">
                <a:solidFill>
                  <a:srgbClr val="003300"/>
                </a:solidFill>
                <a:latin typeface="Comic Sans MS" pitchFamily="66" charset="0"/>
                <a:ea typeface="+mn-ea"/>
                <a:cs typeface="+mn-cs"/>
              </a:rPr>
              <a:t>Places to</a:t>
            </a:r>
            <a:br>
              <a:rPr lang="en-US" sz="1300" b="1" kern="1200" smtClean="0">
                <a:solidFill>
                  <a:srgbClr val="003300"/>
                </a:solidFill>
                <a:latin typeface="Comic Sans MS" pitchFamily="66" charset="0"/>
                <a:ea typeface="+mn-ea"/>
                <a:cs typeface="+mn-cs"/>
              </a:rPr>
            </a:br>
            <a:r>
              <a:rPr lang="en-US" sz="1300" b="1" kern="1200" smtClean="0">
                <a:solidFill>
                  <a:srgbClr val="003300"/>
                </a:solidFill>
                <a:latin typeface="Comic Sans MS" pitchFamily="66" charset="0"/>
                <a:ea typeface="+mn-ea"/>
                <a:cs typeface="+mn-cs"/>
              </a:rPr>
              <a:t>Dump</a:t>
            </a:r>
            <a:br>
              <a:rPr lang="en-US" sz="1300" b="1" kern="1200" smtClean="0">
                <a:solidFill>
                  <a:srgbClr val="003300"/>
                </a:solidFill>
                <a:latin typeface="Comic Sans MS" pitchFamily="66" charset="0"/>
                <a:ea typeface="+mn-ea"/>
                <a:cs typeface="+mn-cs"/>
              </a:rPr>
            </a:br>
            <a:r>
              <a:rPr lang="en-US" sz="1300" b="1" kern="1200" smtClean="0">
                <a:solidFill>
                  <a:srgbClr val="003300"/>
                </a:solidFill>
                <a:latin typeface="Comic Sans MS" pitchFamily="66" charset="0"/>
                <a:ea typeface="+mn-ea"/>
                <a:cs typeface="+mn-cs"/>
              </a:rPr>
              <a:t>Unwanted/</a:t>
            </a:r>
            <a:br>
              <a:rPr lang="en-US" sz="1300" b="1" kern="1200" smtClean="0">
                <a:solidFill>
                  <a:srgbClr val="003300"/>
                </a:solidFill>
                <a:latin typeface="Comic Sans MS" pitchFamily="66" charset="0"/>
                <a:ea typeface="+mn-ea"/>
                <a:cs typeface="+mn-cs"/>
              </a:rPr>
            </a:br>
            <a:r>
              <a:rPr lang="en-US" sz="1300" b="1" kern="1200" smtClean="0">
                <a:solidFill>
                  <a:srgbClr val="003300"/>
                </a:solidFill>
                <a:latin typeface="Comic Sans MS" pitchFamily="66" charset="0"/>
                <a:ea typeface="+mn-ea"/>
                <a:cs typeface="+mn-cs"/>
              </a:rPr>
              <a:t>Excess Popul.</a:t>
            </a:r>
          </a:p>
        </p:txBody>
      </p:sp>
      <p:sp>
        <p:nvSpPr>
          <p:cNvPr id="87057" name="Line 17"/>
          <p:cNvSpPr>
            <a:spLocks noChangeShapeType="1"/>
          </p:cNvSpPr>
          <p:nvPr/>
        </p:nvSpPr>
        <p:spPr bwMode="auto">
          <a:xfrm>
            <a:off x="4800600" y="2743200"/>
            <a:ext cx="990600" cy="12573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87058" name="Oval 18"/>
          <p:cNvSpPr>
            <a:spLocks noChangeArrowheads="1"/>
          </p:cNvSpPr>
          <p:nvPr/>
        </p:nvSpPr>
        <p:spPr bwMode="auto">
          <a:xfrm>
            <a:off x="5181600" y="4000500"/>
            <a:ext cx="1524000" cy="8001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fontAlgn="base">
              <a:spcBef>
                <a:spcPct val="0"/>
              </a:spcBef>
              <a:spcAft>
                <a:spcPct val="0"/>
              </a:spcAft>
            </a:pPr>
            <a:r>
              <a:rPr lang="en-US" sz="1600" b="1" kern="1200" smtClean="0">
                <a:solidFill>
                  <a:srgbClr val="003300"/>
                </a:solidFill>
                <a:latin typeface="Comic Sans MS" pitchFamily="66" charset="0"/>
                <a:ea typeface="+mn-ea"/>
                <a:cs typeface="+mn-cs"/>
              </a:rPr>
              <a:t>Soc. &amp; Eco.</a:t>
            </a:r>
            <a:br>
              <a:rPr lang="en-US" sz="1600" b="1" kern="1200" smtClean="0">
                <a:solidFill>
                  <a:srgbClr val="003300"/>
                </a:solidFill>
                <a:latin typeface="Comic Sans MS" pitchFamily="66" charset="0"/>
                <a:ea typeface="+mn-ea"/>
                <a:cs typeface="+mn-cs"/>
              </a:rPr>
            </a:br>
            <a:r>
              <a:rPr lang="en-US" sz="1600" b="1" kern="1200" smtClean="0">
                <a:solidFill>
                  <a:srgbClr val="003300"/>
                </a:solidFill>
                <a:latin typeface="Comic Sans MS" pitchFamily="66" charset="0"/>
                <a:ea typeface="+mn-ea"/>
                <a:cs typeface="+mn-cs"/>
              </a:rPr>
              <a:t>Opportunities</a:t>
            </a:r>
          </a:p>
        </p:txBody>
      </p:sp>
      <p:sp>
        <p:nvSpPr>
          <p:cNvPr id="87059" name="Line 19"/>
          <p:cNvSpPr>
            <a:spLocks noChangeShapeType="1"/>
          </p:cNvSpPr>
          <p:nvPr/>
        </p:nvSpPr>
        <p:spPr bwMode="auto">
          <a:xfrm flipH="1">
            <a:off x="3886200" y="2743200"/>
            <a:ext cx="152400" cy="120015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87060" name="Oval 20"/>
          <p:cNvSpPr>
            <a:spLocks noChangeArrowheads="1"/>
          </p:cNvSpPr>
          <p:nvPr/>
        </p:nvSpPr>
        <p:spPr bwMode="auto">
          <a:xfrm>
            <a:off x="3124200" y="3943350"/>
            <a:ext cx="1524000" cy="8001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fontAlgn="base">
              <a:spcBef>
                <a:spcPct val="0"/>
              </a:spcBef>
              <a:spcAft>
                <a:spcPct val="0"/>
              </a:spcAft>
            </a:pPr>
            <a:r>
              <a:rPr lang="en-US" sz="1600" b="1" kern="1200" smtClean="0">
                <a:solidFill>
                  <a:srgbClr val="003300"/>
                </a:solidFill>
                <a:latin typeface="Comic Sans MS" pitchFamily="66" charset="0"/>
                <a:ea typeface="+mn-ea"/>
                <a:cs typeface="+mn-cs"/>
              </a:rPr>
              <a:t>Humanitarian</a:t>
            </a:r>
            <a:br>
              <a:rPr lang="en-US" sz="1600" b="1" kern="1200" smtClean="0">
                <a:solidFill>
                  <a:srgbClr val="003300"/>
                </a:solidFill>
                <a:latin typeface="Comic Sans MS" pitchFamily="66" charset="0"/>
                <a:ea typeface="+mn-ea"/>
                <a:cs typeface="+mn-cs"/>
              </a:rPr>
            </a:br>
            <a:r>
              <a:rPr lang="en-US" sz="1600" b="1" kern="1200" smtClean="0">
                <a:solidFill>
                  <a:srgbClr val="003300"/>
                </a:solidFill>
                <a:latin typeface="Comic Sans MS" pitchFamily="66" charset="0"/>
                <a:ea typeface="+mn-ea"/>
                <a:cs typeface="+mn-cs"/>
              </a:rPr>
              <a:t>Reasons</a:t>
            </a:r>
          </a:p>
        </p:txBody>
      </p:sp>
      <p:sp>
        <p:nvSpPr>
          <p:cNvPr id="87061" name="Line 21"/>
          <p:cNvSpPr>
            <a:spLocks noChangeShapeType="1"/>
          </p:cNvSpPr>
          <p:nvPr/>
        </p:nvSpPr>
        <p:spPr bwMode="auto">
          <a:xfrm flipH="1">
            <a:off x="2057400" y="2743200"/>
            <a:ext cx="914400" cy="571500"/>
          </a:xfrm>
          <a:prstGeom prst="line">
            <a:avLst/>
          </a:prstGeom>
          <a:noFill/>
          <a:ln w="28575">
            <a:solidFill>
              <a:srgbClr val="FF9933"/>
            </a:solidFill>
            <a:round/>
            <a:headEnd/>
            <a:tailEnd type="triangle" w="med" len="med"/>
          </a:ln>
          <a:effectLst>
            <a:prstShdw prst="shdw17" dist="17961" dir="2700000">
              <a:srgbClr val="995C1F"/>
            </a:prst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87062" name="Oval 22"/>
          <p:cNvSpPr>
            <a:spLocks noChangeArrowheads="1"/>
          </p:cNvSpPr>
          <p:nvPr/>
        </p:nvSpPr>
        <p:spPr bwMode="auto">
          <a:xfrm>
            <a:off x="1219200" y="3314700"/>
            <a:ext cx="1524000" cy="800100"/>
          </a:xfrm>
          <a:prstGeom prst="ellipse">
            <a:avLst/>
          </a:prstGeom>
          <a:solidFill>
            <a:srgbClr val="FFFFBD"/>
          </a:solidFill>
          <a:ln>
            <a:noFill/>
          </a:ln>
          <a:effectLst>
            <a:prstShdw prst="shdw17" dist="17961" dir="2700000">
              <a:srgbClr val="999971"/>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fontAlgn="base">
              <a:spcBef>
                <a:spcPct val="0"/>
              </a:spcBef>
              <a:spcAft>
                <a:spcPct val="0"/>
              </a:spcAft>
            </a:pPr>
            <a:r>
              <a:rPr lang="en-US" sz="1600" b="1" kern="1200" smtClean="0">
                <a:solidFill>
                  <a:srgbClr val="003300"/>
                </a:solidFill>
                <a:latin typeface="Comic Sans MS" pitchFamily="66" charset="0"/>
                <a:ea typeface="+mn-ea"/>
                <a:cs typeface="+mn-cs"/>
              </a:rPr>
              <a:t>European</a:t>
            </a:r>
            <a:br>
              <a:rPr lang="en-US" sz="1600" b="1" kern="1200" smtClean="0">
                <a:solidFill>
                  <a:srgbClr val="003300"/>
                </a:solidFill>
                <a:latin typeface="Comic Sans MS" pitchFamily="66" charset="0"/>
                <a:ea typeface="+mn-ea"/>
                <a:cs typeface="+mn-cs"/>
              </a:rPr>
            </a:br>
            <a:r>
              <a:rPr lang="en-US" sz="1600" b="1" kern="1200" smtClean="0">
                <a:solidFill>
                  <a:srgbClr val="003300"/>
                </a:solidFill>
                <a:latin typeface="Comic Sans MS" pitchFamily="66" charset="0"/>
                <a:ea typeface="+mn-ea"/>
                <a:cs typeface="+mn-cs"/>
              </a:rPr>
              <a:t>Racism</a:t>
            </a:r>
          </a:p>
        </p:txBody>
      </p:sp>
      <p:sp>
        <p:nvSpPr>
          <p:cNvPr id="87063" name="Line 23"/>
          <p:cNvSpPr>
            <a:spLocks noChangeShapeType="1"/>
          </p:cNvSpPr>
          <p:nvPr/>
        </p:nvSpPr>
        <p:spPr bwMode="auto">
          <a:xfrm>
            <a:off x="2057400" y="4114800"/>
            <a:ext cx="152400" cy="171450"/>
          </a:xfrm>
          <a:prstGeom prst="line">
            <a:avLst/>
          </a:prstGeom>
          <a:noFill/>
          <a:ln w="9525">
            <a:solidFill>
              <a:srgbClr val="00CC00"/>
            </a:solidFill>
            <a:round/>
            <a:headEnd/>
            <a:tailEnd type="triangle" w="med" len="med"/>
          </a:ln>
          <a:effectLst>
            <a:prstShdw prst="shdw17" dist="17961" dir="2700000">
              <a:srgbClr val="007A00"/>
            </a:prst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87064" name="Oval 24"/>
          <p:cNvSpPr>
            <a:spLocks noChangeArrowheads="1"/>
          </p:cNvSpPr>
          <p:nvPr/>
        </p:nvSpPr>
        <p:spPr bwMode="auto">
          <a:xfrm>
            <a:off x="1752600" y="4286250"/>
            <a:ext cx="1219200" cy="628650"/>
          </a:xfrm>
          <a:prstGeom prst="ellipse">
            <a:avLst/>
          </a:prstGeom>
          <a:solidFill>
            <a:srgbClr val="FFBF7F"/>
          </a:solidFill>
          <a:ln>
            <a:noFill/>
          </a:ln>
          <a:effectLst>
            <a:prstShdw prst="shdw17" dist="17961" dir="2700000">
              <a:srgbClr val="99734C"/>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fontAlgn="base">
              <a:spcBef>
                <a:spcPct val="0"/>
              </a:spcBef>
              <a:spcAft>
                <a:spcPct val="0"/>
              </a:spcAft>
            </a:pPr>
            <a:r>
              <a:rPr lang="en-US" b="1" kern="1200" smtClean="0">
                <a:solidFill>
                  <a:srgbClr val="003300"/>
                </a:solidFill>
                <a:latin typeface="Comic Sans MS" pitchFamily="66" charset="0"/>
                <a:ea typeface="+mn-ea"/>
                <a:cs typeface="+mn-cs"/>
              </a:rPr>
              <a:t>“White</a:t>
            </a:r>
            <a:br>
              <a:rPr lang="en-US" b="1" kern="1200" smtClean="0">
                <a:solidFill>
                  <a:srgbClr val="003300"/>
                </a:solidFill>
                <a:latin typeface="Comic Sans MS" pitchFamily="66" charset="0"/>
                <a:ea typeface="+mn-ea"/>
                <a:cs typeface="+mn-cs"/>
              </a:rPr>
            </a:br>
            <a:r>
              <a:rPr lang="en-US" b="1" kern="1200" smtClean="0">
                <a:solidFill>
                  <a:srgbClr val="003300"/>
                </a:solidFill>
                <a:latin typeface="Comic Sans MS" pitchFamily="66" charset="0"/>
                <a:ea typeface="+mn-ea"/>
                <a:cs typeface="+mn-cs"/>
              </a:rPr>
              <a:t>Man’s</a:t>
            </a:r>
            <a:br>
              <a:rPr lang="en-US" b="1" kern="1200" smtClean="0">
                <a:solidFill>
                  <a:srgbClr val="003300"/>
                </a:solidFill>
                <a:latin typeface="Comic Sans MS" pitchFamily="66" charset="0"/>
                <a:ea typeface="+mn-ea"/>
                <a:cs typeface="+mn-cs"/>
              </a:rPr>
            </a:br>
            <a:r>
              <a:rPr lang="en-US" b="1" kern="1200" smtClean="0">
                <a:solidFill>
                  <a:srgbClr val="003300"/>
                </a:solidFill>
                <a:latin typeface="Comic Sans MS" pitchFamily="66" charset="0"/>
                <a:ea typeface="+mn-ea"/>
                <a:cs typeface="+mn-cs"/>
              </a:rPr>
              <a:t>Burden”</a:t>
            </a:r>
          </a:p>
        </p:txBody>
      </p:sp>
      <p:sp>
        <p:nvSpPr>
          <p:cNvPr id="87065" name="Line 25"/>
          <p:cNvSpPr>
            <a:spLocks noChangeShapeType="1"/>
          </p:cNvSpPr>
          <p:nvPr/>
        </p:nvSpPr>
        <p:spPr bwMode="auto">
          <a:xfrm flipH="1" flipV="1">
            <a:off x="1143000" y="3371850"/>
            <a:ext cx="228600" cy="57150"/>
          </a:xfrm>
          <a:prstGeom prst="line">
            <a:avLst/>
          </a:prstGeom>
          <a:noFill/>
          <a:ln w="9525">
            <a:solidFill>
              <a:srgbClr val="00CC00"/>
            </a:solidFill>
            <a:round/>
            <a:headEnd/>
            <a:tailEnd type="triangle" w="med" len="med"/>
          </a:ln>
          <a:effectLst>
            <a:prstShdw prst="shdw17" dist="17961" dir="2700000">
              <a:srgbClr val="007A00"/>
            </a:prstShdw>
          </a:effectLst>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4800" b="1" u="sng" kern="1200" smtClean="0">
              <a:solidFill>
                <a:srgbClr val="FFFFFF"/>
              </a:solidFill>
              <a:latin typeface="Arial" charset="0"/>
              <a:ea typeface="+mn-ea"/>
              <a:cs typeface="+mn-cs"/>
            </a:endParaRPr>
          </a:p>
        </p:txBody>
      </p:sp>
      <p:sp>
        <p:nvSpPr>
          <p:cNvPr id="87066" name="Oval 26"/>
          <p:cNvSpPr>
            <a:spLocks noChangeArrowheads="1"/>
          </p:cNvSpPr>
          <p:nvPr/>
        </p:nvSpPr>
        <p:spPr bwMode="auto">
          <a:xfrm>
            <a:off x="228600" y="2800350"/>
            <a:ext cx="1219200" cy="628650"/>
          </a:xfrm>
          <a:prstGeom prst="ellipse">
            <a:avLst/>
          </a:prstGeom>
          <a:solidFill>
            <a:srgbClr val="FFBF7F"/>
          </a:solidFill>
          <a:ln>
            <a:noFill/>
          </a:ln>
          <a:effectLst>
            <a:prstShdw prst="shdw17" dist="17961" dir="2700000">
              <a:srgbClr val="99734C"/>
            </a:prst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pPr algn="ctr" fontAlgn="base">
              <a:spcBef>
                <a:spcPct val="0"/>
              </a:spcBef>
              <a:spcAft>
                <a:spcPct val="0"/>
              </a:spcAft>
            </a:pPr>
            <a:r>
              <a:rPr lang="en-US" b="1" kern="1200" smtClean="0">
                <a:solidFill>
                  <a:srgbClr val="003300"/>
                </a:solidFill>
                <a:latin typeface="Comic Sans MS" pitchFamily="66" charset="0"/>
                <a:ea typeface="+mn-ea"/>
                <a:cs typeface="+mn-cs"/>
              </a:rPr>
              <a:t>Social</a:t>
            </a:r>
            <a:br>
              <a:rPr lang="en-US" b="1" kern="1200" smtClean="0">
                <a:solidFill>
                  <a:srgbClr val="003300"/>
                </a:solidFill>
                <a:latin typeface="Comic Sans MS" pitchFamily="66" charset="0"/>
                <a:ea typeface="+mn-ea"/>
                <a:cs typeface="+mn-cs"/>
              </a:rPr>
            </a:br>
            <a:r>
              <a:rPr lang="en-US" b="1" kern="1200" smtClean="0">
                <a:solidFill>
                  <a:srgbClr val="003300"/>
                </a:solidFill>
                <a:latin typeface="Comic Sans MS" pitchFamily="66" charset="0"/>
                <a:ea typeface="+mn-ea"/>
                <a:cs typeface="+mn-cs"/>
              </a:rPr>
              <a:t>Darwinism</a:t>
            </a:r>
          </a:p>
        </p:txBody>
      </p:sp>
    </p:spTree>
    <p:extLst>
      <p:ext uri="{BB962C8B-B14F-4D97-AF65-F5344CB8AC3E}">
        <p14:creationId xmlns:p14="http://schemas.microsoft.com/office/powerpoint/2010/main" val="1339113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fade">
                                      <p:cBhvr>
                                        <p:cTn id="7" dur="1000"/>
                                        <p:tgtEl>
                                          <p:spTgt spid="870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7043"/>
                                        </p:tgtEl>
                                        <p:attrNameLst>
                                          <p:attrName>style.visibility</p:attrName>
                                        </p:attrNameLst>
                                      </p:cBhvr>
                                      <p:to>
                                        <p:strVal val="visible"/>
                                      </p:to>
                                    </p:set>
                                    <p:animEffect transition="in" filter="fade">
                                      <p:cBhvr>
                                        <p:cTn id="10" dur="1000"/>
                                        <p:tgtEl>
                                          <p:spTgt spid="870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7044"/>
                                        </p:tgtEl>
                                        <p:attrNameLst>
                                          <p:attrName>style.visibility</p:attrName>
                                        </p:attrNameLst>
                                      </p:cBhvr>
                                      <p:to>
                                        <p:strVal val="visible"/>
                                      </p:to>
                                    </p:set>
                                    <p:animEffect transition="in" filter="fade">
                                      <p:cBhvr>
                                        <p:cTn id="13" dur="1000"/>
                                        <p:tgtEl>
                                          <p:spTgt spid="870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7045"/>
                                        </p:tgtEl>
                                        <p:attrNameLst>
                                          <p:attrName>style.visibility</p:attrName>
                                        </p:attrNameLst>
                                      </p:cBhvr>
                                      <p:to>
                                        <p:strVal val="visible"/>
                                      </p:to>
                                    </p:set>
                                    <p:animEffect transition="in" filter="fade">
                                      <p:cBhvr>
                                        <p:cTn id="16" dur="1000"/>
                                        <p:tgtEl>
                                          <p:spTgt spid="870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7046"/>
                                        </p:tgtEl>
                                        <p:attrNameLst>
                                          <p:attrName>style.visibility</p:attrName>
                                        </p:attrNameLst>
                                      </p:cBhvr>
                                      <p:to>
                                        <p:strVal val="visible"/>
                                      </p:to>
                                    </p:set>
                                    <p:animEffect transition="in" filter="fade">
                                      <p:cBhvr>
                                        <p:cTn id="19" dur="1000"/>
                                        <p:tgtEl>
                                          <p:spTgt spid="870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7047"/>
                                        </p:tgtEl>
                                        <p:attrNameLst>
                                          <p:attrName>style.visibility</p:attrName>
                                        </p:attrNameLst>
                                      </p:cBhvr>
                                      <p:to>
                                        <p:strVal val="visible"/>
                                      </p:to>
                                    </p:set>
                                    <p:animEffect transition="in" filter="fade">
                                      <p:cBhvr>
                                        <p:cTn id="22" dur="1000"/>
                                        <p:tgtEl>
                                          <p:spTgt spid="8704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7048"/>
                                        </p:tgtEl>
                                        <p:attrNameLst>
                                          <p:attrName>style.visibility</p:attrName>
                                        </p:attrNameLst>
                                      </p:cBhvr>
                                      <p:to>
                                        <p:strVal val="visible"/>
                                      </p:to>
                                    </p:set>
                                    <p:animEffect transition="in" filter="fade">
                                      <p:cBhvr>
                                        <p:cTn id="27" dur="1000"/>
                                        <p:tgtEl>
                                          <p:spTgt spid="8704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7049"/>
                                        </p:tgtEl>
                                        <p:attrNameLst>
                                          <p:attrName>style.visibility</p:attrName>
                                        </p:attrNameLst>
                                      </p:cBhvr>
                                      <p:to>
                                        <p:strVal val="visible"/>
                                      </p:to>
                                    </p:set>
                                    <p:animEffect transition="in" filter="fade">
                                      <p:cBhvr>
                                        <p:cTn id="30" dur="1000"/>
                                        <p:tgtEl>
                                          <p:spTgt spid="8704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7050"/>
                                        </p:tgtEl>
                                        <p:attrNameLst>
                                          <p:attrName>style.visibility</p:attrName>
                                        </p:attrNameLst>
                                      </p:cBhvr>
                                      <p:to>
                                        <p:strVal val="visible"/>
                                      </p:to>
                                    </p:set>
                                    <p:animEffect transition="in" filter="fade">
                                      <p:cBhvr>
                                        <p:cTn id="35" dur="1000"/>
                                        <p:tgtEl>
                                          <p:spTgt spid="870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7051"/>
                                        </p:tgtEl>
                                        <p:attrNameLst>
                                          <p:attrName>style.visibility</p:attrName>
                                        </p:attrNameLst>
                                      </p:cBhvr>
                                      <p:to>
                                        <p:strVal val="visible"/>
                                      </p:to>
                                    </p:set>
                                    <p:animEffect transition="in" filter="fade">
                                      <p:cBhvr>
                                        <p:cTn id="38" dur="1000"/>
                                        <p:tgtEl>
                                          <p:spTgt spid="8705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7052"/>
                                        </p:tgtEl>
                                        <p:attrNameLst>
                                          <p:attrName>style.visibility</p:attrName>
                                        </p:attrNameLst>
                                      </p:cBhvr>
                                      <p:to>
                                        <p:strVal val="visible"/>
                                      </p:to>
                                    </p:set>
                                    <p:animEffect transition="in" filter="fade">
                                      <p:cBhvr>
                                        <p:cTn id="43" dur="1000"/>
                                        <p:tgtEl>
                                          <p:spTgt spid="8705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7053"/>
                                        </p:tgtEl>
                                        <p:attrNameLst>
                                          <p:attrName>style.visibility</p:attrName>
                                        </p:attrNameLst>
                                      </p:cBhvr>
                                      <p:to>
                                        <p:strVal val="visible"/>
                                      </p:to>
                                    </p:set>
                                    <p:animEffect transition="in" filter="fade">
                                      <p:cBhvr>
                                        <p:cTn id="46" dur="1000"/>
                                        <p:tgtEl>
                                          <p:spTgt spid="8705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7055"/>
                                        </p:tgtEl>
                                        <p:attrNameLst>
                                          <p:attrName>style.visibility</p:attrName>
                                        </p:attrNameLst>
                                      </p:cBhvr>
                                      <p:to>
                                        <p:strVal val="visible"/>
                                      </p:to>
                                    </p:set>
                                    <p:animEffect transition="in" filter="fade">
                                      <p:cBhvr>
                                        <p:cTn id="51" dur="1000"/>
                                        <p:tgtEl>
                                          <p:spTgt spid="870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7056"/>
                                        </p:tgtEl>
                                        <p:attrNameLst>
                                          <p:attrName>style.visibility</p:attrName>
                                        </p:attrNameLst>
                                      </p:cBhvr>
                                      <p:to>
                                        <p:strVal val="visible"/>
                                      </p:to>
                                    </p:set>
                                    <p:animEffect transition="in" filter="fade">
                                      <p:cBhvr>
                                        <p:cTn id="54" dur="1000"/>
                                        <p:tgtEl>
                                          <p:spTgt spid="8705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87057"/>
                                        </p:tgtEl>
                                        <p:attrNameLst>
                                          <p:attrName>style.visibility</p:attrName>
                                        </p:attrNameLst>
                                      </p:cBhvr>
                                      <p:to>
                                        <p:strVal val="visible"/>
                                      </p:to>
                                    </p:set>
                                    <p:animEffect transition="in" filter="fade">
                                      <p:cBhvr>
                                        <p:cTn id="59" dur="1000"/>
                                        <p:tgtEl>
                                          <p:spTgt spid="8705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7058"/>
                                        </p:tgtEl>
                                        <p:attrNameLst>
                                          <p:attrName>style.visibility</p:attrName>
                                        </p:attrNameLst>
                                      </p:cBhvr>
                                      <p:to>
                                        <p:strVal val="visible"/>
                                      </p:to>
                                    </p:set>
                                    <p:animEffect transition="in" filter="fade">
                                      <p:cBhvr>
                                        <p:cTn id="62" dur="1000"/>
                                        <p:tgtEl>
                                          <p:spTgt spid="8705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87059"/>
                                        </p:tgtEl>
                                        <p:attrNameLst>
                                          <p:attrName>style.visibility</p:attrName>
                                        </p:attrNameLst>
                                      </p:cBhvr>
                                      <p:to>
                                        <p:strVal val="visible"/>
                                      </p:to>
                                    </p:set>
                                    <p:animEffect transition="in" filter="fade">
                                      <p:cBhvr>
                                        <p:cTn id="67" dur="1000"/>
                                        <p:tgtEl>
                                          <p:spTgt spid="8705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7060"/>
                                        </p:tgtEl>
                                        <p:attrNameLst>
                                          <p:attrName>style.visibility</p:attrName>
                                        </p:attrNameLst>
                                      </p:cBhvr>
                                      <p:to>
                                        <p:strVal val="visible"/>
                                      </p:to>
                                    </p:set>
                                    <p:animEffect transition="in" filter="fade">
                                      <p:cBhvr>
                                        <p:cTn id="70" dur="1000"/>
                                        <p:tgtEl>
                                          <p:spTgt spid="8706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1" fill="hold" grpId="0" nodeType="clickEffect">
                                  <p:stCondLst>
                                    <p:cond delay="0"/>
                                  </p:stCondLst>
                                  <p:childTnLst>
                                    <p:set>
                                      <p:cBhvr>
                                        <p:cTn id="74" dur="1" fill="hold">
                                          <p:stCondLst>
                                            <p:cond delay="0"/>
                                          </p:stCondLst>
                                        </p:cTn>
                                        <p:tgtEl>
                                          <p:spTgt spid="87061"/>
                                        </p:tgtEl>
                                        <p:attrNameLst>
                                          <p:attrName>style.visibility</p:attrName>
                                        </p:attrNameLst>
                                      </p:cBhvr>
                                      <p:to>
                                        <p:strVal val="visible"/>
                                      </p:to>
                                    </p:set>
                                    <p:animEffect transition="in" filter="wipe(up)">
                                      <p:cBhvr>
                                        <p:cTn id="75" dur="500"/>
                                        <p:tgtEl>
                                          <p:spTgt spid="87061"/>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87062"/>
                                        </p:tgtEl>
                                        <p:attrNameLst>
                                          <p:attrName>style.visibility</p:attrName>
                                        </p:attrNameLst>
                                      </p:cBhvr>
                                      <p:to>
                                        <p:strVal val="visible"/>
                                      </p:to>
                                    </p:set>
                                    <p:animEffect transition="in" filter="wipe(up)">
                                      <p:cBhvr>
                                        <p:cTn id="78" dur="500"/>
                                        <p:tgtEl>
                                          <p:spTgt spid="8706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87063"/>
                                        </p:tgtEl>
                                        <p:attrNameLst>
                                          <p:attrName>style.visibility</p:attrName>
                                        </p:attrNameLst>
                                      </p:cBhvr>
                                      <p:to>
                                        <p:strVal val="visible"/>
                                      </p:to>
                                    </p:set>
                                    <p:animEffect transition="in" filter="wipe(up)">
                                      <p:cBhvr>
                                        <p:cTn id="81" dur="500"/>
                                        <p:tgtEl>
                                          <p:spTgt spid="87063"/>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87064"/>
                                        </p:tgtEl>
                                        <p:attrNameLst>
                                          <p:attrName>style.visibility</p:attrName>
                                        </p:attrNameLst>
                                      </p:cBhvr>
                                      <p:to>
                                        <p:strVal val="visible"/>
                                      </p:to>
                                    </p:set>
                                    <p:animEffect transition="in" filter="wipe(up)">
                                      <p:cBhvr>
                                        <p:cTn id="84" dur="500"/>
                                        <p:tgtEl>
                                          <p:spTgt spid="87064"/>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87065"/>
                                        </p:tgtEl>
                                        <p:attrNameLst>
                                          <p:attrName>style.visibility</p:attrName>
                                        </p:attrNameLst>
                                      </p:cBhvr>
                                      <p:to>
                                        <p:strVal val="visible"/>
                                      </p:to>
                                    </p:set>
                                    <p:animEffect transition="in" filter="wipe(up)">
                                      <p:cBhvr>
                                        <p:cTn id="87" dur="500"/>
                                        <p:tgtEl>
                                          <p:spTgt spid="87065"/>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87066"/>
                                        </p:tgtEl>
                                        <p:attrNameLst>
                                          <p:attrName>style.visibility</p:attrName>
                                        </p:attrNameLst>
                                      </p:cBhvr>
                                      <p:to>
                                        <p:strVal val="visible"/>
                                      </p:to>
                                    </p:set>
                                    <p:animEffect transition="in" filter="wipe(up)">
                                      <p:cBhvr>
                                        <p:cTn id="90" dur="500"/>
                                        <p:tgtEl>
                                          <p:spTgt spid="87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3" grpId="0" animBg="1"/>
      <p:bldP spid="87044" grpId="0" animBg="1"/>
      <p:bldP spid="87045" grpId="0" animBg="1"/>
      <p:bldP spid="87046" grpId="0" animBg="1"/>
      <p:bldP spid="87047" grpId="0" animBg="1"/>
      <p:bldP spid="87048" grpId="0" animBg="1"/>
      <p:bldP spid="87049" grpId="0" animBg="1"/>
      <p:bldP spid="87050" grpId="0" animBg="1"/>
      <p:bldP spid="87051" grpId="0" animBg="1"/>
      <p:bldP spid="87052" grpId="0" animBg="1"/>
      <p:bldP spid="87053" grpId="0" animBg="1"/>
      <p:bldP spid="87055" grpId="0" animBg="1"/>
      <p:bldP spid="87056" grpId="0" animBg="1"/>
      <p:bldP spid="87057" grpId="0" animBg="1"/>
      <p:bldP spid="87058" grpId="0" animBg="1"/>
      <p:bldP spid="87059" grpId="0" animBg="1"/>
      <p:bldP spid="87060" grpId="0" animBg="1"/>
      <p:bldP spid="87061" grpId="0" animBg="1"/>
      <p:bldP spid="87062" grpId="0" animBg="1"/>
      <p:bldP spid="87063" grpId="0" animBg="1"/>
      <p:bldP spid="87064" grpId="0" animBg="1"/>
      <p:bldP spid="87065" grpId="0" animBg="1"/>
      <p:bldP spid="870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Scramble for Africa</a:t>
            </a:r>
          </a:p>
        </p:txBody>
      </p:sp>
      <p:sp>
        <p:nvSpPr>
          <p:cNvPr id="85" name="Shape 8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--European nations started to compete for resources and power in Asia and specifically Africa. </a:t>
            </a:r>
          </a:p>
          <a:p>
            <a:pPr lvl="0">
              <a:spcBef>
                <a:spcPts val="0"/>
              </a:spcBef>
              <a:buNone/>
            </a:pPr>
            <a:r>
              <a:rPr lang="en"/>
              <a:t>--In this simulation, you and your group members are going to have a chance to act as these European nations and divide up Africa.</a:t>
            </a:r>
          </a:p>
          <a:p>
            <a:pPr lvl="0">
              <a:spcBef>
                <a:spcPts val="0"/>
              </a:spcBef>
              <a:buNone/>
            </a:pPr>
            <a:endParaRPr/>
          </a:p>
          <a:p>
            <a:pPr lvl="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Pre-Questions</a:t>
            </a:r>
          </a:p>
        </p:txBody>
      </p:sp>
      <p:sp>
        <p:nvSpPr>
          <p:cNvPr id="91" name="Shape 9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Answer the pre-activity questions. Be sure to answer them completely.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11700" y="126775"/>
            <a:ext cx="8520600" cy="572700"/>
          </a:xfrm>
          <a:prstGeom prst="rect">
            <a:avLst/>
          </a:prstGeom>
        </p:spPr>
        <p:txBody>
          <a:bodyPr lIns="91425" tIns="91425" rIns="91425" bIns="91425" anchor="t" anchorCtr="0">
            <a:noAutofit/>
          </a:bodyPr>
          <a:lstStyle/>
          <a:p>
            <a:pPr lvl="0">
              <a:spcBef>
                <a:spcPts val="0"/>
              </a:spcBef>
              <a:buNone/>
            </a:pPr>
            <a:r>
              <a:rPr lang="en"/>
              <a:t>Directions </a:t>
            </a:r>
          </a:p>
        </p:txBody>
      </p:sp>
      <p:sp>
        <p:nvSpPr>
          <p:cNvPr id="97" name="Shape 97"/>
          <p:cNvSpPr txBox="1">
            <a:spLocks noGrp="1"/>
          </p:cNvSpPr>
          <p:nvPr>
            <p:ph type="body" idx="1"/>
          </p:nvPr>
        </p:nvSpPr>
        <p:spPr>
          <a:xfrm>
            <a:off x="100950" y="796200"/>
            <a:ext cx="8942100" cy="3551100"/>
          </a:xfrm>
          <a:prstGeom prst="rect">
            <a:avLst/>
          </a:prstGeom>
        </p:spPr>
        <p:txBody>
          <a:bodyPr lIns="91425" tIns="91425" rIns="91425" bIns="91425" anchor="t" anchorCtr="0">
            <a:noAutofit/>
          </a:bodyPr>
          <a:lstStyle/>
          <a:p>
            <a:pPr lvl="0">
              <a:spcBef>
                <a:spcPts val="0"/>
              </a:spcBef>
              <a:buNone/>
            </a:pPr>
            <a:r>
              <a:rPr lang="en" sz="1700"/>
              <a:t>It is the latter part of the 19th century. You are entering a scramble for colonies in Africa. In order to participate in this race, you must carefully consider the geography of Africa.</a:t>
            </a:r>
          </a:p>
          <a:p>
            <a:pPr lvl="0">
              <a:spcBef>
                <a:spcPts val="0"/>
              </a:spcBef>
              <a:buNone/>
            </a:pPr>
            <a:r>
              <a:rPr lang="en" sz="1700"/>
              <a:t>Countries will be claiming colonies in the order presented. Your goal is to get the best land, minerals, and resources that you can. Remember to choose places that will be easy to manage from a great distance, that will be profitable, or at least useful. </a:t>
            </a:r>
          </a:p>
          <a:p>
            <a:pPr lvl="0">
              <a:spcBef>
                <a:spcPts val="0"/>
              </a:spcBef>
              <a:buNone/>
            </a:pPr>
            <a:endParaRPr sz="17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Directions </a:t>
            </a:r>
          </a:p>
        </p:txBody>
      </p:sp>
      <p:sp>
        <p:nvSpPr>
          <p:cNvPr id="103" name="Shape 10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sz="1700"/>
              <a:t>You and your partner will be given a map of Africa. As we read through the Imperialism Journey you and your partner will be given a certain number of squares per country to use in the most appropriate ways. </a:t>
            </a:r>
          </a:p>
          <a:p>
            <a:pPr lvl="0">
              <a:spcBef>
                <a:spcPts val="0"/>
              </a:spcBef>
              <a:buNone/>
            </a:pPr>
            <a:r>
              <a:rPr lang="en" sz="1700"/>
              <a:t>--Be sure to always have two or more squares together</a:t>
            </a:r>
          </a:p>
          <a:p>
            <a:pPr lvl="0">
              <a:spcBef>
                <a:spcPts val="0"/>
              </a:spcBef>
              <a:buNone/>
            </a:pPr>
            <a:r>
              <a:rPr lang="en" sz="1700"/>
              <a:t>--If you feel the need to cut squares in half, you may do so. </a:t>
            </a:r>
          </a:p>
          <a:p>
            <a:pPr lvl="0">
              <a:spcBef>
                <a:spcPts val="0"/>
              </a:spcBef>
              <a:buNone/>
            </a:pPr>
            <a:r>
              <a:rPr lang="en" sz="1700"/>
              <a:t>--Be sure to pay attention to the symbols on the map, these symbols represent resources that countries may desire </a:t>
            </a:r>
          </a:p>
          <a:p>
            <a:pPr lvl="0">
              <a:spcBef>
                <a:spcPts val="0"/>
              </a:spcBef>
              <a:buNone/>
            </a:pP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de Fade">
  <a:themeElements>
    <a:clrScheme name="Side Fad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fontScheme name="Side Fad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800" b="1" i="0"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800" b="1" i="0" u="sng" strike="noStrike" cap="none" normalizeH="0" baseline="0" smtClean="0">
            <a:ln>
              <a:noFill/>
            </a:ln>
            <a:solidFill>
              <a:schemeClr val="tx1"/>
            </a:solidFill>
            <a:effectLst/>
            <a:latin typeface="Arial" charset="0"/>
          </a:defRPr>
        </a:defPPr>
      </a:lstStyle>
    </a:lnDef>
  </a:objectDefaults>
  <a:extraClrSchemeLst>
    <a:extraClrScheme>
      <a:clrScheme name="Side Fade 1">
        <a:dk1>
          <a:srgbClr val="003300"/>
        </a:dk1>
        <a:lt1>
          <a:srgbClr val="FFFFFF"/>
        </a:lt1>
        <a:dk2>
          <a:srgbClr val="336600"/>
        </a:dk2>
        <a:lt2>
          <a:srgbClr val="FFCC66"/>
        </a:lt2>
        <a:accent1>
          <a:srgbClr val="996633"/>
        </a:accent1>
        <a:accent2>
          <a:srgbClr val="0099CC"/>
        </a:accent2>
        <a:accent3>
          <a:srgbClr val="ADB8AA"/>
        </a:accent3>
        <a:accent4>
          <a:srgbClr val="DADADA"/>
        </a:accent4>
        <a:accent5>
          <a:srgbClr val="CAB8AD"/>
        </a:accent5>
        <a:accent6>
          <a:srgbClr val="008AB9"/>
        </a:accent6>
        <a:hlink>
          <a:srgbClr val="FF9933"/>
        </a:hlink>
        <a:folHlink>
          <a:srgbClr val="009900"/>
        </a:folHlink>
      </a:clrScheme>
      <a:clrMap bg1="dk2" tx1="lt1" bg2="dk1" tx2="lt2" accent1="accent1" accent2="accent2" accent3="accent3" accent4="accent4" accent5="accent5" accent6="accent6" hlink="hlink" folHlink="folHlink"/>
    </a:extraClrScheme>
    <a:extraClrScheme>
      <a:clrScheme name="Side Fade 2">
        <a:dk1>
          <a:srgbClr val="4D4D4D"/>
        </a:dk1>
        <a:lt1>
          <a:srgbClr val="D6EFD0"/>
        </a:lt1>
        <a:dk2>
          <a:srgbClr val="336699"/>
        </a:dk2>
        <a:lt2>
          <a:srgbClr val="65B5D1"/>
        </a:lt2>
        <a:accent1>
          <a:srgbClr val="9BB9C3"/>
        </a:accent1>
        <a:accent2>
          <a:srgbClr val="99CCFF"/>
        </a:accent2>
        <a:accent3>
          <a:srgbClr val="E8F6E4"/>
        </a:accent3>
        <a:accent4>
          <a:srgbClr val="404040"/>
        </a:accent4>
        <a:accent5>
          <a:srgbClr val="CBD9DE"/>
        </a:accent5>
        <a:accent6>
          <a:srgbClr val="8AB9E7"/>
        </a:accent6>
        <a:hlink>
          <a:srgbClr val="009999"/>
        </a:hlink>
        <a:folHlink>
          <a:srgbClr val="CCCCFF"/>
        </a:folHlink>
      </a:clrScheme>
      <a:clrMap bg1="lt1" tx1="dk1" bg2="lt2" tx2="dk2" accent1="accent1" accent2="accent2" accent3="accent3" accent4="accent4" accent5="accent5" accent6="accent6" hlink="hlink" folHlink="folHlink"/>
    </a:extraClrScheme>
    <a:extraClrScheme>
      <a:clrScheme name="Side Fade 3">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1024</Words>
  <Application>Microsoft Office PowerPoint</Application>
  <PresentationFormat>On-screen Show (16:9)</PresentationFormat>
  <Paragraphs>84</Paragraphs>
  <Slides>18</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Times New Roman</vt:lpstr>
      <vt:lpstr>Monotype Sorts</vt:lpstr>
      <vt:lpstr>Comic Sans MS</vt:lpstr>
      <vt:lpstr>Average</vt:lpstr>
      <vt:lpstr>ModernBlck</vt:lpstr>
      <vt:lpstr>Oswald</vt:lpstr>
      <vt:lpstr>slate</vt:lpstr>
      <vt:lpstr>Side Fade</vt:lpstr>
      <vt:lpstr>African Imperialism </vt:lpstr>
      <vt:lpstr>Let’s take a step back</vt:lpstr>
      <vt:lpstr>Exploration → Imperialism </vt:lpstr>
      <vt:lpstr>PowerPoint Presentation</vt:lpstr>
      <vt:lpstr>PowerPoint Presentation</vt:lpstr>
      <vt:lpstr>Scramble for Africa</vt:lpstr>
      <vt:lpstr>Pre-Questions</vt:lpstr>
      <vt:lpstr>Directions </vt:lpstr>
      <vt:lpstr>Directions </vt:lpstr>
      <vt:lpstr>To start… using your black colored pencil</vt:lpstr>
      <vt:lpstr>Portugal --- Using your red color pencil </vt:lpstr>
      <vt:lpstr>England -- Using your blue colored pencil  </vt:lpstr>
      <vt:lpstr>France -- Using your green colored pencil  </vt:lpstr>
      <vt:lpstr>Belgium -- using your yellow colored pencil </vt:lpstr>
      <vt:lpstr>Germany -- using your pink colored pencil </vt:lpstr>
      <vt:lpstr>Spain -- using your orange colored pencil </vt:lpstr>
      <vt:lpstr>Italy -- using your purple colored pencil </vt:lpstr>
      <vt:lpstr>Let’s reflect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Imperialism</dc:title>
  <dc:creator>Taylor Blyth</dc:creator>
  <cp:lastModifiedBy>00, 00</cp:lastModifiedBy>
  <cp:revision>2</cp:revision>
  <dcterms:modified xsi:type="dcterms:W3CDTF">2017-02-01T13:35:25Z</dcterms:modified>
</cp:coreProperties>
</file>