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1"/>
  </p:handoutMasterIdLst>
  <p:sldIdLst>
    <p:sldId id="299" r:id="rId2"/>
    <p:sldId id="258" r:id="rId3"/>
    <p:sldId id="273" r:id="rId4"/>
    <p:sldId id="261" r:id="rId5"/>
    <p:sldId id="262" r:id="rId6"/>
    <p:sldId id="294" r:id="rId7"/>
    <p:sldId id="295" r:id="rId8"/>
    <p:sldId id="293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84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  <p:sldId id="288" r:id="rId33"/>
    <p:sldId id="289" r:id="rId34"/>
    <p:sldId id="268" r:id="rId35"/>
    <p:sldId id="290" r:id="rId36"/>
    <p:sldId id="291" r:id="rId37"/>
    <p:sldId id="292" r:id="rId38"/>
    <p:sldId id="298" r:id="rId39"/>
    <p:sldId id="29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706" autoAdjust="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42BF0-4D93-4DEB-A463-42E038C2341D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3112C-8F09-4D05-80B6-5EDB0110D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21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1A42-D581-4062-A13B-E0249997DD97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658E-FDCF-425C-992B-4A5E024A3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1A42-D581-4062-A13B-E0249997DD97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658E-FDCF-425C-992B-4A5E024A3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1A42-D581-4062-A13B-E0249997DD97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658E-FDCF-425C-992B-4A5E024A3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1A42-D581-4062-A13B-E0249997DD97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658E-FDCF-425C-992B-4A5E024A3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1A42-D581-4062-A13B-E0249997DD97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658E-FDCF-425C-992B-4A5E024A3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1A42-D581-4062-A13B-E0249997DD97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658E-FDCF-425C-992B-4A5E024A3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1A42-D581-4062-A13B-E0249997DD97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658E-FDCF-425C-992B-4A5E024A3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1A42-D581-4062-A13B-E0249997DD97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658E-FDCF-425C-992B-4A5E024A3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1A42-D581-4062-A13B-E0249997DD97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658E-FDCF-425C-992B-4A5E024A3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1A42-D581-4062-A13B-E0249997DD97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D658E-FDCF-425C-992B-4A5E024A3D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1A42-D581-4062-A13B-E0249997DD97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7D658E-FDCF-425C-992B-4A5E024A3D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07D658E-FDCF-425C-992B-4A5E024A3D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8CD1A42-D581-4062-A13B-E0249997DD97}" type="datetimeFigureOut">
              <a:rPr lang="en-US" smtClean="0"/>
              <a:pPr/>
              <a:t>10/27/2014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z.about.com/d/architecture/1/0/X/k/schifferstadt3168370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z.about.com/d/architecture/1/0/m/k/stockadedutch003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z.about.com/d/architecture/1/0/9/P/georgian-sandwich-nh-jc-9090083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z.about.com/d/architecture/1/0/N/K/frenchcreole-alvaro-prieto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z.about.com/d/architecture/1/0/J/P/tidewater-2270422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z.about.com/d/architecture/1/0/G/P/saratoga-jc-3180005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http://en.wikipedia.org/wiki/File:Parthenon_von_SW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z.about.com/d/architecture/1/0/3/j/Lyndhurst-WalkingGeek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z.about.com/d/architecture/1/0/L/P/victorian-gothic-3219458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z.about.com/d/architecture/1/0/M/P/victorian-italianate-capemay-nj-3168470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z.about.com/d/architecture/1/0/E/u/shotgunflickr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hyperlink" Target="http://upload.wikimedia.org/wikipedia/commons/8/8b/Shotgun_house_plan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z.about.com/d/architecture/1/0/5/m/sandwich-nh-folk-jc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z.about.com/d/architecture/1/0/l/N/saratoga-jc-3180018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z.about.com/d/architecture/1/0/E/P/richardsonian-castlemarne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z.about.com/d/architecture/1/0/K/P/tudor-utica-jc-5240029.JP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z.about.com/d/architecture/1/0/A/P/mission-724232.jp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z.about.com/d/architecture/1/0/g/P/prairie-iStock_000000160679_1.jpg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z.about.com/d/architecture/1/0/4/P/american-foursquare-2533740.jpg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z.about.com/d/architecture/1/0/3/k/chicagobungalow.jpg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z.about.com/d/architecture/1/0/D/P/pueblo-2566390.jpg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z.about.com/d/architecture/1/0/4/k/000001111986Small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hyperlink" Target="http://www.google.com/url?sa=i&amp;rct=j&amp;q=parapet&amp;source=images&amp;cd=&amp;cad=rja&amp;docid=9RP1BMY0BFbDdM&amp;tbnid=kQNBW1CRy1dKnM:&amp;ved=0CAUQjRw&amp;url=http://www.insaatofis.com/parapet-detayi-parapet-kesiti-parapet-yapimi.html&amp;ei=1iuOUsrLHsPMrQGIrYDoCw&amp;bvm=bv.56988011,d.aWM&amp;psig=AFQjCNGM_AFJ2R96PqQm1cMCQC5tdFDQ4w&amp;ust=138513480280862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http://www.google.com/url?sa=i&amp;rct=j&amp;q=stucco&amp;source=images&amp;cd=&amp;cad=rja&amp;docid=tO16q8V7duJ83M&amp;tbnid=Xvwb01QNkX2BXM:&amp;ved=0CAUQjRw&amp;url=http://chasebuildinggroup.com/stucco-remediation/&amp;ei=ciqOUr6tNcGkrgGd74HQCA&amp;psig=AFQjCNGP40x9v7rEADbky4Fex6-C5W743g&amp;ust=1385135038863707" TargetMode="Externa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z.about.com/d/architecture/1/0/q/n/RaisedRanchvirginia010.jpg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z.about.com/d/architecture/1/0/r/n/SplitLevelRanchiStock000003438758.jpg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z.about.com/d/architecture/1/0/G/H/artmoderne-forum.jpg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z.about.com/d/architecture/1/0/A/H/aframe-jw.jpg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z.about.com/d/architecture/1/0/k/k/neoeclecticcolonial2864520.jpg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z.about.com/d/architecture/1/0/T/K/mcmansion-010030.jpg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z.about.com/d/architecture/1/0/7/P/contemporary-2533692.jpg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z.about.com/d/architecture/1/0/J/i/056044-LOWE-S-KATRINA-COTTAGE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usatocottages.com/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z.about.com/d/architecture/1/0/l/k/RebeccaNurseHomestead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z.about.com/d/architecture/1/0/5/P/colonial-cape-cod-2268048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z.about.com/d/architecture/1/0/Y/k/staugustine-oldesthouse013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 (10/22)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is architecture an example of:</a:t>
            </a:r>
          </a:p>
          <a:p>
            <a:pPr lvl="1"/>
            <a:r>
              <a:rPr lang="en-US" dirty="0" err="1" smtClean="0"/>
              <a:t>Mentifacts</a:t>
            </a:r>
            <a:r>
              <a:rPr lang="en-US" dirty="0" smtClean="0"/>
              <a:t> (ideas/beliefs/values – religion)</a:t>
            </a:r>
          </a:p>
          <a:p>
            <a:pPr lvl="1"/>
            <a:r>
              <a:rPr lang="en-US" dirty="0" err="1" smtClean="0"/>
              <a:t>Sociofacts</a:t>
            </a:r>
            <a:r>
              <a:rPr lang="en-US" dirty="0" smtClean="0"/>
              <a:t> (the way people organize their society and relate to one another – families/social circles)</a:t>
            </a:r>
          </a:p>
          <a:p>
            <a:pPr lvl="1"/>
            <a:r>
              <a:rPr lang="en-US" dirty="0" smtClean="0"/>
              <a:t>Artifacts (that which is made, created, produced)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b="1" i="1" dirty="0" smtClean="0"/>
              <a:t>Objective: </a:t>
            </a:r>
            <a:r>
              <a:rPr lang="en-US" i="1" dirty="0" smtClean="0"/>
              <a:t>Analyze </a:t>
            </a:r>
            <a:r>
              <a:rPr lang="en-US" i="1" dirty="0"/>
              <a:t>different American Home styles throughout different time periods.  Compare and contrast the styles.</a:t>
            </a:r>
            <a:endParaRPr lang="en-US" dirty="0"/>
          </a:p>
          <a:p>
            <a:pPr marL="457200" lvl="1" indent="0">
              <a:buNone/>
            </a:pPr>
            <a:endParaRPr 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val="205193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Thick stone walls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514600"/>
            <a:ext cx="5927637" cy="38766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8400" y="68580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German Colonial </a:t>
            </a:r>
            <a:r>
              <a:rPr lang="en-US" dirty="0" smtClean="0"/>
              <a:t>1600-1850s</a:t>
            </a:r>
          </a:p>
          <a:p>
            <a:r>
              <a:rPr lang="en-US" dirty="0" smtClean="0"/>
              <a:t>New York Pennsylvania, Ohio Maryland</a:t>
            </a:r>
          </a:p>
          <a:p>
            <a:r>
              <a:rPr lang="en-US" dirty="0" smtClean="0"/>
              <a:t>Think walls made of stone</a:t>
            </a:r>
          </a:p>
          <a:p>
            <a:r>
              <a:rPr lang="en-US" dirty="0" smtClean="0"/>
              <a:t>Stone arches above first floor windows and doors.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09600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tencil" pitchFamily="82" charset="0"/>
              </a:rPr>
              <a:t>7</a:t>
            </a:r>
            <a:endParaRPr lang="en-US" sz="6000" dirty="0">
              <a:latin typeface="Stencil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The John Teller House is a Dutch Colonial home in Schenectady, NY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828800"/>
            <a:ext cx="5562600" cy="44389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0" y="457200"/>
            <a:ext cx="5105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Dutch Colonial </a:t>
            </a:r>
            <a:r>
              <a:rPr lang="en-US" dirty="0" smtClean="0"/>
              <a:t>1625-1850’s</a:t>
            </a:r>
          </a:p>
          <a:p>
            <a:r>
              <a:rPr lang="en-US" dirty="0" smtClean="0"/>
              <a:t>New York. Brick and stone. Dutch Doors. Chimney on each side. Roof looks like a barn.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09600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tencil" pitchFamily="82" charset="0"/>
              </a:rPr>
              <a:t>8</a:t>
            </a:r>
            <a:endParaRPr lang="en-US" sz="6000" dirty="0">
              <a:latin typeface="Stencil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his refined early American style continues to shape our homes today.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905000"/>
            <a:ext cx="6096000" cy="457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533400"/>
            <a:ext cx="6400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Georgian Colonial </a:t>
            </a:r>
            <a:r>
              <a:rPr lang="en-US" dirty="0" smtClean="0"/>
              <a:t>1690-1830</a:t>
            </a:r>
          </a:p>
          <a:p>
            <a:r>
              <a:rPr lang="en-US" dirty="0" smtClean="0"/>
              <a:t>Named after King George. Square and symmetrical…but more elaborate. 2 chimneys with 5 windows across front. Medium pitch roof but minimal overhang.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09600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tencil" pitchFamily="82" charset="0"/>
              </a:rPr>
              <a:t>9</a:t>
            </a:r>
            <a:endParaRPr lang="en-US" sz="6000" dirty="0">
              <a:latin typeface="Stencil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orches were used as living space on homes built by French colonists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514600"/>
            <a:ext cx="5750941" cy="381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81200" y="91440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French Colonial </a:t>
            </a:r>
            <a:r>
              <a:rPr lang="en-US" dirty="0" smtClean="0"/>
              <a:t>1700-1860</a:t>
            </a:r>
          </a:p>
          <a:p>
            <a:r>
              <a:rPr lang="en-US" dirty="0" smtClean="0"/>
              <a:t>Mississippi Valley = Hot and Wet</a:t>
            </a:r>
          </a:p>
          <a:p>
            <a:r>
              <a:rPr lang="en-US" dirty="0" smtClean="0"/>
              <a:t>Wide porches, raised above ground, French doors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09600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tencil" pitchFamily="82" charset="0"/>
              </a:rPr>
              <a:t>10</a:t>
            </a:r>
            <a:endParaRPr lang="en-US" sz="6000" dirty="0">
              <a:latin typeface="Stencil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Built in coastal areas of the American South, Tidewater homes were designed for wet, hot climates.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286000"/>
            <a:ext cx="6096000" cy="39380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0" y="914400"/>
            <a:ext cx="5638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Tidewater </a:t>
            </a:r>
            <a:r>
              <a:rPr lang="en-US" dirty="0" smtClean="0"/>
              <a:t>1800’s</a:t>
            </a:r>
          </a:p>
          <a:p>
            <a:r>
              <a:rPr lang="en-US" dirty="0" smtClean="0"/>
              <a:t>Coastal American South – Hot and Wet.</a:t>
            </a:r>
          </a:p>
          <a:p>
            <a:r>
              <a:rPr lang="en-US" dirty="0" smtClean="0"/>
              <a:t>Extensive porches. Roof extends over porches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09600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tencil" pitchFamily="82" charset="0"/>
              </a:rPr>
              <a:t>11</a:t>
            </a:r>
            <a:endParaRPr lang="en-US" sz="6000" dirty="0">
              <a:latin typeface="Stencil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tately, pillared Greek Revival homes reflect a passion for antiquity.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133600"/>
            <a:ext cx="5410200" cy="40576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0" y="838200"/>
            <a:ext cx="518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Greek Revival – Classical </a:t>
            </a:r>
            <a:r>
              <a:rPr lang="en-US" dirty="0" smtClean="0"/>
              <a:t>1825-1860</a:t>
            </a:r>
          </a:p>
          <a:p>
            <a:r>
              <a:rPr lang="en-US" dirty="0" smtClean="0"/>
              <a:t>Columns. Think of the Parthenon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09600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tencil" pitchFamily="82" charset="0"/>
              </a:rPr>
              <a:t>12</a:t>
            </a:r>
            <a:endParaRPr lang="en-US" sz="6000" dirty="0">
              <a:latin typeface="Stencil" pitchFamily="82" charset="0"/>
            </a:endParaRPr>
          </a:p>
        </p:txBody>
      </p:sp>
      <p:pic>
        <p:nvPicPr>
          <p:cNvPr id="26626" name="Picture 2" descr="http://upload.wikimedia.org/wikipedia/commons/thumb/f/f3/Parthenon_von_SW.jpg/440px-Parthenon_von_SW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81000" y="4267200"/>
            <a:ext cx="3161130" cy="2105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Medieval cathedrals inspired grand estates constructed from stone.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057400"/>
            <a:ext cx="5715000" cy="408051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33600" y="685800"/>
            <a:ext cx="5867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Gothic</a:t>
            </a:r>
            <a:r>
              <a:rPr lang="en-US" dirty="0" smtClean="0"/>
              <a:t> 1840-1880</a:t>
            </a:r>
          </a:p>
          <a:p>
            <a:r>
              <a:rPr lang="en-US" dirty="0" smtClean="0"/>
              <a:t>Think of a Medieval Cathedral. Pointed windows, grouped chimneys. Stone and brick.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09600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tencil" pitchFamily="82" charset="0"/>
              </a:rPr>
              <a:t>13</a:t>
            </a:r>
            <a:endParaRPr lang="en-US" sz="6000" dirty="0">
              <a:latin typeface="Stencil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Medieval cathedrals inspired these whimsical wood-framed houses.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981200"/>
            <a:ext cx="5562600" cy="436107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71600" y="5334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Gothic Revival (Wood) </a:t>
            </a:r>
            <a:r>
              <a:rPr lang="en-US" dirty="0" smtClean="0"/>
              <a:t>1840-1880</a:t>
            </a:r>
          </a:p>
          <a:p>
            <a:r>
              <a:rPr lang="en-US" dirty="0" smtClean="0"/>
              <a:t>Gothic but in wood. Steeply pitched roof, one story porch, heavily decorated wood trim.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33400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tencil" pitchFamily="82" charset="0"/>
              </a:rPr>
              <a:t>14</a:t>
            </a:r>
            <a:endParaRPr lang="en-US" sz="6000" dirty="0">
              <a:latin typeface="Stencil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Old World ideals were transplated to the United States in the Italianate style.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895600"/>
            <a:ext cx="4762500" cy="31242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0" y="76200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Italianate </a:t>
            </a:r>
            <a:r>
              <a:rPr lang="en-US" dirty="0" smtClean="0"/>
              <a:t>1840-1885</a:t>
            </a:r>
          </a:p>
          <a:p>
            <a:r>
              <a:rPr lang="en-US" dirty="0" smtClean="0"/>
              <a:t>Low pitched roof, symmetrical rectangular shape,  square cupola.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09600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tencil" pitchFamily="82" charset="0"/>
              </a:rPr>
              <a:t>15</a:t>
            </a:r>
            <a:endParaRPr lang="en-US" sz="6000" dirty="0">
              <a:latin typeface="Stencil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Brightly painted shotgun house in New Orleans, Louisiana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67000"/>
            <a:ext cx="4762500" cy="35718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28800" y="381000"/>
            <a:ext cx="5638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Shotgun House </a:t>
            </a:r>
            <a:r>
              <a:rPr lang="en-US" dirty="0" smtClean="0"/>
              <a:t>1861-1930</a:t>
            </a:r>
          </a:p>
          <a:p>
            <a:r>
              <a:rPr lang="en-US" dirty="0" smtClean="0"/>
              <a:t>Long and narrow so they fit in small city lots. On stilts to prevent flood damage. No hallways. Fire a gun through the front door, it will make it all the way to the back door.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9940" name="Picture 4" descr="File:Shotgun house pla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1752600"/>
            <a:ext cx="2171700" cy="571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609600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tencil" pitchFamily="82" charset="0"/>
              </a:rPr>
              <a:t>16</a:t>
            </a:r>
            <a:endParaRPr lang="en-US" sz="6000" dirty="0">
              <a:latin typeface="Stencil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Are US Homes influenced by </a:t>
            </a:r>
            <a:br>
              <a:rPr lang="en-US" sz="4800" dirty="0" smtClean="0"/>
            </a:br>
            <a:r>
              <a:rPr lang="en-US" sz="4800" b="1" dirty="0" smtClean="0"/>
              <a:t>Folk</a:t>
            </a:r>
            <a:r>
              <a:rPr lang="en-US" sz="4800" dirty="0" smtClean="0"/>
              <a:t> Culture or </a:t>
            </a:r>
            <a:r>
              <a:rPr lang="en-US" sz="4800" b="1" dirty="0" smtClean="0"/>
              <a:t>Popular</a:t>
            </a:r>
            <a:r>
              <a:rPr lang="en-US" sz="4800" dirty="0" smtClean="0"/>
              <a:t> Culture? </a:t>
            </a:r>
            <a:endParaRPr lang="en-US" sz="4800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609600" y="2971800"/>
            <a:ext cx="7086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 houses we have today products of diffusion from an American Hearth?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44196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Explain how the following types of diffusion relate to architecture style: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Hierarchical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Relocation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Stimulus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olk Victorian House in New Hampshire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952626"/>
            <a:ext cx="6019800" cy="45148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47800" y="762000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Folk Victorian </a:t>
            </a:r>
            <a:r>
              <a:rPr lang="en-US" dirty="0" smtClean="0"/>
              <a:t>1870-1910</a:t>
            </a:r>
          </a:p>
          <a:p>
            <a:r>
              <a:rPr lang="en-US" dirty="0" smtClean="0"/>
              <a:t>Square and symmetrical with a porch.</a:t>
            </a:r>
          </a:p>
          <a:p>
            <a:r>
              <a:rPr lang="en-US" dirty="0" smtClean="0"/>
              <a:t>Anyone could afford these-think country home. Some fancy trim work.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09600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tencil" pitchFamily="82" charset="0"/>
              </a:rPr>
              <a:t>17</a:t>
            </a:r>
            <a:endParaRPr lang="en-US" sz="6000" dirty="0">
              <a:latin typeface="Stencil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Victorian Queen Anne Homes often have towers, turrets, and wrap-around porches.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245538"/>
            <a:ext cx="5791200" cy="40885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5000" y="914400"/>
            <a:ext cx="6172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Queen Anne </a:t>
            </a:r>
            <a:r>
              <a:rPr lang="en-US" dirty="0" smtClean="0"/>
              <a:t>1880-1910 </a:t>
            </a:r>
          </a:p>
          <a:p>
            <a:r>
              <a:rPr lang="en-US" dirty="0" smtClean="0"/>
              <a:t>Steep roof. Asymmetrical. One-story porch. Round or square towers. Bay windows. Ornamental decorations.</a:t>
            </a:r>
          </a:p>
          <a:p>
            <a:r>
              <a:rPr lang="en-US" dirty="0" smtClean="0"/>
              <a:t>Possible due to mass-produced pre-cut trim.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09600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tencil" pitchFamily="82" charset="0"/>
              </a:rPr>
              <a:t>18</a:t>
            </a:r>
            <a:endParaRPr lang="en-US" sz="6000" dirty="0">
              <a:latin typeface="Stencil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These grand stone houses have broad roman arches.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19200"/>
            <a:ext cx="3657600" cy="491040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0" y="762000"/>
            <a:ext cx="4267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Romanesque</a:t>
            </a:r>
            <a:r>
              <a:rPr lang="en-US" dirty="0" smtClean="0"/>
              <a:t> 1880-1900</a:t>
            </a:r>
          </a:p>
          <a:p>
            <a:r>
              <a:rPr lang="en-US" dirty="0" smtClean="0"/>
              <a:t>Rough square stones. Roman arches –Think Ancient Rome. Very expensive with all that stone!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3505200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tencil" pitchFamily="82" charset="0"/>
              </a:rPr>
              <a:t>19</a:t>
            </a:r>
            <a:endParaRPr lang="en-US" sz="6000" dirty="0">
              <a:latin typeface="Stencil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685800"/>
            <a:ext cx="6553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Tudor </a:t>
            </a:r>
            <a:r>
              <a:rPr lang="en-US" dirty="0" smtClean="0"/>
              <a:t>1890-Present</a:t>
            </a:r>
          </a:p>
          <a:p>
            <a:r>
              <a:rPr lang="en-US" dirty="0" smtClean="0"/>
              <a:t>Tudor Dynasty in England. Gables, parapets, and stonework.</a:t>
            </a:r>
          </a:p>
          <a:p>
            <a:r>
              <a:rPr lang="en-US" dirty="0" smtClean="0"/>
              <a:t>Think of a Medieval cottage.</a:t>
            </a:r>
          </a:p>
          <a:p>
            <a:endParaRPr lang="en-US" dirty="0"/>
          </a:p>
        </p:txBody>
      </p:sp>
      <p:pic>
        <p:nvPicPr>
          <p:cNvPr id="41988" name="Picture 4" descr="Heavy chimneys and decorative half-timbering give Tudor style houses a Medieval flavor.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590800"/>
            <a:ext cx="6553200" cy="39319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9600" y="609600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tencil" pitchFamily="82" charset="0"/>
              </a:rPr>
              <a:t>20</a:t>
            </a:r>
            <a:endParaRPr lang="en-US" sz="6000" dirty="0">
              <a:latin typeface="Stencil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Spanish Colonial mission churches inspired the design of these stucco homes.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209800"/>
            <a:ext cx="5943600" cy="38871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71800" y="838200"/>
            <a:ext cx="464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Mission Revival </a:t>
            </a:r>
            <a:r>
              <a:rPr lang="en-US" dirty="0" smtClean="0"/>
              <a:t>1890-1920</a:t>
            </a:r>
          </a:p>
          <a:p>
            <a:r>
              <a:rPr lang="en-US" dirty="0" smtClean="0"/>
              <a:t>Spanish style. Stucco, arches, red tile roof.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09600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tencil" pitchFamily="82" charset="0"/>
              </a:rPr>
              <a:t>21</a:t>
            </a:r>
            <a:endParaRPr lang="en-US" sz="6000" dirty="0">
              <a:latin typeface="Stencil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The Frederic C. Robie House, designed by Frank Lloyd Wright, 1909.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057400"/>
            <a:ext cx="6400800" cy="432694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00200" y="609600"/>
            <a:ext cx="5715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Prairie Style </a:t>
            </a:r>
            <a:r>
              <a:rPr lang="en-US" dirty="0" smtClean="0"/>
              <a:t>1893-1920</a:t>
            </a:r>
          </a:p>
          <a:p>
            <a:r>
              <a:rPr lang="en-US" dirty="0" smtClean="0"/>
              <a:t>Frank Lloyd Wright </a:t>
            </a:r>
          </a:p>
          <a:p>
            <a:r>
              <a:rPr lang="en-US" dirty="0" smtClean="0"/>
              <a:t>Low horizontal lines and open interior. Central chimney. Blend in with the prairie landscape.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09600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tencil" pitchFamily="82" charset="0"/>
              </a:rPr>
              <a:t>22</a:t>
            </a:r>
            <a:endParaRPr lang="en-US" sz="6000" dirty="0">
              <a:latin typeface="Stencil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A practical style, sometimes called the 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209800"/>
            <a:ext cx="4762500" cy="41338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71600" y="609600"/>
            <a:ext cx="6477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American Foursquare  </a:t>
            </a:r>
            <a:r>
              <a:rPr lang="en-US" dirty="0" smtClean="0"/>
              <a:t>1895-1930</a:t>
            </a:r>
          </a:p>
          <a:p>
            <a:r>
              <a:rPr lang="en-US" dirty="0" err="1" smtClean="0"/>
              <a:t>a.k.a</a:t>
            </a:r>
            <a:r>
              <a:rPr lang="en-US" dirty="0" smtClean="0"/>
              <a:t> the Prairie Box. 2.5 stories high with porch. Designed to maximize interior space on small city lots. Some of these were mail order house kits from Sears and Montgomery Wards.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438400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tencil" pitchFamily="82" charset="0"/>
              </a:rPr>
              <a:t>23</a:t>
            </a:r>
            <a:endParaRPr lang="en-US" sz="6000" dirty="0">
              <a:latin typeface="Stencil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3810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Bungalow</a:t>
            </a:r>
            <a:r>
              <a:rPr lang="en-US" dirty="0" smtClean="0"/>
              <a:t> 1905-1930</a:t>
            </a:r>
          </a:p>
          <a:p>
            <a:r>
              <a:rPr lang="en-US" dirty="0" smtClean="0"/>
              <a:t>1.5 story efficient floor plan – no hallways.</a:t>
            </a:r>
          </a:p>
          <a:p>
            <a:r>
              <a:rPr lang="en-US" dirty="0" smtClean="0"/>
              <a:t>Living room at center.</a:t>
            </a:r>
            <a:endParaRPr lang="en-US" dirty="0"/>
          </a:p>
        </p:txBody>
      </p:sp>
      <p:pic>
        <p:nvPicPr>
          <p:cNvPr id="44036" name="Picture 4" descr="1925 Chicago Bungalow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399" y="1752600"/>
            <a:ext cx="5339773" cy="49339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9600" y="609600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tencil" pitchFamily="82" charset="0"/>
              </a:rPr>
              <a:t>24</a:t>
            </a:r>
            <a:endParaRPr lang="en-US" sz="6000" dirty="0">
              <a:latin typeface="Stencil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Ancient Native American dwellings inspired our modern-day Pueblo homes.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712527"/>
            <a:ext cx="3810000" cy="568656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95800" y="457200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Pueblo Revival </a:t>
            </a:r>
            <a:r>
              <a:rPr lang="en-US" dirty="0" smtClean="0"/>
              <a:t>1912-present</a:t>
            </a:r>
          </a:p>
          <a:p>
            <a:r>
              <a:rPr lang="en-US" dirty="0" smtClean="0"/>
              <a:t>Rounded walls with adobe. Flat roofs. Deep window and door openings.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2667000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tencil" pitchFamily="82" charset="0"/>
              </a:rPr>
              <a:t>25</a:t>
            </a:r>
            <a:endParaRPr lang="en-US" sz="6000" dirty="0">
              <a:latin typeface="Stencil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Uncomplicated and informal Ranch houses evolved from several 20th century styles.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2057400"/>
            <a:ext cx="8226135" cy="41624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8400" y="685800"/>
            <a:ext cx="449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Ranch Style </a:t>
            </a:r>
            <a:r>
              <a:rPr lang="en-US" dirty="0" smtClean="0"/>
              <a:t>1945-1980</a:t>
            </a:r>
          </a:p>
          <a:p>
            <a:r>
              <a:rPr lang="en-US" dirty="0" smtClean="0"/>
              <a:t>Single story. Horizontal layout. Plain, simple, cheap, mass produced for suburban growth.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09600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tencil" pitchFamily="82" charset="0"/>
              </a:rPr>
              <a:t>26</a:t>
            </a:r>
            <a:endParaRPr lang="en-US" sz="6000" dirty="0">
              <a:latin typeface="Stencil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z.about.com/d/architecture/1/0/n/6/dormer01-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495801"/>
            <a:ext cx="2145792" cy="1676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24700" y="4202668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Dormer</a:t>
            </a:r>
            <a:endParaRPr lang="en-US" dirty="0"/>
          </a:p>
        </p:txBody>
      </p:sp>
      <p:pic>
        <p:nvPicPr>
          <p:cNvPr id="30724" name="Picture 4" descr="house with gab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6496" y="1447800"/>
            <a:ext cx="2495104" cy="1676400"/>
          </a:xfrm>
          <a:prstGeom prst="rect">
            <a:avLst/>
          </a:prstGeom>
          <a:noFill/>
        </p:spPr>
      </p:pic>
      <p:pic>
        <p:nvPicPr>
          <p:cNvPr id="30726" name="Picture 6" descr="ArtToday.com; used with permiss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547221"/>
            <a:ext cx="2261417" cy="1752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914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Important Architectural terms that might help.</a:t>
            </a:r>
          </a:p>
          <a:p>
            <a:endParaRPr lang="en-US" sz="2400" dirty="0" smtClean="0">
              <a:latin typeface="Arial Black" pitchFamily="34" charset="0"/>
            </a:endParaRPr>
          </a:p>
          <a:p>
            <a:r>
              <a:rPr lang="en-US" sz="2400" dirty="0" smtClean="0">
                <a:latin typeface="Arial Black" pitchFamily="34" charset="0"/>
              </a:rPr>
              <a:t>Neo = New</a:t>
            </a:r>
            <a:endParaRPr lang="en-US" sz="2400" dirty="0">
              <a:latin typeface="Arial Black" pitchFamily="34" charset="0"/>
            </a:endParaRPr>
          </a:p>
        </p:txBody>
      </p:sp>
      <p:pic>
        <p:nvPicPr>
          <p:cNvPr id="1026" name="Picture 2" descr="http://chasebuildinggroup.com/wp-content/gallery/stucco-remediation/exterior-stained-stucco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810000"/>
            <a:ext cx="304657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6314" y="3440668"/>
            <a:ext cx="849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Stucco</a:t>
            </a:r>
            <a:endParaRPr lang="en-US" dirty="0"/>
          </a:p>
        </p:txBody>
      </p:sp>
      <p:pic>
        <p:nvPicPr>
          <p:cNvPr id="1032" name="Picture 8" descr="http://www.insaatofis.com/wp-content/uploads/2013/06/parapet-detayi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10000"/>
            <a:ext cx="2381883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A Raised Ranch house raises the roof to provide extra living space.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057400"/>
            <a:ext cx="6705601" cy="453298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67000" y="6096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Raised Ranch </a:t>
            </a:r>
            <a:r>
              <a:rPr lang="en-US" dirty="0" smtClean="0"/>
              <a:t>1945-1980</a:t>
            </a:r>
          </a:p>
          <a:p>
            <a:r>
              <a:rPr lang="en-US" dirty="0" smtClean="0"/>
              <a:t>A two-story ranch. Partially submerged basement. Sliding glass door to back yard patio.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09600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tencil" pitchFamily="82" charset="0"/>
              </a:rPr>
              <a:t>27</a:t>
            </a:r>
            <a:endParaRPr lang="en-US" sz="6000" dirty="0">
              <a:latin typeface="Stencil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This adaptation of the Ranch style has three levels.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057400"/>
            <a:ext cx="5981700" cy="44862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00400" y="76200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Split Level Ranch </a:t>
            </a:r>
            <a:r>
              <a:rPr lang="en-US" dirty="0" smtClean="0"/>
              <a:t>1945-1980</a:t>
            </a:r>
          </a:p>
          <a:p>
            <a:r>
              <a:rPr lang="en-US" dirty="0" smtClean="0"/>
              <a:t>Ranch but one section lowered and one raised.</a:t>
            </a:r>
          </a:p>
          <a:p>
            <a:r>
              <a:rPr lang="en-US" dirty="0" smtClean="0"/>
              <a:t>Main entrance on center level.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09600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tencil" pitchFamily="82" charset="0"/>
              </a:rPr>
              <a:t>28</a:t>
            </a:r>
            <a:endParaRPr lang="en-US" sz="6000" dirty="0">
              <a:latin typeface="Stencil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Spirit of a new, technological age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286000"/>
            <a:ext cx="5943600" cy="399707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33600" y="762000"/>
            <a:ext cx="5638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Art </a:t>
            </a:r>
            <a:r>
              <a:rPr lang="en-US" sz="2400" b="1" dirty="0" err="1" smtClean="0"/>
              <a:t>Moderne</a:t>
            </a:r>
            <a:r>
              <a:rPr lang="en-US" sz="2400" b="1" dirty="0" smtClean="0"/>
              <a:t> </a:t>
            </a:r>
            <a:r>
              <a:rPr lang="en-US" dirty="0" smtClean="0"/>
              <a:t>1930-1945 </a:t>
            </a:r>
          </a:p>
          <a:p>
            <a:r>
              <a:rPr lang="en-US" dirty="0" smtClean="0"/>
              <a:t>Asymmetrical. Flat roof. Smooth white walls. Glass block windows. Suggestion of speed, movement, and technology. (1933 Chicago World Fair)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09600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tencil" pitchFamily="82" charset="0"/>
              </a:rPr>
              <a:t>29</a:t>
            </a:r>
            <a:endParaRPr lang="en-US" sz="6000" dirty="0">
              <a:latin typeface="Stencil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Dramatic sloping roof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057400"/>
            <a:ext cx="5587997" cy="4191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8400" y="685800"/>
            <a:ext cx="510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 Frame </a:t>
            </a:r>
            <a:r>
              <a:rPr lang="en-US" dirty="0" smtClean="0"/>
              <a:t>1957-Present</a:t>
            </a:r>
          </a:p>
          <a:p>
            <a:r>
              <a:rPr lang="en-US" dirty="0" smtClean="0"/>
              <a:t>Dramatic sloping roof great for snowy areas.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09600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tencil" pitchFamily="82" charset="0"/>
              </a:rPr>
              <a:t>30</a:t>
            </a:r>
            <a:endParaRPr lang="en-US" sz="6000" dirty="0">
              <a:latin typeface="Stencil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etails on this modern-day home are inspired by American Colonial and Federal architecture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717" y="2243633"/>
            <a:ext cx="6840883" cy="377616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5000" y="91440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Neo-Colonial </a:t>
            </a:r>
            <a:r>
              <a:rPr lang="en-US" dirty="0" smtClean="0"/>
              <a:t>1965-Present</a:t>
            </a:r>
          </a:p>
          <a:p>
            <a:r>
              <a:rPr lang="en-US" dirty="0" smtClean="0"/>
              <a:t>Rectangular -2-3 story. Central entry hall floor plan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09600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tencil" pitchFamily="82" charset="0"/>
              </a:rPr>
              <a:t>31</a:t>
            </a:r>
            <a:endParaRPr lang="en-US" sz="6000" dirty="0">
              <a:latin typeface="Stencil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odge-Podge Houses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133600"/>
            <a:ext cx="6019800" cy="45148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95400" y="762000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Neoeclectic</a:t>
            </a:r>
            <a:r>
              <a:rPr lang="en-US" sz="2400" b="1" dirty="0" smtClean="0"/>
              <a:t>  (</a:t>
            </a:r>
            <a:r>
              <a:rPr lang="en-US" sz="2400" b="1" dirty="0" err="1" smtClean="0"/>
              <a:t>PostModern</a:t>
            </a:r>
            <a:r>
              <a:rPr lang="en-US" sz="2400" b="1" dirty="0" smtClean="0"/>
              <a:t>) </a:t>
            </a:r>
            <a:r>
              <a:rPr lang="en-US" dirty="0" smtClean="0"/>
              <a:t>1965-Present</a:t>
            </a:r>
          </a:p>
          <a:p>
            <a:r>
              <a:rPr lang="en-US" dirty="0" smtClean="0"/>
              <a:t>Rebel against modernism. Desire for traditional styles, but combine all of them. Large and also called </a:t>
            </a:r>
            <a:r>
              <a:rPr lang="en-US" dirty="0" err="1" smtClean="0"/>
              <a:t>McMansions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39000" y="533400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tencil" pitchFamily="82" charset="0"/>
              </a:rPr>
              <a:t>32</a:t>
            </a:r>
            <a:endParaRPr lang="en-US" sz="6000" dirty="0">
              <a:latin typeface="Stencil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uge windows and large, open spaces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799" y="2286000"/>
            <a:ext cx="6048083" cy="39433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7400" y="838200"/>
            <a:ext cx="563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Contemporary </a:t>
            </a:r>
            <a:r>
              <a:rPr lang="en-US" dirty="0" smtClean="0"/>
              <a:t>1965-Present</a:t>
            </a:r>
          </a:p>
          <a:p>
            <a:r>
              <a:rPr lang="en-US" dirty="0" smtClean="0"/>
              <a:t>Huge windows. Large open spaces. Odd, irregular shape.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09600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tencil" pitchFamily="82" charset="0"/>
              </a:rPr>
              <a:t>33</a:t>
            </a:r>
            <a:endParaRPr lang="en-US" sz="6000" dirty="0">
              <a:latin typeface="Stencil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Inspired by emergency housing.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713918"/>
            <a:ext cx="6096000" cy="359163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5000" y="1066800"/>
            <a:ext cx="5029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Katrina Cottage </a:t>
            </a:r>
            <a:r>
              <a:rPr lang="en-US" dirty="0" smtClean="0"/>
              <a:t>2006-Present</a:t>
            </a:r>
          </a:p>
          <a:p>
            <a:r>
              <a:rPr lang="en-US" dirty="0" smtClean="0"/>
              <a:t>Low cost emergency shelter. Prefab but designed to survive a hurricane. </a:t>
            </a:r>
            <a:r>
              <a:rPr lang="en-US" dirty="0" smtClean="0">
                <a:hlinkClick r:id="rId4"/>
              </a:rPr>
              <a:t>Can be small, some are 308 sq feet.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09600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tencil" pitchFamily="82" charset="0"/>
              </a:rPr>
              <a:t>34</a:t>
            </a:r>
            <a:endParaRPr lang="en-US" sz="6000" dirty="0">
              <a:latin typeface="Stencil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>Are US Homes influenced by Local / Folk Culture or Popular Culture? </a:t>
            </a:r>
            <a:endParaRPr lang="en-US" sz="4800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219200" y="3124200"/>
            <a:ext cx="7086600" cy="1752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 houses we have today products of diffusion from an American Hearth?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17572"/>
            <a:ext cx="5562600" cy="65333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62800" y="2590800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F. </a:t>
            </a:r>
            <a:r>
              <a:rPr lang="en-US" sz="2800" b="1" dirty="0" err="1" smtClean="0"/>
              <a:t>Kniffen</a:t>
            </a:r>
            <a:endParaRPr lang="en-US" sz="2800" b="1" dirty="0" smtClean="0"/>
          </a:p>
          <a:p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uilt in 1678, this New England Colonial has two stories and a central chimney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600200"/>
            <a:ext cx="5486400" cy="45098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0" y="304801"/>
            <a:ext cx="4953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New England Colonial </a:t>
            </a:r>
            <a:r>
              <a:rPr lang="en-US" dirty="0" smtClean="0"/>
              <a:t>1600-1740</a:t>
            </a:r>
          </a:p>
          <a:p>
            <a:r>
              <a:rPr lang="en-US" dirty="0" smtClean="0"/>
              <a:t>Steep Roof – Massive chimney.</a:t>
            </a:r>
          </a:p>
          <a:p>
            <a:r>
              <a:rPr lang="en-US" dirty="0" smtClean="0"/>
              <a:t>2 Story with side gables.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09600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tencil" pitchFamily="82" charset="0"/>
              </a:rPr>
              <a:t>1</a:t>
            </a:r>
            <a:endParaRPr lang="en-US" sz="6000" dirty="0">
              <a:latin typeface="Stencil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The New England Colonial style was re-invented in the 20th century.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819400"/>
            <a:ext cx="4762500" cy="33147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57400" y="304801"/>
            <a:ext cx="6705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Colonial Cape Cod 1600-1950</a:t>
            </a:r>
          </a:p>
          <a:p>
            <a:r>
              <a:rPr lang="en-US" dirty="0" smtClean="0"/>
              <a:t>Found in New England.</a:t>
            </a:r>
          </a:p>
          <a:p>
            <a:r>
              <a:rPr lang="en-US" dirty="0" smtClean="0"/>
              <a:t>1-1.5 story with central chimney. Symmetrical appearance</a:t>
            </a:r>
          </a:p>
          <a:p>
            <a:r>
              <a:rPr lang="en-US" dirty="0" smtClean="0"/>
              <a:t>Windows with shutters. Will be revived in 1930’s as cheap economical suburban house.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09600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tencil" pitchFamily="82" charset="0"/>
              </a:rPr>
              <a:t>2</a:t>
            </a:r>
            <a:endParaRPr lang="en-US" sz="6000" dirty="0">
              <a:latin typeface="Stencil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13rohinistudio.files.wordpress.com/2009/08/saltbox-colonial-h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752600"/>
            <a:ext cx="5562600" cy="46738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47800" y="533400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Saltbox </a:t>
            </a:r>
            <a:r>
              <a:rPr lang="en-US" dirty="0" smtClean="0"/>
              <a:t> 1600-1850</a:t>
            </a:r>
          </a:p>
          <a:p>
            <a:r>
              <a:rPr lang="en-US" dirty="0" smtClean="0"/>
              <a:t>Central fireplace. Two story in front, one in back due to roof. (Avoided the two-story tax)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09600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tencil" pitchFamily="82" charset="0"/>
              </a:rPr>
              <a:t>3</a:t>
            </a:r>
            <a:endParaRPr lang="en-US" sz="6000" dirty="0">
              <a:latin typeface="Stencil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Example of I-house architecture (Will Rogers childhood home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6900" y="2247900"/>
            <a:ext cx="5715000" cy="46101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0" y="685800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I-House</a:t>
            </a:r>
            <a:r>
              <a:rPr lang="en-US" dirty="0" smtClean="0"/>
              <a:t> 1600-1850</a:t>
            </a:r>
          </a:p>
          <a:p>
            <a:r>
              <a:rPr lang="en-US" dirty="0" smtClean="0"/>
              <a:t>2 story with side gables. One room deep. Two rooms wide. Named for states it appeared in Illinois, Iowa, Indiana in rural areas.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09600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tencil" pitchFamily="82" charset="0"/>
              </a:rPr>
              <a:t>4</a:t>
            </a:r>
            <a:endParaRPr lang="en-US" sz="6000" dirty="0">
              <a:latin typeface="Stencil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ontarioarchitecture.com/Georgiandundas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76400"/>
            <a:ext cx="5777270" cy="47720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33600" y="53340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Four over Four </a:t>
            </a:r>
            <a:r>
              <a:rPr lang="en-US" dirty="0" smtClean="0"/>
              <a:t> 1600’s-1850</a:t>
            </a:r>
            <a:endParaRPr lang="en-US" sz="2400" dirty="0" smtClean="0"/>
          </a:p>
          <a:p>
            <a:r>
              <a:rPr lang="en-US" dirty="0" smtClean="0"/>
              <a:t>Basic two story with four rooms on each floor. A </a:t>
            </a:r>
            <a:r>
              <a:rPr lang="en-US" i="1" dirty="0" smtClean="0"/>
              <a:t>vernacular house</a:t>
            </a:r>
            <a:r>
              <a:rPr lang="en-US" dirty="0" smtClean="0"/>
              <a:t> (made from whatever materials were available in area.)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09600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tencil" pitchFamily="82" charset="0"/>
              </a:rPr>
              <a:t>5</a:t>
            </a:r>
            <a:endParaRPr lang="en-US" sz="6000" dirty="0">
              <a:latin typeface="Stencil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onstructed with stucco or coquina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438400"/>
            <a:ext cx="5549900" cy="41624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352800" y="838200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Spanish Colonial</a:t>
            </a:r>
            <a:r>
              <a:rPr lang="en-US" dirty="0" smtClean="0"/>
              <a:t>1600-1900</a:t>
            </a:r>
          </a:p>
          <a:p>
            <a:r>
              <a:rPr lang="en-US" dirty="0" smtClean="0"/>
              <a:t>Florida, California, Southwest</a:t>
            </a:r>
          </a:p>
          <a:p>
            <a:r>
              <a:rPr lang="en-US" dirty="0" smtClean="0"/>
              <a:t>Flat Roof. Rock or adobe covered with stucco walls. Interior Courtyard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09600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tencil" pitchFamily="82" charset="0"/>
              </a:rPr>
              <a:t>6</a:t>
            </a:r>
            <a:endParaRPr lang="en-US" sz="6000" dirty="0">
              <a:latin typeface="Stencil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595</TotalTime>
  <Words>923</Words>
  <Application>Microsoft Office PowerPoint</Application>
  <PresentationFormat>On-screen Show (4:3)</PresentationFormat>
  <Paragraphs>138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Adjacency</vt:lpstr>
      <vt:lpstr>Bell Work (10/22)</vt:lpstr>
      <vt:lpstr>Are US Homes influenced by  Folk Culture or Popular Culture?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Are US Homes influenced by Local / Folk Culture or Popular Culture? </vt:lpstr>
      <vt:lpstr>PowerPoint Presentation</vt:lpstr>
    </vt:vector>
  </TitlesOfParts>
  <Company>Pagan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Pagan</dc:creator>
  <cp:lastModifiedBy>00, 00</cp:lastModifiedBy>
  <cp:revision>58</cp:revision>
  <cp:lastPrinted>2014-10-18T23:05:47Z</cp:lastPrinted>
  <dcterms:created xsi:type="dcterms:W3CDTF">2009-11-18T03:18:51Z</dcterms:created>
  <dcterms:modified xsi:type="dcterms:W3CDTF">2014-10-27T14:56:23Z</dcterms:modified>
</cp:coreProperties>
</file>