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E297-484A-4B7F-A5ED-AA660C88A8B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6593-709E-49BF-BFD4-CE6AE8FE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7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41D5D467-D27F-411B-84DC-8BA6A3ABC728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16EC-409A-426D-B0BB-2067AFA62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2D10F7-FF38-304C-975C-A436D54EBF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EE3198-C228-0F49-B178-A7D4CE7374E6}" type="datetimeFigureOut">
              <a:rPr lang="en-US" smtClean="0"/>
              <a:t>12/18/2015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zus.ask.com/r?t=p&amp;d=us&amp;s=a&amp;c=p&amp;l=dir&amp;o=0&amp;sv=0a30050b&amp;ip=cf3f7160&amp;id=9883DB3D9A93E564F6BEF8A7C7058F65&amp;q=cross&amp;p=5&amp;qs=31&amp;ac=22&amp;g=60d8mvO+RPRv7N&amp;en=js&amp;io=5&amp;ep=&amp;eo=&amp;b=img&amp;bc=&amp;br=&amp;tp=d&amp;ec=16&amp;pt=JS%20thumbnail&amp;ex=&amp;url=http://www.sociology.org.uk/ws1k5.htm&amp;u=http://images.ask.com/fr?q=cross&amp;desturi=http://www.sociology.org.uk/ws1k5.htm&amp;fm=i&amp;ac=22&amp;ftURI=http://images.ask.com/fr?q=cross&amp;desturi=http://www.sociology.org.uk/ws1k5.htm&amp;imagesrc=http://www.sociology.org.uk/cross.jpg&amp;thumbsrc=http://65.214.37.88/ts?t=17449872223848989067&amp;thumbuselocalisedstatic=false&amp;fn=cross.jpg&amp;f=2&amp;fm=i&amp;ftbURI=http://images.ask.com/pictures?q=cross&amp;page=5&amp;qt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" y="146051"/>
            <a:ext cx="7965160" cy="58829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99" y="6020757"/>
            <a:ext cx="845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does this political cartoon tell you about European countries, Africa and colonialism?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TCL_10e_Figure_08_08–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5" y="41041"/>
            <a:ext cx="7928150" cy="519090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3030" y="5928524"/>
            <a:ext cx="7295109" cy="8842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Colonial Possessions, 1914</a:t>
            </a:r>
            <a:endParaRPr lang="en-US" sz="28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65808" y="53340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/>
              <a:t>By the outbreak of World War I, European states held colonies throughout the world, especially throughout Africa and in much of Asia.</a:t>
            </a:r>
          </a:p>
        </p:txBody>
      </p:sp>
    </p:spTree>
    <p:extLst>
      <p:ext uri="{BB962C8B-B14F-4D97-AF65-F5344CB8AC3E}">
        <p14:creationId xmlns:p14="http://schemas.microsoft.com/office/powerpoint/2010/main" val="100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 descr="rhodestoo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1750"/>
            <a:ext cx="4876800" cy="6826250"/>
          </a:xfrm>
        </p:spPr>
      </p:pic>
    </p:spTree>
    <p:extLst>
      <p:ext uri="{BB962C8B-B14F-4D97-AF65-F5344CB8AC3E}">
        <p14:creationId xmlns:p14="http://schemas.microsoft.com/office/powerpoint/2010/main" val="351004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CL_10e_Figure_08_09–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81" y="144032"/>
            <a:ext cx="8292394" cy="456864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778" y="5480539"/>
            <a:ext cx="8183563" cy="1050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Colonial Possessions, 2006</a:t>
            </a:r>
            <a:endParaRPr lang="en-US" sz="28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99778" y="4992356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/>
              <a:t>Most of the remaining colonies are small islands in the Pacific or Caribbean</a:t>
            </a:r>
          </a:p>
        </p:txBody>
      </p:sp>
    </p:spTree>
    <p:extLst>
      <p:ext uri="{BB962C8B-B14F-4D97-AF65-F5344CB8AC3E}">
        <p14:creationId xmlns:p14="http://schemas.microsoft.com/office/powerpoint/2010/main" val="6881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38200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What is the difference between colonialism and imperialism?</a:t>
            </a:r>
          </a:p>
        </p:txBody>
      </p:sp>
      <p:pic>
        <p:nvPicPr>
          <p:cNvPr id="3" name="Picture 2" descr="http://school.discovery.com/clipart/images/thinkingcapwhoa.gif"/>
          <p:cNvPicPr>
            <a:picLocks noChangeAspect="1" noChangeArrowheads="1"/>
          </p:cNvPicPr>
          <p:nvPr/>
        </p:nvPicPr>
        <p:blipFill>
          <a:blip r:embed="rId2"/>
          <a:srcRect r="2545" b="1235"/>
          <a:stretch>
            <a:fillRect/>
          </a:stretch>
        </p:blipFill>
        <p:spPr>
          <a:xfrm>
            <a:off x="2383972" y="381000"/>
            <a:ext cx="4114800" cy="49133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12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 b="1" i="1" u="sng" smtClean="0"/>
              <a:t>Why study the Age of Exploration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40" y="1066800"/>
            <a:ext cx="843056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1.Desire to obtain more and different goods at better prices influences our relations with other nations, just as it did back then. (World –wide economy)</a:t>
            </a:r>
          </a:p>
          <a:p>
            <a:pPr>
              <a:buFontTx/>
              <a:buNone/>
            </a:pPr>
            <a:r>
              <a:rPr lang="en-US" sz="2800" dirty="0" smtClean="0"/>
              <a:t>2. People of many nations continue to act to preserve their culture from outsiders.</a:t>
            </a:r>
          </a:p>
          <a:p>
            <a:pPr>
              <a:buFontTx/>
              <a:buNone/>
            </a:pPr>
            <a:r>
              <a:rPr lang="en-US" sz="2800" dirty="0" smtClean="0"/>
              <a:t>3. Languages and cultures carried by explorers still influence those places today. (Spanish in Latin America and English in India for ex.)</a:t>
            </a:r>
          </a:p>
          <a:p>
            <a:pPr>
              <a:buFontTx/>
              <a:buNone/>
            </a:pPr>
            <a:r>
              <a:rPr lang="en-US" sz="2800" dirty="0" smtClean="0"/>
              <a:t>4. Advances in technology allow present-day explorers to visit new places, just as it did back then. </a:t>
            </a:r>
          </a:p>
        </p:txBody>
      </p:sp>
    </p:spTree>
    <p:extLst>
      <p:ext uri="{BB962C8B-B14F-4D97-AF65-F5344CB8AC3E}">
        <p14:creationId xmlns:p14="http://schemas.microsoft.com/office/powerpoint/2010/main" val="4113739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92" y="1694848"/>
            <a:ext cx="8686800" cy="4114800"/>
          </a:xfrm>
        </p:spPr>
        <p:txBody>
          <a:bodyPr/>
          <a:lstStyle/>
          <a:p>
            <a:r>
              <a:rPr lang="en-US" dirty="0" smtClean="0">
                <a:latin typeface="Ravie" pitchFamily="82" charset="0"/>
              </a:rPr>
              <a:t>God</a:t>
            </a:r>
            <a:r>
              <a:rPr lang="en-US" dirty="0" smtClean="0"/>
              <a:t>- people thought that it was their duty to god to expand and find new lands, spread of Christianity</a:t>
            </a:r>
          </a:p>
          <a:p>
            <a:r>
              <a:rPr lang="en-US" dirty="0" smtClean="0">
                <a:latin typeface="Ravie" pitchFamily="82" charset="0"/>
              </a:rPr>
              <a:t>Gold</a:t>
            </a:r>
            <a:r>
              <a:rPr lang="en-US" dirty="0" smtClean="0"/>
              <a:t>- wanted the riches that went with exploring (spices, new land, etc.)- not just gold!</a:t>
            </a:r>
          </a:p>
          <a:p>
            <a:r>
              <a:rPr lang="en-US" dirty="0" smtClean="0">
                <a:latin typeface="Ravie" pitchFamily="82" charset="0"/>
              </a:rPr>
              <a:t>Glory</a:t>
            </a:r>
            <a:r>
              <a:rPr lang="en-US" dirty="0" smtClean="0"/>
              <a:t>-wanted recognition for themselves and their country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334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 u="sng">
                <a:solidFill>
                  <a:schemeClr val="tx2"/>
                </a:solidFill>
                <a:latin typeface="Ravie" pitchFamily="82" charset="0"/>
              </a:rPr>
              <a:t>What was it?</a:t>
            </a:r>
          </a:p>
        </p:txBody>
      </p:sp>
      <p:pic>
        <p:nvPicPr>
          <p:cNvPr id="8196" name="Picture 6" descr="ts?t=174498722238489890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6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ts?t=106453777055615036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1447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72258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7697037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4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Why did European Exploration happen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288215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5938" indent="-515938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7C23"/>
              </a:buClr>
              <a:buFont typeface="Arial" pitchFamily="34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</a:rPr>
              <a:t>1. Crusades </a:t>
            </a: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by-pass “middle-men” to get to Asia.</a:t>
            </a:r>
            <a:endParaRPr lang="en-US" sz="2600" b="1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7C23"/>
              </a:buClr>
              <a:buFont typeface="Arial" pitchFamily="34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</a:rPr>
              <a:t>2. Renaissance </a:t>
            </a: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curiosity about other lands and peoples.</a:t>
            </a:r>
            <a:endParaRPr lang="en-US" sz="2600" b="1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7C23"/>
              </a:buClr>
              <a:buFont typeface="Arial" pitchFamily="34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</a:rPr>
              <a:t>3. Reformation </a:t>
            </a: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refugees &amp; missionaries.</a:t>
            </a:r>
          </a:p>
          <a:p>
            <a:pPr eaLnBrk="1" hangingPunct="1">
              <a:spcBef>
                <a:spcPct val="50000"/>
              </a:spcBef>
              <a:buClr>
                <a:srgbClr val="FF7C23"/>
              </a:buClr>
              <a:buFont typeface="Arial" pitchFamily="34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4. Monarchs seeking new sources of revenue.</a:t>
            </a:r>
          </a:p>
          <a:p>
            <a:pPr eaLnBrk="1" hangingPunct="1">
              <a:spcBef>
                <a:spcPct val="50000"/>
              </a:spcBef>
              <a:buClr>
                <a:srgbClr val="FF7C23"/>
              </a:buClr>
              <a:buFont typeface="Arial" pitchFamily="34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5. Technological advances.</a:t>
            </a:r>
          </a:p>
          <a:p>
            <a:pPr eaLnBrk="1" hangingPunct="1">
              <a:spcBef>
                <a:spcPct val="50000"/>
              </a:spcBef>
              <a:buClr>
                <a:srgbClr val="FF7C23"/>
              </a:buClr>
              <a:buFont typeface="Arial" pitchFamily="34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6. Fame and fortune.</a:t>
            </a:r>
          </a:p>
        </p:txBody>
      </p:sp>
    </p:spTree>
    <p:extLst>
      <p:ext uri="{BB962C8B-B14F-4D97-AF65-F5344CB8AC3E}">
        <p14:creationId xmlns:p14="http://schemas.microsoft.com/office/powerpoint/2010/main" val="26513469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25400" y="76200"/>
          <a:ext cx="9042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8019977" imgH="5676750" progId="AcroExch.Document.11">
                  <p:embed/>
                </p:oleObj>
              </mc:Choice>
              <mc:Fallback>
                <p:oleObj name="Acrobat Document" r:id="rId3" imgW="8019977" imgH="567675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76200"/>
                        <a:ext cx="9042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918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25400" y="76200"/>
          <a:ext cx="9042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8019977" imgH="5676750" progId="AcroExch.Document.11">
                  <p:embed/>
                </p:oleObj>
              </mc:Choice>
              <mc:Fallback>
                <p:oleObj name="Acrobat Document" r:id="rId3" imgW="8019977" imgH="567675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76200"/>
                        <a:ext cx="9042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6231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25400" y="76200"/>
          <a:ext cx="9042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8019977" imgH="5676750" progId="AcroExch.Document.11">
                  <p:embed/>
                </p:oleObj>
              </mc:Choice>
              <mc:Fallback>
                <p:oleObj name="Acrobat Document" r:id="rId3" imgW="8019977" imgH="567675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76200"/>
                        <a:ext cx="9042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017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Ravie" pitchFamily="82" charset="0"/>
              </a:rPr>
              <a:t>What countries are involved?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r>
              <a:rPr lang="en-US" sz="3600" b="1" smtClean="0"/>
              <a:t>Portugal</a:t>
            </a:r>
          </a:p>
          <a:p>
            <a:r>
              <a:rPr lang="en-US" sz="3600" b="1" smtClean="0"/>
              <a:t>Spain</a:t>
            </a:r>
          </a:p>
          <a:p>
            <a:r>
              <a:rPr lang="en-US" sz="3600" b="1" smtClean="0"/>
              <a:t>France</a:t>
            </a:r>
          </a:p>
          <a:p>
            <a:r>
              <a:rPr lang="en-US" sz="3600" b="1" smtClean="0"/>
              <a:t>England</a:t>
            </a:r>
          </a:p>
          <a:p>
            <a:r>
              <a:rPr lang="en-US" sz="3600" b="1" smtClean="0"/>
              <a:t>Netherlands</a:t>
            </a:r>
          </a:p>
        </p:txBody>
      </p:sp>
      <p:pic>
        <p:nvPicPr>
          <p:cNvPr id="8199" name="Picture 7" descr="blaue_europ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449580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320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r>
              <a:rPr lang="en-US" smtClean="0"/>
              <a:t>Colonialism Recap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126" y="1417638"/>
            <a:ext cx="822325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Colony – territory that is tied to a sovereign state rather than being completely independent</a:t>
            </a:r>
          </a:p>
          <a:p>
            <a:r>
              <a:rPr lang="en-US" dirty="0" smtClean="0"/>
              <a:t>Extent of sovereign state’s control can vary</a:t>
            </a:r>
          </a:p>
          <a:p>
            <a:r>
              <a:rPr lang="en-US" dirty="0" smtClean="0"/>
              <a:t>European states established colonies because of God, glory and gold</a:t>
            </a:r>
          </a:p>
          <a:p>
            <a:r>
              <a:rPr lang="en-US" dirty="0" smtClean="0"/>
              <a:t>European states first colonized North and South America (independent by the mid 1800s)</a:t>
            </a:r>
          </a:p>
          <a:p>
            <a:r>
              <a:rPr lang="en-US" dirty="0" smtClean="0"/>
              <a:t>Then turned to Africa and Asia</a:t>
            </a:r>
          </a:p>
          <a:p>
            <a:r>
              <a:rPr lang="en-US" dirty="0" smtClean="0"/>
              <a:t>United Kingdom and France had the most colonies of any European country</a:t>
            </a:r>
          </a:p>
          <a:p>
            <a:r>
              <a:rPr lang="en-US" dirty="0" smtClean="0"/>
              <a:t>After WWII, most African and Asian colonies gained independence</a:t>
            </a:r>
          </a:p>
          <a:p>
            <a:r>
              <a:rPr lang="en-US" dirty="0" smtClean="0"/>
              <a:t>Boundaries of new states frequently coincide with former colonial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123</TotalTime>
  <Words>376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Adjacency</vt:lpstr>
      <vt:lpstr>Acrobat Document</vt:lpstr>
      <vt:lpstr>PowerPoint Presentation</vt:lpstr>
      <vt:lpstr>Why study the Age of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countries are involved?</vt:lpstr>
      <vt:lpstr>European Colonialism Recap</vt:lpstr>
      <vt:lpstr>Colonial Possessions, 1914</vt:lpstr>
      <vt:lpstr>PowerPoint Presentation</vt:lpstr>
      <vt:lpstr>Colonial Possessions, 2006</vt:lpstr>
      <vt:lpstr>What is the difference between colonialism and imperialism?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Ruttenberg</dc:creator>
  <cp:lastModifiedBy>00, 00</cp:lastModifiedBy>
  <cp:revision>9</cp:revision>
  <dcterms:created xsi:type="dcterms:W3CDTF">2015-01-13T01:18:11Z</dcterms:created>
  <dcterms:modified xsi:type="dcterms:W3CDTF">2015-12-18T17:01:26Z</dcterms:modified>
</cp:coreProperties>
</file>