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FC488B6-12E3-4F39-82EB-AA5553026D88}" type="datetimeFigureOut">
              <a:rPr lang="en-US" smtClean="0"/>
              <a:t>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542B17-645C-4265-AC6C-9B6D44F8DE7F}" type="slidenum">
              <a:rPr lang="en-US" smtClean="0"/>
              <a:t>‹#›</a:t>
            </a:fld>
            <a:endParaRPr lang="en-US"/>
          </a:p>
        </p:txBody>
      </p:sp>
    </p:spTree>
    <p:extLst>
      <p:ext uri="{BB962C8B-B14F-4D97-AF65-F5344CB8AC3E}">
        <p14:creationId xmlns:p14="http://schemas.microsoft.com/office/powerpoint/2010/main" val="29642704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C488B6-12E3-4F39-82EB-AA5553026D88}" type="datetimeFigureOut">
              <a:rPr lang="en-US" smtClean="0"/>
              <a:t>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542B17-645C-4265-AC6C-9B6D44F8DE7F}" type="slidenum">
              <a:rPr lang="en-US" smtClean="0"/>
              <a:t>‹#›</a:t>
            </a:fld>
            <a:endParaRPr lang="en-US"/>
          </a:p>
        </p:txBody>
      </p:sp>
    </p:spTree>
    <p:extLst>
      <p:ext uri="{BB962C8B-B14F-4D97-AF65-F5344CB8AC3E}">
        <p14:creationId xmlns:p14="http://schemas.microsoft.com/office/powerpoint/2010/main" val="3666302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C488B6-12E3-4F39-82EB-AA5553026D88}" type="datetimeFigureOut">
              <a:rPr lang="en-US" smtClean="0"/>
              <a:t>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542B17-645C-4265-AC6C-9B6D44F8DE7F}" type="slidenum">
              <a:rPr lang="en-US" smtClean="0"/>
              <a:t>‹#›</a:t>
            </a:fld>
            <a:endParaRPr lang="en-US"/>
          </a:p>
        </p:txBody>
      </p:sp>
    </p:spTree>
    <p:extLst>
      <p:ext uri="{BB962C8B-B14F-4D97-AF65-F5344CB8AC3E}">
        <p14:creationId xmlns:p14="http://schemas.microsoft.com/office/powerpoint/2010/main" val="2990761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C488B6-12E3-4F39-82EB-AA5553026D88}" type="datetimeFigureOut">
              <a:rPr lang="en-US" smtClean="0"/>
              <a:t>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542B17-645C-4265-AC6C-9B6D44F8DE7F}" type="slidenum">
              <a:rPr lang="en-US" smtClean="0"/>
              <a:t>‹#›</a:t>
            </a:fld>
            <a:endParaRPr lang="en-US"/>
          </a:p>
        </p:txBody>
      </p:sp>
    </p:spTree>
    <p:extLst>
      <p:ext uri="{BB962C8B-B14F-4D97-AF65-F5344CB8AC3E}">
        <p14:creationId xmlns:p14="http://schemas.microsoft.com/office/powerpoint/2010/main" val="973408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FC488B6-12E3-4F39-82EB-AA5553026D88}" type="datetimeFigureOut">
              <a:rPr lang="en-US" smtClean="0"/>
              <a:t>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542B17-645C-4265-AC6C-9B6D44F8DE7F}" type="slidenum">
              <a:rPr lang="en-US" smtClean="0"/>
              <a:t>‹#›</a:t>
            </a:fld>
            <a:endParaRPr lang="en-US"/>
          </a:p>
        </p:txBody>
      </p:sp>
    </p:spTree>
    <p:extLst>
      <p:ext uri="{BB962C8B-B14F-4D97-AF65-F5344CB8AC3E}">
        <p14:creationId xmlns:p14="http://schemas.microsoft.com/office/powerpoint/2010/main" val="3103747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FC488B6-12E3-4F39-82EB-AA5553026D88}" type="datetimeFigureOut">
              <a:rPr lang="en-US" smtClean="0"/>
              <a:t>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542B17-645C-4265-AC6C-9B6D44F8DE7F}" type="slidenum">
              <a:rPr lang="en-US" smtClean="0"/>
              <a:t>‹#›</a:t>
            </a:fld>
            <a:endParaRPr lang="en-US"/>
          </a:p>
        </p:txBody>
      </p:sp>
    </p:spTree>
    <p:extLst>
      <p:ext uri="{BB962C8B-B14F-4D97-AF65-F5344CB8AC3E}">
        <p14:creationId xmlns:p14="http://schemas.microsoft.com/office/powerpoint/2010/main" val="2372832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FC488B6-12E3-4F39-82EB-AA5553026D88}" type="datetimeFigureOut">
              <a:rPr lang="en-US" smtClean="0"/>
              <a:t>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542B17-645C-4265-AC6C-9B6D44F8DE7F}" type="slidenum">
              <a:rPr lang="en-US" smtClean="0"/>
              <a:t>‹#›</a:t>
            </a:fld>
            <a:endParaRPr lang="en-US"/>
          </a:p>
        </p:txBody>
      </p:sp>
    </p:spTree>
    <p:extLst>
      <p:ext uri="{BB962C8B-B14F-4D97-AF65-F5344CB8AC3E}">
        <p14:creationId xmlns:p14="http://schemas.microsoft.com/office/powerpoint/2010/main" val="15055150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FC488B6-12E3-4F39-82EB-AA5553026D88}" type="datetimeFigureOut">
              <a:rPr lang="en-US" smtClean="0"/>
              <a:t>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542B17-645C-4265-AC6C-9B6D44F8DE7F}" type="slidenum">
              <a:rPr lang="en-US" smtClean="0"/>
              <a:t>‹#›</a:t>
            </a:fld>
            <a:endParaRPr lang="en-US"/>
          </a:p>
        </p:txBody>
      </p:sp>
    </p:spTree>
    <p:extLst>
      <p:ext uri="{BB962C8B-B14F-4D97-AF65-F5344CB8AC3E}">
        <p14:creationId xmlns:p14="http://schemas.microsoft.com/office/powerpoint/2010/main" val="2773489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C488B6-12E3-4F39-82EB-AA5553026D88}" type="datetimeFigureOut">
              <a:rPr lang="en-US" smtClean="0"/>
              <a:t>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542B17-645C-4265-AC6C-9B6D44F8DE7F}" type="slidenum">
              <a:rPr lang="en-US" smtClean="0"/>
              <a:t>‹#›</a:t>
            </a:fld>
            <a:endParaRPr lang="en-US"/>
          </a:p>
        </p:txBody>
      </p:sp>
    </p:spTree>
    <p:extLst>
      <p:ext uri="{BB962C8B-B14F-4D97-AF65-F5344CB8AC3E}">
        <p14:creationId xmlns:p14="http://schemas.microsoft.com/office/powerpoint/2010/main" val="11056749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C488B6-12E3-4F39-82EB-AA5553026D88}" type="datetimeFigureOut">
              <a:rPr lang="en-US" smtClean="0"/>
              <a:t>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542B17-645C-4265-AC6C-9B6D44F8DE7F}" type="slidenum">
              <a:rPr lang="en-US" smtClean="0"/>
              <a:t>‹#›</a:t>
            </a:fld>
            <a:endParaRPr lang="en-US"/>
          </a:p>
        </p:txBody>
      </p:sp>
    </p:spTree>
    <p:extLst>
      <p:ext uri="{BB962C8B-B14F-4D97-AF65-F5344CB8AC3E}">
        <p14:creationId xmlns:p14="http://schemas.microsoft.com/office/powerpoint/2010/main" val="3285960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C488B6-12E3-4F39-82EB-AA5553026D88}" type="datetimeFigureOut">
              <a:rPr lang="en-US" smtClean="0"/>
              <a:t>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542B17-645C-4265-AC6C-9B6D44F8DE7F}" type="slidenum">
              <a:rPr lang="en-US" smtClean="0"/>
              <a:t>‹#›</a:t>
            </a:fld>
            <a:endParaRPr lang="en-US"/>
          </a:p>
        </p:txBody>
      </p:sp>
    </p:spTree>
    <p:extLst>
      <p:ext uri="{BB962C8B-B14F-4D97-AF65-F5344CB8AC3E}">
        <p14:creationId xmlns:p14="http://schemas.microsoft.com/office/powerpoint/2010/main" val="810972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C488B6-12E3-4F39-82EB-AA5553026D88}" type="datetimeFigureOut">
              <a:rPr lang="en-US" smtClean="0"/>
              <a:t>2/3/2016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542B17-645C-4265-AC6C-9B6D44F8DE7F}" type="slidenum">
              <a:rPr lang="en-US" smtClean="0"/>
              <a:t>‹#›</a:t>
            </a:fld>
            <a:endParaRPr lang="en-US"/>
          </a:p>
        </p:txBody>
      </p:sp>
    </p:spTree>
    <p:extLst>
      <p:ext uri="{BB962C8B-B14F-4D97-AF65-F5344CB8AC3E}">
        <p14:creationId xmlns:p14="http://schemas.microsoft.com/office/powerpoint/2010/main" val="17865511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Development Vocab</a:t>
            </a:r>
            <a:endParaRPr lang="en-US" dirty="0"/>
          </a:p>
        </p:txBody>
      </p:sp>
    </p:spTree>
    <p:extLst>
      <p:ext uri="{BB962C8B-B14F-4D97-AF65-F5344CB8AC3E}">
        <p14:creationId xmlns:p14="http://schemas.microsoft.com/office/powerpoint/2010/main" val="1458717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HDI vs. IHDI</a:t>
            </a:r>
            <a:endParaRPr lang="en-US" dirty="0"/>
          </a:p>
        </p:txBody>
      </p:sp>
      <p:sp>
        <p:nvSpPr>
          <p:cNvPr id="3" name="Content Placeholder 2"/>
          <p:cNvSpPr>
            <a:spLocks noGrp="1"/>
          </p:cNvSpPr>
          <p:nvPr>
            <p:ph idx="1"/>
          </p:nvPr>
        </p:nvSpPr>
        <p:spPr>
          <a:xfrm>
            <a:off x="304800" y="1143000"/>
            <a:ext cx="8534400" cy="4525963"/>
          </a:xfrm>
        </p:spPr>
        <p:txBody>
          <a:bodyPr>
            <a:normAutofit fontScale="92500" lnSpcReduction="20000"/>
          </a:bodyPr>
          <a:lstStyle/>
          <a:p>
            <a:r>
              <a:rPr lang="en-US" dirty="0" smtClean="0"/>
              <a:t>HDI Measures the human development  not just economic growth </a:t>
            </a:r>
            <a:endParaRPr lang="en-US" dirty="0"/>
          </a:p>
          <a:p>
            <a:r>
              <a:rPr lang="en-US" dirty="0" smtClean="0"/>
              <a:t>Standard </a:t>
            </a:r>
            <a:r>
              <a:rPr lang="en-US" dirty="0" smtClean="0"/>
              <a:t>of living, knowledge (# of years of schooling for children entering school and for number of years the average 25 year old., health (LE)</a:t>
            </a:r>
          </a:p>
          <a:p>
            <a:endParaRPr lang="en-US" dirty="0"/>
          </a:p>
          <a:p>
            <a:r>
              <a:rPr lang="en-US" dirty="0" smtClean="0"/>
              <a:t>IHDI measures the loss of human development because of inequalities</a:t>
            </a:r>
          </a:p>
          <a:p>
            <a:pPr lvl="1"/>
            <a:r>
              <a:rPr lang="en-US" dirty="0" smtClean="0"/>
              <a:t>How are these achievements distributed amongst the </a:t>
            </a:r>
            <a:r>
              <a:rPr lang="en-US" dirty="0" smtClean="0"/>
              <a:t>people (per capita)</a:t>
            </a:r>
            <a:endParaRPr lang="en-US" dirty="0"/>
          </a:p>
        </p:txBody>
      </p:sp>
    </p:spTree>
    <p:extLst>
      <p:ext uri="{BB962C8B-B14F-4D97-AF65-F5344CB8AC3E}">
        <p14:creationId xmlns:p14="http://schemas.microsoft.com/office/powerpoint/2010/main" val="30338673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GDP vs. GNP</a:t>
            </a:r>
            <a:endParaRPr lang="en-US" dirty="0"/>
          </a:p>
        </p:txBody>
      </p:sp>
      <p:sp>
        <p:nvSpPr>
          <p:cNvPr id="3" name="Content Placeholder 2"/>
          <p:cNvSpPr>
            <a:spLocks noGrp="1"/>
          </p:cNvSpPr>
          <p:nvPr>
            <p:ph idx="1"/>
          </p:nvPr>
        </p:nvSpPr>
        <p:spPr>
          <a:xfrm>
            <a:off x="152400" y="1600200"/>
            <a:ext cx="8839200" cy="4525963"/>
          </a:xfrm>
        </p:spPr>
        <p:txBody>
          <a:bodyPr>
            <a:normAutofit lnSpcReduction="10000"/>
          </a:bodyPr>
          <a:lstStyle/>
          <a:p>
            <a:r>
              <a:rPr lang="en-US" dirty="0" smtClean="0"/>
              <a:t>GDP-</a:t>
            </a:r>
            <a:r>
              <a:rPr lang="en-US" dirty="0" smtClean="0">
                <a:effectLst/>
              </a:rPr>
              <a:t>Total value of products &amp; Services produced within the territorial boundary of a country. GDP = C+G+I+NX</a:t>
            </a:r>
          </a:p>
          <a:p>
            <a:endParaRPr lang="en-US" dirty="0"/>
          </a:p>
          <a:p>
            <a:r>
              <a:rPr lang="en-US" dirty="0" smtClean="0">
                <a:effectLst/>
              </a:rPr>
              <a:t>GNP-Total value of Goods and Services produced by all nationals of a country (whether within or outside the country).</a:t>
            </a:r>
          </a:p>
          <a:p>
            <a:pPr marL="0" indent="0">
              <a:buNone/>
            </a:pPr>
            <a:r>
              <a:rPr lang="en-US" dirty="0" smtClean="0"/>
              <a:t>GNP = C+G+I+NX+ overseas investments – domestic profits in the domestic economy </a:t>
            </a:r>
            <a:endParaRPr lang="en-US" dirty="0"/>
          </a:p>
        </p:txBody>
      </p:sp>
    </p:spTree>
    <p:extLst>
      <p:ext uri="{BB962C8B-B14F-4D97-AF65-F5344CB8AC3E}">
        <p14:creationId xmlns:p14="http://schemas.microsoft.com/office/powerpoint/2010/main" val="32183337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GNI</a:t>
            </a:r>
            <a:endParaRPr lang="en-US" dirty="0"/>
          </a:p>
        </p:txBody>
      </p:sp>
      <p:sp>
        <p:nvSpPr>
          <p:cNvPr id="3" name="Content Placeholder 2"/>
          <p:cNvSpPr>
            <a:spLocks noGrp="1"/>
          </p:cNvSpPr>
          <p:nvPr>
            <p:ph idx="1"/>
          </p:nvPr>
        </p:nvSpPr>
        <p:spPr>
          <a:xfrm>
            <a:off x="152400" y="1600200"/>
            <a:ext cx="8763000" cy="4525963"/>
          </a:xfrm>
        </p:spPr>
        <p:txBody>
          <a:bodyPr/>
          <a:lstStyle/>
          <a:p>
            <a:r>
              <a:rPr lang="en-US" b="1" dirty="0" smtClean="0"/>
              <a:t>Very similar to GNP</a:t>
            </a:r>
          </a:p>
          <a:p>
            <a:r>
              <a:rPr lang="en-US" b="1" dirty="0" smtClean="0"/>
              <a:t>Gross </a:t>
            </a:r>
            <a:r>
              <a:rPr lang="en-US" b="1" dirty="0"/>
              <a:t>national income</a:t>
            </a:r>
            <a:r>
              <a:rPr lang="en-US" dirty="0"/>
              <a:t> (</a:t>
            </a:r>
            <a:r>
              <a:rPr lang="en-US" b="1" dirty="0"/>
              <a:t>GNI</a:t>
            </a:r>
            <a:r>
              <a:rPr lang="en-US" dirty="0"/>
              <a:t>) is defined as the sum of value added by all producers who are residents in a nation, plus any product taxes (minus subsidies) not included in output, plus </a:t>
            </a:r>
            <a:r>
              <a:rPr lang="en-US" b="1" dirty="0"/>
              <a:t>income</a:t>
            </a:r>
            <a:r>
              <a:rPr lang="en-US" dirty="0"/>
              <a:t> received from abroad such as employee compensation and property </a:t>
            </a:r>
            <a:r>
              <a:rPr lang="en-US" b="1" dirty="0"/>
              <a:t>income</a:t>
            </a:r>
            <a:r>
              <a:rPr lang="en-US" dirty="0"/>
              <a:t>.</a:t>
            </a:r>
          </a:p>
        </p:txBody>
      </p:sp>
    </p:spTree>
    <p:extLst>
      <p:ext uri="{BB962C8B-B14F-4D97-AF65-F5344CB8AC3E}">
        <p14:creationId xmlns:p14="http://schemas.microsoft.com/office/powerpoint/2010/main" val="9986326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GDI vs. GII</a:t>
            </a:r>
            <a:endParaRPr lang="en-US" dirty="0"/>
          </a:p>
        </p:txBody>
      </p:sp>
      <p:sp>
        <p:nvSpPr>
          <p:cNvPr id="3" name="Content Placeholder 2"/>
          <p:cNvSpPr>
            <a:spLocks noGrp="1"/>
          </p:cNvSpPr>
          <p:nvPr>
            <p:ph idx="1"/>
          </p:nvPr>
        </p:nvSpPr>
        <p:spPr>
          <a:xfrm>
            <a:off x="152400" y="1600200"/>
            <a:ext cx="8839200" cy="4525963"/>
          </a:xfrm>
        </p:spPr>
        <p:txBody>
          <a:bodyPr>
            <a:normAutofit fontScale="70000" lnSpcReduction="20000"/>
          </a:bodyPr>
          <a:lstStyle/>
          <a:p>
            <a:r>
              <a:rPr lang="en-US" dirty="0"/>
              <a:t>The GDI-The new GDI measures gender gaps in human development achievements by accounting for disparities between women and men in three basic dimensions of human development </a:t>
            </a:r>
            <a:r>
              <a:rPr lang="en-US" dirty="0" smtClean="0"/>
              <a:t>– health (LE), </a:t>
            </a:r>
            <a:r>
              <a:rPr lang="en-US" dirty="0"/>
              <a:t>knowledge </a:t>
            </a:r>
            <a:r>
              <a:rPr lang="en-US" dirty="0" smtClean="0"/>
              <a:t>(school children and adults 25 years and older) and </a:t>
            </a:r>
            <a:r>
              <a:rPr lang="en-US" dirty="0"/>
              <a:t>living standards </a:t>
            </a:r>
            <a:r>
              <a:rPr lang="en-US" dirty="0" smtClean="0"/>
              <a:t>(est. income) using </a:t>
            </a:r>
            <a:r>
              <a:rPr lang="en-US" dirty="0"/>
              <a:t>the same component indicators as in the HDI. The GDI shows how much women are lagging behind their male counterparts and how much women need to catch up within each dimension of human development. It is good for understanding the real gender gap in human development achievements</a:t>
            </a:r>
          </a:p>
          <a:p>
            <a:endParaRPr lang="en-US" dirty="0" smtClean="0"/>
          </a:p>
          <a:p>
            <a:r>
              <a:rPr lang="en-US" dirty="0" smtClean="0"/>
              <a:t>The </a:t>
            </a:r>
            <a:r>
              <a:rPr lang="en-US" dirty="0"/>
              <a:t>Gender Inequality Index is a composite </a:t>
            </a:r>
            <a:r>
              <a:rPr lang="en-US" dirty="0" smtClean="0"/>
              <a:t>measure reflecting </a:t>
            </a:r>
            <a:r>
              <a:rPr lang="en-US" dirty="0"/>
              <a:t>inequality in achievements between women and men in three dimensions: </a:t>
            </a:r>
            <a:r>
              <a:rPr lang="en-US" dirty="0" smtClean="0"/>
              <a:t>reproductive health (maternal mortality rate and adolescent BR), </a:t>
            </a:r>
            <a:r>
              <a:rPr lang="en-US" dirty="0"/>
              <a:t>empowerment </a:t>
            </a:r>
            <a:r>
              <a:rPr lang="en-US" dirty="0" smtClean="0"/>
              <a:t>(govt. positions, secondary education)and </a:t>
            </a:r>
            <a:r>
              <a:rPr lang="en-US" dirty="0"/>
              <a:t>the </a:t>
            </a:r>
            <a:r>
              <a:rPr lang="en-US" dirty="0" smtClean="0"/>
              <a:t>labor </a:t>
            </a:r>
            <a:r>
              <a:rPr lang="en-US" dirty="0"/>
              <a:t>market</a:t>
            </a:r>
            <a:r>
              <a:rPr lang="en-US" dirty="0" smtClean="0"/>
              <a:t>.</a:t>
            </a:r>
          </a:p>
          <a:p>
            <a:pPr marL="0" indent="0">
              <a:buNone/>
            </a:pPr>
            <a:endParaRPr lang="en-US" dirty="0" smtClean="0"/>
          </a:p>
        </p:txBody>
      </p:sp>
    </p:spTree>
    <p:extLst>
      <p:ext uri="{BB962C8B-B14F-4D97-AF65-F5344CB8AC3E}">
        <p14:creationId xmlns:p14="http://schemas.microsoft.com/office/powerpoint/2010/main" val="82892841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188</TotalTime>
  <Words>323</Words>
  <Application>Microsoft Office PowerPoint</Application>
  <PresentationFormat>On-screen Show (4:3)</PresentationFormat>
  <Paragraphs>19</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Development Vocab</vt:lpstr>
      <vt:lpstr>HDI vs. IHDI</vt:lpstr>
      <vt:lpstr>GDP vs. GNP</vt:lpstr>
      <vt:lpstr>GNI</vt:lpstr>
      <vt:lpstr>GDI vs. GII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 Vocab</dc:title>
  <dc:creator>00, 00</dc:creator>
  <cp:lastModifiedBy>00, 00</cp:lastModifiedBy>
  <cp:revision>10</cp:revision>
  <dcterms:created xsi:type="dcterms:W3CDTF">2016-02-02T14:01:22Z</dcterms:created>
  <dcterms:modified xsi:type="dcterms:W3CDTF">2016-02-03T15:56:28Z</dcterms:modified>
</cp:coreProperties>
</file>