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56" r:id="rId3"/>
    <p:sldId id="259" r:id="rId4"/>
    <p:sldId id="257" r:id="rId5"/>
    <p:sldId id="264" r:id="rId6"/>
    <p:sldId id="263" r:id="rId7"/>
    <p:sldId id="260" r:id="rId8"/>
    <p:sldId id="258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0078-B125-4EB4-98F5-8489DA099B2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08183-7FE8-45DA-A8DA-96F2709A2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A651B4-C317-44BE-8F31-5D9D898C8666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Very few of us depend on agriculture for our livelihood -- only 2% of the labor force in the US/Canada is engaged in agriculture -- but we all depend on agriculture for food.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Agricultural surplus was a necessary foundation upon which cities and ultimately our urban-industrial society were built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Agriculture continues to be important, occupying a larger proportion of Earth’s land area than any other economic activity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Agriculture accounts for 45% of the world’s labor force over all, and as much as 80% in some less developed areas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While some historical context is necessary and important, the main focus should be on modern agriculture and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367044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33676B-FE60-4512-A620-8915010C640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9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FA7A1E-8255-4A84-BC72-473C2C7BC41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/>
              <a:t>Top Left-Bushmen of the Kalahari gather berries</a:t>
            </a:r>
          </a:p>
          <a:p>
            <a:pPr eaLnBrk="1" hangingPunct="1"/>
            <a:r>
              <a:rPr lang="en-US" altLang="en-US" sz="2000"/>
              <a:t>Bottom Right-a Bushman aims his poisoned tipped, bone arrow at an animal in the dry grass plains of the Kalahari Desert.  Also called the San-the live in small, scattered mobile bands.  Most common prey are antelopes, wildebeest and other smaller game.</a:t>
            </a:r>
          </a:p>
        </p:txBody>
      </p:sp>
    </p:spTree>
    <p:extLst>
      <p:ext uri="{BB962C8B-B14F-4D97-AF65-F5344CB8AC3E}">
        <p14:creationId xmlns:p14="http://schemas.microsoft.com/office/powerpoint/2010/main" val="322168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A6C48-6F4C-4652-A6A0-661C744DC46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Since its discovery some 10,000 years ago, agriculture has passed through a series of revolutionary changes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We have moved from predominantly subsistence practices to predominantly capital-intensive, market-oriented practices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Three distinct revolutions </a:t>
            </a:r>
          </a:p>
        </p:txBody>
      </p:sp>
    </p:spTree>
    <p:extLst>
      <p:ext uri="{BB962C8B-B14F-4D97-AF65-F5344CB8AC3E}">
        <p14:creationId xmlns:p14="http://schemas.microsoft.com/office/powerpoint/2010/main" val="12144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4D98DD-D28E-4F25-91DD-3120E56DE0B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Unlike the first two agricultural revolutions – which originated in the Eastern Hemisphere, the third had its origins in the Western Hemisphere – North America, to be specific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The Third Agricultural Revolution involves the industrialization of agriculture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Mechanization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Chemical farming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Food manufacturing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In other words, that fourth bullet in the unit description in the course outline:  “modern commercial agriculture”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And this is where the challenge of teaching comes into play.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Most textbooks cover traditional agriculture well, but many fall short in addressing contemporary agro-industry.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Most textbooks cover the Green Revolution, but give only passing reference to biotechnology – two important and quite different movements in modern agriculture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3539F-A24F-4222-A294-14CAC5BB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8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456320-EB3F-4074-BA85-31D76D3AA06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06F796-59D7-496F-AC05-73BFAD203F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76200"/>
            <a:ext cx="350520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Intro to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6638" y="3352800"/>
            <a:ext cx="2177161" cy="609600"/>
          </a:xfrm>
        </p:spPr>
        <p:txBody>
          <a:bodyPr>
            <a:normAutofit/>
          </a:bodyPr>
          <a:lstStyle/>
          <a:p>
            <a:r>
              <a:rPr lang="en-US" sz="2800" b="1" dirty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24579544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97210"/>
            <a:ext cx="3429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Third Agricultural Revolution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Origins in North America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Industrialization of agriculture</a:t>
            </a:r>
          </a:p>
          <a:p>
            <a:pPr lvl="1" eaLnBrk="1" hangingPunct="1">
              <a:lnSpc>
                <a:spcPct val="80000"/>
              </a:lnSpc>
              <a:buClr>
                <a:srgbClr val="808000"/>
              </a:buClr>
            </a:pPr>
            <a:r>
              <a:rPr lang="en-US" altLang="en-US" sz="2000" dirty="0"/>
              <a:t>Mechanization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Replacement of human labor with machines</a:t>
            </a:r>
          </a:p>
          <a:p>
            <a:pPr lvl="1" eaLnBrk="1" hangingPunct="1">
              <a:lnSpc>
                <a:spcPct val="80000"/>
              </a:lnSpc>
              <a:buClr>
                <a:srgbClr val="808000"/>
              </a:buClr>
            </a:pPr>
            <a:r>
              <a:rPr lang="en-US" altLang="en-US" sz="2000" dirty="0"/>
              <a:t>Chemical farming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Use of synthetic fertilizers, herbicides, pesticides</a:t>
            </a:r>
          </a:p>
          <a:p>
            <a:pPr lvl="1" eaLnBrk="1" hangingPunct="1">
              <a:lnSpc>
                <a:spcPct val="80000"/>
              </a:lnSpc>
              <a:buClr>
                <a:srgbClr val="808000"/>
              </a:buClr>
            </a:pPr>
            <a:r>
              <a:rPr lang="en-US" altLang="en-US" sz="2000" dirty="0"/>
              <a:t>Food manufacturing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Addition of economic value through processing, canning, refining, packaging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Green Revolution</a:t>
            </a:r>
          </a:p>
          <a:p>
            <a:pPr lvl="1" eaLnBrk="1" hangingPunct="1">
              <a:lnSpc>
                <a:spcPct val="80000"/>
              </a:lnSpc>
              <a:buClr>
                <a:srgbClr val="808000"/>
              </a:buClr>
            </a:pPr>
            <a:r>
              <a:rPr lang="en-US" altLang="en-US" sz="2000" dirty="0"/>
              <a:t>Plant breeding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Biotechnology</a:t>
            </a:r>
          </a:p>
          <a:p>
            <a:pPr lvl="1" eaLnBrk="1" hangingPunct="1">
              <a:lnSpc>
                <a:spcPct val="80000"/>
              </a:lnSpc>
              <a:buClr>
                <a:srgbClr val="808000"/>
              </a:buClr>
            </a:pPr>
            <a:r>
              <a:rPr lang="en-US" altLang="en-US" sz="2000" dirty="0"/>
              <a:t>Genetic manipulation</a:t>
            </a:r>
          </a:p>
          <a:p>
            <a:pPr marL="365760" lvl="1" indent="0" eaLnBrk="1" hangingPunct="1">
              <a:lnSpc>
                <a:spcPct val="80000"/>
              </a:lnSpc>
              <a:buClr>
                <a:srgbClr val="808000"/>
              </a:buClr>
              <a:buNone/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  <a:buClr>
                <a:srgbClr val="808000"/>
              </a:buClr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600" dirty="0"/>
          </a:p>
        </p:txBody>
      </p:sp>
      <p:pic>
        <p:nvPicPr>
          <p:cNvPr id="8196" name="Picture 4" descr="http://www.foodnavigator-usa.com/var/plain_site/storage/images/publications/food-beverage-nutrition/foodnavigator-usa.com/regulation/food-industry-group-wants-permission-to-label-gmo-foods-as-natural/8659967-1-eng-GB/Food-industry-group-wants-permission-to-label-GMO-foods-as-natural_strict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-22860"/>
            <a:ext cx="4648201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7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5800" y="1219200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</a:t>
            </a:r>
            <a:br>
              <a:rPr lang="en-US" sz="4400" b="1" dirty="0"/>
            </a:br>
            <a:r>
              <a:rPr lang="en-US" sz="4400" b="1" dirty="0"/>
              <a:t>is agriculture?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Deliberate modification of Earth’s surface through the cultivation of plants and rearing of animals to obtain sustenance or economic gain</a:t>
            </a:r>
          </a:p>
          <a:p>
            <a:r>
              <a:rPr lang="en-US" dirty="0"/>
              <a:t>What are many of the crops grown or animals raised used for?</a:t>
            </a:r>
          </a:p>
          <a:p>
            <a:r>
              <a:rPr lang="en-US" dirty="0"/>
              <a:t>Which sector of the economy?</a:t>
            </a:r>
          </a:p>
          <a:p>
            <a:r>
              <a:rPr lang="en-US" dirty="0"/>
              <a:t>Approximately ½ of people in LDCs are farmers and grow enough food only to feed themselves</a:t>
            </a:r>
          </a:p>
          <a:p>
            <a:r>
              <a:rPr lang="en-US" dirty="0"/>
              <a:t>Very few farmers in MDCs (2 million or 2% of Americans are farmers)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Mechanization &amp; farm consolidation have forced out many small scale farmers.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Yet U.S. farm production is at an all time high.</a:t>
            </a:r>
          </a:p>
          <a:p>
            <a:endParaRPr lang="en-US" dirty="0"/>
          </a:p>
          <a:p>
            <a:r>
              <a:rPr lang="en-US" dirty="0"/>
              <a:t>Remember what the number of farmers per unit of arable land is called?</a:t>
            </a:r>
          </a:p>
          <a:p>
            <a:r>
              <a:rPr lang="en-US" dirty="0"/>
              <a:t>The number of people per unit of arable land?</a:t>
            </a:r>
          </a:p>
        </p:txBody>
      </p:sp>
      <p:pic>
        <p:nvPicPr>
          <p:cNvPr id="6" name="Picture 4" descr="deblij_ch11_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22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84175"/>
            <a:ext cx="3897312" cy="9413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Importance of Agriculture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98875"/>
            <a:ext cx="8686800" cy="3311525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Urban-industrial societies depend on the base of  food surplus generated by farmers and herders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 Without agriculture there could be no cities, universities, factories, or offices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 Today agriculture remains the most important economic activity in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 Agriculture employs 45</a:t>
            </a:r>
            <a:r>
              <a:rPr lang="en-US" altLang="en-US" sz="2000" b="1" dirty="0"/>
              <a:t> </a:t>
            </a:r>
            <a:r>
              <a:rPr lang="en-US" altLang="en-US" sz="2000" dirty="0"/>
              <a:t>percent of the working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 In some parts of Asia and Africa, over 80 percent of the labor force is engaged in agriculture</a:t>
            </a:r>
          </a:p>
        </p:txBody>
      </p:sp>
      <p:pic>
        <p:nvPicPr>
          <p:cNvPr id="4" name="Picture 5" descr="Corn Harvest-Nebra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0"/>
            <a:ext cx="2481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00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838200"/>
          </a:xfrm>
        </p:spPr>
        <p:txBody>
          <a:bodyPr/>
          <a:lstStyle/>
          <a:p>
            <a:r>
              <a:rPr lang="en-US" b="1" u="sng" dirty="0"/>
              <a:t>Invention of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How did people get their food before the invention of agriculture?</a:t>
            </a:r>
          </a:p>
          <a:p>
            <a:r>
              <a:rPr lang="en-US" dirty="0"/>
              <a:t>Hunting and gathering or fishing</a:t>
            </a:r>
          </a:p>
          <a:p>
            <a:pPr lvl="1"/>
            <a:r>
              <a:rPr lang="en-US" dirty="0"/>
              <a:t>specific jobs for men and women, traveled frequently to follow animals or seasonal growth of plants</a:t>
            </a:r>
          </a:p>
          <a:p>
            <a:r>
              <a:rPr lang="en-US" dirty="0"/>
              <a:t>Today, less a quarter of a million people are hunter gatherers (.005% of world’s population)</a:t>
            </a:r>
          </a:p>
          <a:p>
            <a:r>
              <a:rPr lang="en-US" dirty="0" err="1"/>
              <a:t>Spinifex</a:t>
            </a:r>
            <a:r>
              <a:rPr lang="en-US" dirty="0"/>
              <a:t> in Australia’s Great Victorian Desert</a:t>
            </a:r>
          </a:p>
          <a:p>
            <a:r>
              <a:rPr lang="en-US" dirty="0" err="1"/>
              <a:t>Sentinelese</a:t>
            </a:r>
            <a:r>
              <a:rPr lang="en-US" dirty="0"/>
              <a:t> in India’s Andaman Islands</a:t>
            </a:r>
          </a:p>
          <a:p>
            <a:r>
              <a:rPr lang="en-US" dirty="0"/>
              <a:t>Bushmen in Namibia and Botswana</a:t>
            </a:r>
          </a:p>
        </p:txBody>
      </p:sp>
    </p:spTree>
    <p:extLst>
      <p:ext uri="{BB962C8B-B14F-4D97-AF65-F5344CB8AC3E}">
        <p14:creationId xmlns:p14="http://schemas.microsoft.com/office/powerpoint/2010/main" val="2803505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811" y="1219200"/>
            <a:ext cx="4612481" cy="381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Hunting &amp; Gathering Societies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7503" y="2019300"/>
            <a:ext cx="5405438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Settlements are </a:t>
            </a:r>
            <a:r>
              <a:rPr lang="en-US" altLang="en-US" sz="2000" b="1" dirty="0"/>
              <a:t>NOT PERMANENT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Populations remain small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Early hunter-gatherers lived in wetter &amp; better environments and had an easier life than those of the modern day.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Eastern North America-forests, wildlife &amp; nuts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Pacific Coast Americas-salmon fishing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Aleuts of tundra caribou herds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Interior North America-buffalo herds</a:t>
            </a:r>
          </a:p>
        </p:txBody>
      </p:sp>
      <p:pic>
        <p:nvPicPr>
          <p:cNvPr id="16388" name="Picture 5" descr="Bushman on lookout for spring hares in Kalah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"/>
            <a:ext cx="35099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865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shmen Hunter Gatherers-Kalah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98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Bushman Hunter with poisoned arrow 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09888"/>
            <a:ext cx="57912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29111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Bushmen of the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Kalahari still live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hunting and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gathering</a:t>
            </a:r>
          </a:p>
          <a:p>
            <a:pPr>
              <a:defRPr/>
            </a:pPr>
            <a:endParaRPr lang="en-US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6" name="Picture 2" descr="http://cdn.c.photoshelter.com/img-get/I00001qezH8VTgmI/s/750/750/AFR-02-14-136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474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024744" cy="9144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Agricultural Revolutions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31258" cy="3483376"/>
          </a:xfrm>
        </p:spPr>
        <p:txBody>
          <a:bodyPr/>
          <a:lstStyle/>
          <a:p>
            <a:pPr eaLnBrk="1" hangingPunct="1"/>
            <a:r>
              <a:rPr lang="en-US" altLang="en-US" dirty="0"/>
              <a:t>Agriculture has passed through a series of revolutionary changes</a:t>
            </a:r>
          </a:p>
          <a:p>
            <a:pPr lvl="1" eaLnBrk="1" hangingPunct="1"/>
            <a:r>
              <a:rPr lang="en-US" altLang="en-US" dirty="0"/>
              <a:t>Not everywhere at the same time</a:t>
            </a:r>
          </a:p>
          <a:p>
            <a:pPr lvl="1" eaLnBrk="1" hangingPunct="1"/>
            <a:r>
              <a:rPr lang="en-US" altLang="en-US" dirty="0"/>
              <a:t>Transition from predominantly subsistence activity to predominantly capital-intensive, market-oriented commercial agriculture</a:t>
            </a:r>
          </a:p>
          <a:p>
            <a:pPr eaLnBrk="1" hangingPunct="1"/>
            <a:r>
              <a:rPr lang="en-US" altLang="en-US" dirty="0"/>
              <a:t>Three distinct revolutions</a:t>
            </a:r>
          </a:p>
        </p:txBody>
      </p:sp>
    </p:spTree>
    <p:extLst>
      <p:ext uri="{BB962C8B-B14F-4D97-AF65-F5344CB8AC3E}">
        <p14:creationId xmlns:p14="http://schemas.microsoft.com/office/powerpoint/2010/main" val="2859190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143000"/>
            <a:ext cx="3810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Invention of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Agricultural Revolution</a:t>
            </a:r>
          </a:p>
          <a:p>
            <a:pPr lvl="1"/>
            <a:r>
              <a:rPr lang="en-US" dirty="0"/>
              <a:t>Humans domesticated plants and animals; no longer relied on hunting/gathering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Emergence of seed agriculture (wheat, rice)</a:t>
            </a:r>
          </a:p>
          <a:p>
            <a:pPr lvl="2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Use of the plow and draft animals</a:t>
            </a:r>
            <a:endParaRPr lang="en-US" dirty="0"/>
          </a:p>
          <a:p>
            <a:pPr lvl="1"/>
            <a:r>
              <a:rPr lang="en-US" dirty="0"/>
              <a:t>8000 BC – population starts growing at a more rapid rate, some emigration begins to happen (move from stage 1 to 2 of DTM)</a:t>
            </a:r>
          </a:p>
          <a:p>
            <a:pPr lvl="1"/>
            <a:r>
              <a:rPr lang="en-US" dirty="0"/>
              <a:t>People were able to create larger and more stable sources of food and more people survived</a:t>
            </a:r>
          </a:p>
          <a:p>
            <a:pPr lvl="1"/>
            <a:r>
              <a:rPr lang="en-US" dirty="0"/>
              <a:t>Job Specialization / Settled lifestyle</a:t>
            </a:r>
          </a:p>
        </p:txBody>
      </p:sp>
      <p:pic>
        <p:nvPicPr>
          <p:cNvPr id="14338" name="Picture 2" descr="http://factfile.org/wp-content/uploads/2014/12/Agricultural-Revolution-To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-76200"/>
            <a:ext cx="4076700" cy="27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8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35814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Second Agricultural Revolution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066" y="2514600"/>
            <a:ext cx="8176334" cy="403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Late Middle 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Occurred in tandem with Industrial Revolution</a:t>
            </a:r>
          </a:p>
          <a:p>
            <a:pPr lvl="2" eaLnBrk="1" hangingPunct="1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End of feudal landholding system</a:t>
            </a:r>
          </a:p>
          <a:p>
            <a:pPr lvl="2" eaLnBrk="1" hangingPunct="1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Enclosure of individually owned fields</a:t>
            </a:r>
          </a:p>
          <a:p>
            <a:pPr lvl="2" eaLnBrk="1" hangingPunct="1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Emergence of urban industrial markets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Modification of subsistence farming practices</a:t>
            </a:r>
          </a:p>
          <a:p>
            <a:pPr lvl="2" eaLnBrk="1" hangingPunct="1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Crop rotation</a:t>
            </a:r>
          </a:p>
          <a:p>
            <a:pPr lvl="2" eaLnBrk="1" hangingPunct="1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Use of natural and semi-processed fertilizers</a:t>
            </a:r>
          </a:p>
          <a:p>
            <a:pPr lvl="2" eaLnBrk="1" hangingPunct="1">
              <a:lnSpc>
                <a:spcPct val="90000"/>
              </a:lnSpc>
              <a:buClr>
                <a:srgbClr val="808000"/>
              </a:buClr>
            </a:pPr>
            <a:r>
              <a:rPr lang="en-US" altLang="en-US" dirty="0"/>
              <a:t>New tools and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Dramatic increase in crop and livestock yields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Population Explodes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Railroad began linking farm &amp; urban commercial food market</a:t>
            </a:r>
          </a:p>
        </p:txBody>
      </p:sp>
      <p:pic>
        <p:nvPicPr>
          <p:cNvPr id="2" name="Picture 2" descr="http://factfile.org/wp-content/uploads/2014/12/Facts-about-Agricultur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51288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9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195</TotalTime>
  <Words>877</Words>
  <Application>Microsoft Office PowerPoint</Application>
  <PresentationFormat>On-screen Show (4:3)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2</vt:lpstr>
      <vt:lpstr>Austin</vt:lpstr>
      <vt:lpstr>Intro to Agriculture</vt:lpstr>
      <vt:lpstr>What  is agriculture?</vt:lpstr>
      <vt:lpstr>Importance of Agriculture</vt:lpstr>
      <vt:lpstr>Invention of agriculture</vt:lpstr>
      <vt:lpstr>Hunting &amp; Gathering Societies</vt:lpstr>
      <vt:lpstr>PowerPoint Presentation</vt:lpstr>
      <vt:lpstr>Agricultural Revolutions</vt:lpstr>
      <vt:lpstr>Invention of agriculture</vt:lpstr>
      <vt:lpstr>Second Agricultural Revolution</vt:lpstr>
      <vt:lpstr>Third Agricultural Revolution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agriculture?</dc:title>
  <dc:creator>00, 00</dc:creator>
  <cp:lastModifiedBy>00, 00</cp:lastModifiedBy>
  <cp:revision>19</cp:revision>
  <dcterms:created xsi:type="dcterms:W3CDTF">2015-03-16T20:36:30Z</dcterms:created>
  <dcterms:modified xsi:type="dcterms:W3CDTF">2019-02-28T14:45:13Z</dcterms:modified>
</cp:coreProperties>
</file>