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92" r:id="rId5"/>
    <p:sldId id="294" r:id="rId6"/>
    <p:sldId id="265" r:id="rId7"/>
    <p:sldId id="270" r:id="rId8"/>
    <p:sldId id="267" r:id="rId9"/>
    <p:sldId id="266" r:id="rId10"/>
    <p:sldId id="295" r:id="rId11"/>
    <p:sldId id="296" r:id="rId12"/>
    <p:sldId id="293" r:id="rId13"/>
    <p:sldId id="300" r:id="rId14"/>
    <p:sldId id="302" r:id="rId15"/>
    <p:sldId id="305" r:id="rId16"/>
    <p:sldId id="306" r:id="rId17"/>
    <p:sldId id="307" r:id="rId18"/>
    <p:sldId id="289" r:id="rId19"/>
    <p:sldId id="297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99"/>
    <a:srgbClr val="FF6600"/>
    <a:srgbClr val="99FF66"/>
    <a:srgbClr val="B2B2B2"/>
    <a:srgbClr val="FF33CC"/>
    <a:srgbClr val="008A3E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048AE5B-B871-4BBB-B758-E4DE1F2608AC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E38182F-F39D-4005-B704-95258BBB70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d308.org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d308.org/oeh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3716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Estrangelo Edessa" pitchFamily="66" charset="0"/>
                <a:cs typeface="Estrangelo Edessa" pitchFamily="66" charset="0"/>
              </a:rPr>
              <a:t>Oswego East High school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dirty="0" smtClean="0">
                <a:latin typeface="David" pitchFamily="34" charset="-79"/>
                <a:cs typeface="David" pitchFamily="34" charset="-79"/>
              </a:rPr>
            </a:br>
            <a:r>
              <a:rPr 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latin typeface="David" pitchFamily="34" charset="-79"/>
                <a:cs typeface="David" pitchFamily="34" charset="-79"/>
              </a:rPr>
              <a:t>L</a:t>
            </a:r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David" pitchFamily="34" charset="-79"/>
                <a:cs typeface="David" pitchFamily="34" charset="-79"/>
              </a:rPr>
              <a:t>RC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28" y="1905000"/>
            <a:ext cx="5522944" cy="3657600"/>
          </a:xfrm>
        </p:spPr>
      </p:pic>
    </p:spTree>
    <p:extLst>
      <p:ext uri="{BB962C8B-B14F-4D97-AF65-F5344CB8AC3E}">
        <p14:creationId xmlns:p14="http://schemas.microsoft.com/office/powerpoint/2010/main" val="33440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247"/>
            <a:ext cx="8534400" cy="64715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76600" y="1524000"/>
            <a:ext cx="5334000" cy="251460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Fiction 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Nonfiction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Estrangelo Edessa" pitchFamily="66" charset="0"/>
                <a:cs typeface="Estrangelo Edessa" pitchFamily="66" charset="0"/>
              </a:rPr>
              <a:t>Browsing the LRC</a:t>
            </a:r>
            <a:endParaRPr lang="en-US" sz="4800" b="1" dirty="0">
              <a:solidFill>
                <a:srgbClr val="7030A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247"/>
            <a:ext cx="8534400" cy="6471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Estrangelo Edessa" pitchFamily="66" charset="0"/>
                <a:cs typeface="Estrangelo Edessa" pitchFamily="66" charset="0"/>
              </a:rPr>
              <a:t>Browsing the LRC</a:t>
            </a:r>
            <a:endParaRPr lang="en-US" sz="4800" b="1" dirty="0">
              <a:solidFill>
                <a:srgbClr val="7030A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8514" y="109467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13 Different Genres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4314" y="1752600"/>
            <a:ext cx="2009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8A3E"/>
                </a:solidFill>
              </a:rPr>
              <a:t>Adventure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33CC"/>
                </a:solidFill>
              </a:rPr>
              <a:t>Romance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</a:rPr>
              <a:t>Classic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Fantasy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Historical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Humor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Mystery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773382"/>
            <a:ext cx="2009686" cy="267765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</a:rPr>
              <a:t>Paranormal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n>
                  <a:solidFill>
                    <a:schemeClr val="bg2">
                      <a:lumMod val="25000"/>
                      <a:lumOff val="75000"/>
                    </a:schemeClr>
                  </a:solidFill>
                </a:ln>
              </a:rPr>
              <a:t>Realistic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99FF66"/>
                </a:solidFill>
              </a:rPr>
              <a:t>Sci</a:t>
            </a:r>
            <a:r>
              <a:rPr lang="en-US" sz="2800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99FF66"/>
                </a:solidFill>
              </a:rPr>
              <a:t> fi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Sports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966FF"/>
                </a:solidFill>
              </a:rPr>
              <a:t>Urban Lit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9999"/>
                </a:solidFill>
              </a:rPr>
              <a:t>War</a:t>
            </a:r>
            <a:endParaRPr lang="en-US" sz="2800" dirty="0">
              <a:solidFill>
                <a:srgbClr val="FF99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05" y="4953000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95" y="4953000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14" y="4953000"/>
            <a:ext cx="13716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2010871">
            <a:off x="2333198" y="5323399"/>
            <a:ext cx="1108105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10871">
            <a:off x="4539438" y="5468517"/>
            <a:ext cx="1108105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10871">
            <a:off x="6013389" y="5524500"/>
            <a:ext cx="1108105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209800" y="1600200"/>
            <a:ext cx="6553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Log on to your desktop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  <a:hlinkClick r:id="rId2"/>
              </a:rPr>
              <a:t>www.sd308.org</a:t>
            </a:r>
            <a:endParaRPr lang="en-US" sz="3200" dirty="0" smtClean="0">
              <a:solidFill>
                <a:schemeClr val="bg2">
                  <a:lumMod val="10000"/>
                  <a:lumOff val="9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Locate your school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Locate the OE LRC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Locate the </a:t>
            </a:r>
            <a:r>
              <a:rPr lang="en-US" sz="32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Online Databases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No password needed at school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Password needed to access from home</a:t>
            </a:r>
          </a:p>
          <a:p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35693"/>
            <a:ext cx="6781800" cy="74140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  <a:latin typeface="Estrangelo Edessa" pitchFamily="66" charset="0"/>
                <a:cs typeface="Estrangelo Edessa" pitchFamily="66" charset="0"/>
              </a:rPr>
              <a:t>Oswego East LRC Online</a:t>
            </a:r>
            <a:endParaRPr lang="en-US" sz="3200" b="1" dirty="0">
              <a:solidFill>
                <a:srgbClr val="00B0F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5124" name="Picture 4" descr="H:\My Pictures\gI_0_0_logoDiscovery200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019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User ID: </a:t>
            </a:r>
            <a:r>
              <a:rPr lang="en-US" sz="3600" b="1" dirty="0" err="1" smtClean="0">
                <a:solidFill>
                  <a:srgbClr val="0070C0"/>
                </a:solidFill>
                <a:latin typeface="Estrangelo Edessa" pitchFamily="66" charset="0"/>
                <a:cs typeface="Estrangelo Edessa" pitchFamily="66" charset="0"/>
              </a:rPr>
              <a:t>oehs</a:t>
            </a:r>
            <a:r>
              <a:rPr lang="en-US" sz="3600" b="1" dirty="0" smtClean="0">
                <a:solidFill>
                  <a:srgbClr val="FFFF00"/>
                </a:solidFill>
                <a:latin typeface="Estrangelo Edessa" pitchFamily="66" charset="0"/>
                <a:cs typeface="Estrangelo Edessa" pitchFamily="66" charset="0"/>
              </a:rPr>
              <a:t>     Password: </a:t>
            </a:r>
            <a:r>
              <a:rPr lang="en-US" sz="3600" b="1" dirty="0" smtClean="0">
                <a:solidFill>
                  <a:srgbClr val="0070C0"/>
                </a:solidFill>
                <a:latin typeface="Estrangelo Edessa" pitchFamily="66" charset="0"/>
                <a:cs typeface="Estrangelo Edessa" pitchFamily="66" charset="0"/>
              </a:rPr>
              <a:t>wolves</a:t>
            </a:r>
            <a:endParaRPr lang="en-US" sz="3600" b="1" dirty="0">
              <a:solidFill>
                <a:srgbClr val="0070C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www.sd308.org/oehs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84" y="1388710"/>
            <a:ext cx="4377032" cy="408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1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smtClean="0"/>
              <a:t>www.sd308.org/oehs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80" y="1312510"/>
            <a:ext cx="4377032" cy="408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ight Arrow 2"/>
          <p:cNvSpPr/>
          <p:nvPr/>
        </p:nvSpPr>
        <p:spPr>
          <a:xfrm rot="1158386">
            <a:off x="877542" y="2581526"/>
            <a:ext cx="1676400" cy="1524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305862">
            <a:off x="815790" y="2906799"/>
            <a:ext cx="1676400" cy="1524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1232073">
            <a:off x="764758" y="3532410"/>
            <a:ext cx="1676400" cy="1524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www.sd308.org/oehs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28" y="1753717"/>
            <a:ext cx="4035572" cy="3762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209800" y="3276600"/>
            <a:ext cx="990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Databases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01" y="1562084"/>
            <a:ext cx="5134485" cy="4502182"/>
          </a:xfrm>
        </p:spPr>
      </p:pic>
    </p:spTree>
    <p:extLst>
      <p:ext uri="{BB962C8B-B14F-4D97-AF65-F5344CB8AC3E}">
        <p14:creationId xmlns:p14="http://schemas.microsoft.com/office/powerpoint/2010/main" val="18602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Mypassword.sd308.org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642899" cy="3888873"/>
          </a:xfrm>
        </p:spPr>
      </p:pic>
    </p:spTree>
    <p:extLst>
      <p:ext uri="{BB962C8B-B14F-4D97-AF65-F5344CB8AC3E}">
        <p14:creationId xmlns:p14="http://schemas.microsoft.com/office/powerpoint/2010/main" val="31209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Estrangelo Edessa" pitchFamily="66" charset="0"/>
                <a:cs typeface="Estrangelo Edessa" pitchFamily="66" charset="0"/>
              </a:rPr>
              <a:t>Now, let’s go find some great books!!</a:t>
            </a:r>
            <a:endParaRPr lang="en-US" sz="4400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latin typeface="Estrangelo Edessa" pitchFamily="66" charset="0"/>
                <a:cs typeface="Estrangelo Edessa" pitchFamily="66" charset="0"/>
              </a:rPr>
              <a:t>Thanks for your attention…</a:t>
            </a:r>
            <a:endParaRPr lang="en-US" sz="6600" dirty="0"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14800" y="1600200"/>
            <a:ext cx="4724400" cy="4114800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Log on to your desktop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User Name : Your student ID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Password: previous password or birthdate or locker combo – no dashes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We can change it</a:t>
            </a:r>
          </a:p>
          <a:p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81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Estrangelo Edessa" pitchFamily="66" charset="0"/>
                <a:cs typeface="Estrangelo Edessa" pitchFamily="66" charset="0"/>
              </a:rPr>
              <a:t>Oswego East Online</a:t>
            </a:r>
            <a:endParaRPr lang="en-US" sz="4000" b="1" dirty="0">
              <a:solidFill>
                <a:srgbClr val="00B0F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2971800" cy="2772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4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997944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Estrangelo Edessa" pitchFamily="66" charset="0"/>
                <a:cs typeface="Estrangelo Edessa" pitchFamily="66" charset="0"/>
              </a:rPr>
              <a:t>Smiling Faces in the LRC</a:t>
            </a:r>
            <a:endParaRPr lang="en-US" sz="4000" dirty="0">
              <a:solidFill>
                <a:srgbClr val="00B0F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9" y="1280978"/>
            <a:ext cx="2403231" cy="3204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10200" y="4800599"/>
            <a:ext cx="203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Mrs. Kline</a:t>
            </a:r>
          </a:p>
          <a:p>
            <a:r>
              <a:rPr lang="en-US" b="1" dirty="0" smtClean="0"/>
              <a:t>LRC/AV Assistant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80978"/>
            <a:ext cx="3229241" cy="3229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00200" y="4800597"/>
            <a:ext cx="203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Mrs. Fairless</a:t>
            </a:r>
          </a:p>
          <a:p>
            <a:pPr algn="ctr"/>
            <a:r>
              <a:rPr lang="en-US" b="1" dirty="0" smtClean="0"/>
              <a:t>LRC Director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18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14800" y="1600200"/>
            <a:ext cx="4724400" cy="4114800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m</a:t>
            </a: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ypassword.sd308.org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User Name : Your student ID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Password: current password </a:t>
            </a:r>
            <a:r>
              <a:rPr lang="en-US" sz="3200" dirty="0" smtClean="0">
                <a:solidFill>
                  <a:srgbClr val="0070C0"/>
                </a:solidFill>
                <a:latin typeface="Estrangelo Edessa" pitchFamily="66" charset="0"/>
                <a:cs typeface="Estrangelo Edessa" pitchFamily="66" charset="0"/>
              </a:rPr>
              <a:t>or</a:t>
            </a: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 birthdate </a:t>
            </a:r>
            <a:r>
              <a:rPr lang="en-US" sz="3200" dirty="0" smtClean="0">
                <a:solidFill>
                  <a:srgbClr val="0070C0"/>
                </a:solidFill>
                <a:latin typeface="Estrangelo Edessa" pitchFamily="66" charset="0"/>
                <a:cs typeface="Estrangelo Edessa" pitchFamily="66" charset="0"/>
              </a:rPr>
              <a:t>or</a:t>
            </a: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 locker combo – no dashes</a:t>
            </a:r>
          </a:p>
          <a:p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We can change it</a:t>
            </a:r>
          </a:p>
          <a:p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72995"/>
            <a:ext cx="7543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Estrangelo Edessa" pitchFamily="66" charset="0"/>
                <a:cs typeface="Estrangelo Edessa" pitchFamily="66" charset="0"/>
              </a:rPr>
              <a:t>My Password Portal</a:t>
            </a:r>
            <a:endParaRPr lang="en-US" sz="4000" b="1" dirty="0">
              <a:solidFill>
                <a:srgbClr val="00B0F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421227" cy="23158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50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4343400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10,000+ UNIQUE titles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30+ Computer workstations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Online databases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Estrangelo Edessa" pitchFamily="66" charset="0"/>
                <a:cs typeface="Estrangelo Edessa" pitchFamily="66" charset="0"/>
              </a:rPr>
              <a:t>Something for everyone!</a:t>
            </a:r>
            <a:endParaRPr lang="en-US" sz="3600" b="1" dirty="0">
              <a:solidFill>
                <a:srgbClr val="00B0F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3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247"/>
            <a:ext cx="8534400" cy="64715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0" y="1219200"/>
            <a:ext cx="5334000" cy="502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Abraham Lincoln Reader’s Choice Award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Read for a Lifetime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Read 4 books on one list -	receive an invitation 	to the voting party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219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Estrangelo Edessa" pitchFamily="66" charset="0"/>
                <a:cs typeface="Estrangelo Edessa" pitchFamily="66" charset="0"/>
              </a:rPr>
              <a:t>OEHS Reading Programs</a:t>
            </a:r>
            <a:endParaRPr lang="en-US" sz="4000" b="1" dirty="0">
              <a:solidFill>
                <a:srgbClr val="7030A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46" y1="31933" x2="41346" y2="31933"/>
                        <a14:foregroundMark x1="50481" y1="28151" x2="50481" y2="28151"/>
                        <a14:backgroundMark x1="74519" y1="18487" x2="74519" y2="1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1981200" cy="226695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7818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  <a:latin typeface="Estrangelo Edessa" pitchFamily="66" charset="0"/>
                <a:cs typeface="Estrangelo Edessa" pitchFamily="66" charset="0"/>
              </a:rPr>
              <a:t>Oswego East Book Club</a:t>
            </a:r>
            <a:endParaRPr lang="en-US" sz="3600" b="1" dirty="0">
              <a:solidFill>
                <a:srgbClr val="00B0F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6764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Read books, talk about books, watch movies that were 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Meets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&amp;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Thursday of the month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First meeting/Open house September 5@ 2:30 in the LRC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More information visit </a:t>
            </a:r>
            <a:r>
              <a:rPr lang="en-US" sz="2400" dirty="0" smtClean="0">
                <a:hlinkClick r:id="rId4"/>
              </a:rPr>
              <a:t>www.sd308.org/oehs</a:t>
            </a:r>
            <a:r>
              <a:rPr lang="en-US" sz="2400" dirty="0" smtClean="0"/>
              <a:t> and click on the LRC tab and find the OE Book Club link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5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247"/>
            <a:ext cx="8534400" cy="64715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0" y="1219200"/>
            <a:ext cx="5715000" cy="502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Mon–Thurs 7:00</a:t>
            </a:r>
            <a:r>
              <a:rPr lang="en-US" sz="1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am </a:t>
            </a:r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- 3:30</a:t>
            </a:r>
            <a:r>
              <a:rPr lang="en-US" sz="1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pm</a:t>
            </a:r>
            <a:endParaRPr lang="en-US" sz="14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Friday </a:t>
            </a:r>
            <a:r>
              <a:rPr lang="en-US" sz="36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7:00</a:t>
            </a:r>
            <a:r>
              <a:rPr lang="en-US" sz="14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am</a:t>
            </a:r>
            <a:r>
              <a:rPr lang="en-US" sz="36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- </a:t>
            </a:r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2:30</a:t>
            </a:r>
            <a:r>
              <a:rPr lang="en-US" sz="14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pm</a:t>
            </a:r>
            <a:endParaRPr lang="en-US" sz="36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Passes needed during the day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Swipe card at attendance cart</a:t>
            </a:r>
            <a:endParaRPr lang="en-US" sz="36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Estrangelo Edessa" pitchFamily="66" charset="0"/>
                <a:cs typeface="Estrangelo Edessa" pitchFamily="66" charset="0"/>
              </a:rPr>
              <a:t>Library need-to-knows</a:t>
            </a:r>
            <a:endParaRPr lang="en-US" sz="4000" b="1" dirty="0">
              <a:solidFill>
                <a:srgbClr val="7030A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247"/>
            <a:ext cx="8534400" cy="64715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0" y="1219200"/>
            <a:ext cx="5334000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LRC use during Lunch/Freshman Seminar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Pass from teacher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Sign in for attendance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Computer work/quiet read/book check-out/group work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Estrangelo Edessa" pitchFamily="66" charset="0"/>
                <a:cs typeface="Estrangelo Edessa" pitchFamily="66" charset="0"/>
              </a:rPr>
              <a:t>Library need-to-knows</a:t>
            </a:r>
            <a:endParaRPr lang="en-US" sz="4000" b="1" dirty="0">
              <a:solidFill>
                <a:srgbClr val="7030A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247"/>
            <a:ext cx="8534400" cy="64715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0" y="1219200"/>
            <a:ext cx="5334000" cy="502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 check out is 3 weeks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Check out 10 items at a time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10 cent/day late fee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Half price fines if you pay when you return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Estrangelo Edessa" pitchFamily="66" charset="0"/>
                <a:cs typeface="Estrangelo Edessa" pitchFamily="66" charset="0"/>
              </a:rPr>
              <a:t>Library need-to-knows</a:t>
            </a:r>
            <a:endParaRPr lang="en-US" sz="4000" b="1" dirty="0">
              <a:solidFill>
                <a:srgbClr val="7030A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247"/>
            <a:ext cx="8534400" cy="64715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0" y="1219200"/>
            <a:ext cx="5334000" cy="502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Purchase pencils, pens, paper…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Food??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Print </a:t>
            </a:r>
            <a:r>
              <a:rPr lang="en-US" sz="3600" dirty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– Don’t forget to bring your School </a:t>
            </a:r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ID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Really great books!!</a:t>
            </a:r>
            <a:endParaRPr lang="en-US" sz="36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endParaRPr lang="en-US" sz="36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Estrangelo Edessa" pitchFamily="66" charset="0"/>
                <a:cs typeface="Estrangelo Edessa" pitchFamily="66" charset="0"/>
              </a:rPr>
              <a:t>Library need-to-knows</a:t>
            </a:r>
            <a:endParaRPr lang="en-US" sz="4000" b="1" dirty="0">
              <a:solidFill>
                <a:srgbClr val="7030A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2279</TotalTime>
  <Words>337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David</vt:lpstr>
      <vt:lpstr>Estrangelo Edessa</vt:lpstr>
      <vt:lpstr>Horizon</vt:lpstr>
      <vt:lpstr>Oswego East High school LRC</vt:lpstr>
      <vt:lpstr>Smiling Faces in the LRC</vt:lpstr>
      <vt:lpstr>Something for everyone!</vt:lpstr>
      <vt:lpstr>OEHS Reading Programs</vt:lpstr>
      <vt:lpstr>Oswego East Book Club</vt:lpstr>
      <vt:lpstr>Library need-to-knows</vt:lpstr>
      <vt:lpstr>Library need-to-knows</vt:lpstr>
      <vt:lpstr>Library need-to-knows</vt:lpstr>
      <vt:lpstr>Library need-to-knows</vt:lpstr>
      <vt:lpstr>Browsing the LRC</vt:lpstr>
      <vt:lpstr>Browsing the LRC</vt:lpstr>
      <vt:lpstr>Oswego East LRC Online</vt:lpstr>
      <vt:lpstr>www.sd308.org/oehs</vt:lpstr>
      <vt:lpstr>www.sd308.org/oehs</vt:lpstr>
      <vt:lpstr>www.sd308.org/oehs</vt:lpstr>
      <vt:lpstr>Research Databases</vt:lpstr>
      <vt:lpstr>Mypassword.sd308.org</vt:lpstr>
      <vt:lpstr>Thanks for your attention…</vt:lpstr>
      <vt:lpstr>Oswego East Online</vt:lpstr>
      <vt:lpstr>My Password Portal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00, 00</cp:lastModifiedBy>
  <cp:revision>127</cp:revision>
  <dcterms:created xsi:type="dcterms:W3CDTF">2014-08-15T09:54:02Z</dcterms:created>
  <dcterms:modified xsi:type="dcterms:W3CDTF">2019-08-21T13:15:34Z</dcterms:modified>
</cp:coreProperties>
</file>