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9" r:id="rId2"/>
    <p:sldId id="260" r:id="rId3"/>
    <p:sldId id="263" r:id="rId4"/>
    <p:sldId id="264" r:id="rId5"/>
    <p:sldId id="265" r:id="rId6"/>
    <p:sldId id="266" r:id="rId7"/>
    <p:sldId id="267" r:id="rId8"/>
    <p:sldId id="268" r:id="rId9"/>
    <p:sldId id="270" r:id="rId10"/>
    <p:sldId id="271" r:id="rId11"/>
    <p:sldId id="272" r:id="rId12"/>
    <p:sldId id="273" r:id="rId13"/>
    <p:sldId id="277" r:id="rId14"/>
    <p:sldId id="278" r:id="rId15"/>
    <p:sldId id="279" r:id="rId16"/>
    <p:sldId id="280" r:id="rId17"/>
    <p:sldId id="281" r:id="rId18"/>
    <p:sldId id="282" r:id="rId19"/>
    <p:sldId id="284" r:id="rId20"/>
    <p:sldId id="285" r:id="rId21"/>
    <p:sldId id="286" r:id="rId22"/>
    <p:sldId id="287" r:id="rId23"/>
    <p:sldId id="288" r:id="rId24"/>
    <p:sldId id="289" r:id="rId25"/>
    <p:sldId id="291" r:id="rId26"/>
    <p:sldId id="290" r:id="rId27"/>
    <p:sldId id="292" r:id="rId28"/>
    <p:sldId id="293" r:id="rId29"/>
    <p:sldId id="294" r:id="rId30"/>
    <p:sldId id="295" r:id="rId31"/>
    <p:sldId id="296" r:id="rId32"/>
    <p:sldId id="297" r:id="rId33"/>
    <p:sldId id="298" r:id="rId34"/>
    <p:sldId id="269" r:id="rId35"/>
    <p:sldId id="299" r:id="rId36"/>
    <p:sldId id="300" r:id="rId37"/>
  </p:sldIdLst>
  <p:sldSz cx="13004800" cy="9753600"/>
  <p:notesSz cx="6858000" cy="9144000"/>
  <p:defaultTextStyle>
    <a:lvl1pPr algn="ctr" defTabSz="584200">
      <a:defRPr sz="3600">
        <a:latin typeface="+mn-lt"/>
        <a:ea typeface="+mn-ea"/>
        <a:cs typeface="+mn-cs"/>
        <a:sym typeface="Helvetica Neue Light"/>
      </a:defRPr>
    </a:lvl1pPr>
    <a:lvl2pPr indent="228600" algn="ctr" defTabSz="584200">
      <a:defRPr sz="3600">
        <a:latin typeface="+mn-lt"/>
        <a:ea typeface="+mn-ea"/>
        <a:cs typeface="+mn-cs"/>
        <a:sym typeface="Helvetica Neue Light"/>
      </a:defRPr>
    </a:lvl2pPr>
    <a:lvl3pPr indent="457200" algn="ctr" defTabSz="584200">
      <a:defRPr sz="3600">
        <a:latin typeface="+mn-lt"/>
        <a:ea typeface="+mn-ea"/>
        <a:cs typeface="+mn-cs"/>
        <a:sym typeface="Helvetica Neue Light"/>
      </a:defRPr>
    </a:lvl3pPr>
    <a:lvl4pPr indent="685800" algn="ctr" defTabSz="584200">
      <a:defRPr sz="3600">
        <a:latin typeface="+mn-lt"/>
        <a:ea typeface="+mn-ea"/>
        <a:cs typeface="+mn-cs"/>
        <a:sym typeface="Helvetica Neue Light"/>
      </a:defRPr>
    </a:lvl4pPr>
    <a:lvl5pPr indent="914400" algn="ctr" defTabSz="584200">
      <a:defRPr sz="3600">
        <a:latin typeface="+mn-lt"/>
        <a:ea typeface="+mn-ea"/>
        <a:cs typeface="+mn-cs"/>
        <a:sym typeface="Helvetica Neue Light"/>
      </a:defRPr>
    </a:lvl5pPr>
    <a:lvl6pPr indent="1143000" algn="ctr" defTabSz="584200">
      <a:defRPr sz="3600">
        <a:latin typeface="+mn-lt"/>
        <a:ea typeface="+mn-ea"/>
        <a:cs typeface="+mn-cs"/>
        <a:sym typeface="Helvetica Neue Light"/>
      </a:defRPr>
    </a:lvl6pPr>
    <a:lvl7pPr indent="1371600" algn="ctr" defTabSz="584200">
      <a:defRPr sz="3600">
        <a:latin typeface="+mn-lt"/>
        <a:ea typeface="+mn-ea"/>
        <a:cs typeface="+mn-cs"/>
        <a:sym typeface="Helvetica Neue Light"/>
      </a:defRPr>
    </a:lvl7pPr>
    <a:lvl8pPr indent="1600200" algn="ctr" defTabSz="584200">
      <a:defRPr sz="3600">
        <a:latin typeface="+mn-lt"/>
        <a:ea typeface="+mn-ea"/>
        <a:cs typeface="+mn-cs"/>
        <a:sym typeface="Helvetica Neue Light"/>
      </a:defRPr>
    </a:lvl8pPr>
    <a:lvl9pPr indent="1828800" algn="ctr" defTabSz="584200">
      <a:defRPr sz="3600">
        <a:latin typeface="+mn-lt"/>
        <a:ea typeface="+mn-ea"/>
        <a:cs typeface="+mn-cs"/>
        <a:sym typeface="Helvetica Neue Light"/>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325D6B"/>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rgbClr val="A9A584"/>
              </a:solidFill>
              <a:prstDash val="solid"/>
              <a:miter lim="400000"/>
            </a:ln>
          </a:right>
          <a:top>
            <a:ln w="12700" cap="flat">
              <a:solidFill>
                <a:srgbClr val="A9A584"/>
              </a:solidFill>
              <a:prstDash val="solid"/>
              <a:miter lim="400000"/>
            </a:ln>
          </a:top>
          <a:bottom>
            <a:ln w="12700" cap="flat">
              <a:solidFill>
                <a:srgbClr val="A9A584"/>
              </a:solidFill>
              <a:prstDash val="solid"/>
              <a:miter lim="400000"/>
            </a:ln>
          </a:bottom>
          <a:insideH>
            <a:ln w="12700" cap="flat">
              <a:solidFill>
                <a:srgbClr val="A9A584"/>
              </a:solidFill>
              <a:prstDash val="solid"/>
              <a:miter lim="400000"/>
            </a:ln>
          </a:insideH>
          <a:insideV>
            <a:ln w="12700" cap="flat">
              <a:solidFill>
                <a:srgbClr val="A9A584"/>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rgbClr val="A9A584"/>
              </a:solidFill>
              <a:prstDash val="solid"/>
              <a:miter lim="400000"/>
            </a:ln>
          </a:left>
          <a:right>
            <a:ln w="12700" cap="flat">
              <a:solidFill>
                <a:srgbClr val="A9A584"/>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rgbClr val="A9A584"/>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rgbClr val="A9A584"/>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1602" y="-19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890751579"/>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6" name="Shape 6"/>
          <p:cNvSpPr/>
          <p:nvPr/>
        </p:nvSpPr>
        <p:spPr>
          <a:xfrm>
            <a:off x="571500" y="4749800"/>
            <a:ext cx="11868094"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7" name="Shape 7"/>
          <p:cNvSpPr>
            <a:spLocks noGrp="1"/>
          </p:cNvSpPr>
          <p:nvPr>
            <p:ph type="title"/>
          </p:nvPr>
        </p:nvSpPr>
        <p:spPr>
          <a:xfrm>
            <a:off x="571500" y="1320800"/>
            <a:ext cx="11861800" cy="3175000"/>
          </a:xfrm>
          <a:prstGeom prst="rect">
            <a:avLst/>
          </a:prstGeom>
        </p:spPr>
        <p:txBody>
          <a:bodyPr/>
          <a:lstStyle/>
          <a:p>
            <a:pPr lvl="0">
              <a:defRPr sz="1800"/>
            </a:pPr>
            <a:r>
              <a:rPr sz="4200"/>
              <a:t>Title Text</a:t>
            </a:r>
          </a:p>
        </p:txBody>
      </p:sp>
      <p:sp>
        <p:nvSpPr>
          <p:cNvPr id="8" name="Shape 8"/>
          <p:cNvSpPr>
            <a:spLocks noGrp="1"/>
          </p:cNvSpPr>
          <p:nvPr>
            <p:ph type="body" idx="1"/>
          </p:nvPr>
        </p:nvSpPr>
        <p:spPr>
          <a:xfrm>
            <a:off x="571500" y="50165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 name="Shape 45"/>
          <p:cNvSpPr>
            <a:spLocks noGrp="1"/>
          </p:cNvSpPr>
          <p:nvPr>
            <p:ph type="title"/>
          </p:nvPr>
        </p:nvSpPr>
        <p:spPr>
          <a:xfrm>
            <a:off x="1041400" y="1828800"/>
            <a:ext cx="10922000" cy="3302000"/>
          </a:xfrm>
          <a:prstGeom prst="rect">
            <a:avLst/>
          </a:prstGeom>
        </p:spPr>
        <p:txBody>
          <a:bodyPr>
            <a:noAutofit/>
          </a:bodyPr>
          <a:lstStyle>
            <a:lvl1pPr algn="ctr">
              <a:defRPr sz="6400" cap="all" spc="256">
                <a:solidFill>
                  <a:srgbClr val="5C554F"/>
                </a:solidFill>
                <a:latin typeface="Gill Sans Light"/>
                <a:ea typeface="Gill Sans Light"/>
                <a:cs typeface="Gill Sans Light"/>
                <a:sym typeface="Gill Sans Light"/>
              </a:defRPr>
            </a:lvl1pPr>
          </a:lstStyle>
          <a:p>
            <a:pPr lvl="0">
              <a:defRPr sz="1800" cap="none" spc="0">
                <a:solidFill>
                  <a:srgbClr val="000000"/>
                </a:solidFill>
              </a:defRPr>
            </a:pPr>
            <a:r>
              <a:rPr sz="6400" cap="all" spc="256">
                <a:solidFill>
                  <a:srgbClr val="5C554F"/>
                </a:solidFill>
              </a:rPr>
              <a:t>Title Text</a:t>
            </a:r>
          </a:p>
        </p:txBody>
      </p:sp>
      <p:sp>
        <p:nvSpPr>
          <p:cNvPr id="46" name="Shape 46"/>
          <p:cNvSpPr>
            <a:spLocks noGrp="1"/>
          </p:cNvSpPr>
          <p:nvPr>
            <p:ph type="body" idx="1"/>
          </p:nvPr>
        </p:nvSpPr>
        <p:spPr>
          <a:xfrm>
            <a:off x="1041400" y="5245100"/>
            <a:ext cx="10922000" cy="1270000"/>
          </a:xfrm>
          <a:prstGeom prst="rect">
            <a:avLst/>
          </a:prstGeom>
        </p:spPr>
        <p:txBody>
          <a:bodyPr>
            <a:noAutofit/>
          </a:bodyPr>
          <a:lstStyle>
            <a:lvl1pPr marL="0" indent="0" algn="ctr">
              <a:spcBef>
                <a:spcPts val="1200"/>
              </a:spcBef>
              <a:buSzTx/>
              <a:buFontTx/>
              <a:buNone/>
              <a:defRPr sz="2800" cap="all">
                <a:solidFill>
                  <a:srgbClr val="5C554F"/>
                </a:solidFill>
                <a:latin typeface="Bradley Hand ITC TT-Bold"/>
                <a:ea typeface="Bradley Hand ITC TT-Bold"/>
                <a:cs typeface="Bradley Hand ITC TT-Bold"/>
                <a:sym typeface="Bradley Hand ITC TT-Bold"/>
              </a:defRPr>
            </a:lvl1pPr>
            <a:lvl2pPr marL="0" indent="0" algn="ctr">
              <a:spcBef>
                <a:spcPts val="1200"/>
              </a:spcBef>
              <a:buSzTx/>
              <a:buFontTx/>
              <a:buNone/>
              <a:defRPr sz="2800" cap="all">
                <a:solidFill>
                  <a:srgbClr val="5C554F"/>
                </a:solidFill>
                <a:latin typeface="Bradley Hand ITC TT-Bold"/>
                <a:ea typeface="Bradley Hand ITC TT-Bold"/>
                <a:cs typeface="Bradley Hand ITC TT-Bold"/>
                <a:sym typeface="Bradley Hand ITC TT-Bold"/>
              </a:defRPr>
            </a:lvl2pPr>
            <a:lvl3pPr marL="0" indent="0" algn="ctr">
              <a:spcBef>
                <a:spcPts val="1200"/>
              </a:spcBef>
              <a:buSzTx/>
              <a:buFontTx/>
              <a:buNone/>
              <a:defRPr sz="2800" cap="all">
                <a:solidFill>
                  <a:srgbClr val="5C554F"/>
                </a:solidFill>
                <a:latin typeface="Bradley Hand ITC TT-Bold"/>
                <a:ea typeface="Bradley Hand ITC TT-Bold"/>
                <a:cs typeface="Bradley Hand ITC TT-Bold"/>
                <a:sym typeface="Bradley Hand ITC TT-Bold"/>
              </a:defRPr>
            </a:lvl3pPr>
            <a:lvl4pPr marL="0" indent="0" algn="ctr">
              <a:spcBef>
                <a:spcPts val="1200"/>
              </a:spcBef>
              <a:buSzTx/>
              <a:buFontTx/>
              <a:buNone/>
              <a:defRPr sz="2800" cap="all">
                <a:solidFill>
                  <a:srgbClr val="5C554F"/>
                </a:solidFill>
                <a:latin typeface="Bradley Hand ITC TT-Bold"/>
                <a:ea typeface="Bradley Hand ITC TT-Bold"/>
                <a:cs typeface="Bradley Hand ITC TT-Bold"/>
                <a:sym typeface="Bradley Hand ITC TT-Bold"/>
              </a:defRPr>
            </a:lvl4pPr>
            <a:lvl5pPr marL="0" indent="0" algn="ctr">
              <a:spcBef>
                <a:spcPts val="1200"/>
              </a:spcBef>
              <a:buSzTx/>
              <a:buFontTx/>
              <a:buNone/>
              <a:defRPr sz="2800" cap="all">
                <a:solidFill>
                  <a:srgbClr val="5C554F"/>
                </a:solidFill>
                <a:latin typeface="Bradley Hand ITC TT-Bold"/>
                <a:ea typeface="Bradley Hand ITC TT-Bold"/>
                <a:cs typeface="Bradley Hand ITC TT-Bold"/>
                <a:sym typeface="Bradley Hand ITC TT-Bold"/>
              </a:defRPr>
            </a:lvl5pPr>
          </a:lstStyle>
          <a:p>
            <a:pPr lvl="0">
              <a:defRPr sz="1800" cap="none">
                <a:solidFill>
                  <a:srgbClr val="000000"/>
                </a:solidFill>
              </a:defRPr>
            </a:pPr>
            <a:r>
              <a:rPr sz="2800" cap="all">
                <a:solidFill>
                  <a:srgbClr val="5C554F"/>
                </a:solidFill>
              </a:rPr>
              <a:t>Body Level One</a:t>
            </a:r>
          </a:p>
          <a:p>
            <a:pPr lvl="1">
              <a:defRPr sz="1800" cap="none">
                <a:solidFill>
                  <a:srgbClr val="000000"/>
                </a:solidFill>
              </a:defRPr>
            </a:pPr>
            <a:r>
              <a:rPr sz="2800" cap="all">
                <a:solidFill>
                  <a:srgbClr val="5C554F"/>
                </a:solidFill>
              </a:rPr>
              <a:t>Body Level Two</a:t>
            </a:r>
          </a:p>
          <a:p>
            <a:pPr lvl="2">
              <a:defRPr sz="1800" cap="none">
                <a:solidFill>
                  <a:srgbClr val="000000"/>
                </a:solidFill>
              </a:defRPr>
            </a:pPr>
            <a:r>
              <a:rPr sz="2800" cap="all">
                <a:solidFill>
                  <a:srgbClr val="5C554F"/>
                </a:solidFill>
              </a:rPr>
              <a:t>Body Level Three</a:t>
            </a:r>
          </a:p>
          <a:p>
            <a:pPr lvl="3">
              <a:defRPr sz="1800" cap="none">
                <a:solidFill>
                  <a:srgbClr val="000000"/>
                </a:solidFill>
              </a:defRPr>
            </a:pPr>
            <a:r>
              <a:rPr sz="2800" cap="all">
                <a:solidFill>
                  <a:srgbClr val="5C554F"/>
                </a:solidFill>
              </a:rPr>
              <a:t>Body Level Four</a:t>
            </a:r>
          </a:p>
          <a:p>
            <a:pPr lvl="4">
              <a:defRPr sz="1800" cap="none">
                <a:solidFill>
                  <a:srgbClr val="000000"/>
                </a:solidFill>
              </a:defRPr>
            </a:pPr>
            <a:r>
              <a:rPr sz="2800" cap="all">
                <a:solidFill>
                  <a:srgbClr val="5C554F"/>
                </a:solidFill>
              </a:rPr>
              <a:t>Body Level Five</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9" name="drafting_line-2.png"/>
          <p:cNvPicPr/>
          <p:nvPr/>
        </p:nvPicPr>
        <p:blipFill>
          <a:blip r:embed="rId3">
            <a:alphaModFix amt="70000"/>
            <a:extLst/>
          </a:blip>
          <a:stretch>
            <a:fillRect/>
          </a:stretch>
        </p:blipFill>
        <p:spPr>
          <a:xfrm>
            <a:off x="1003300" y="2222500"/>
            <a:ext cx="10998200" cy="63500"/>
          </a:xfrm>
          <a:prstGeom prst="rect">
            <a:avLst/>
          </a:prstGeom>
          <a:ln w="12700">
            <a:miter lim="400000"/>
          </a:ln>
        </p:spPr>
      </p:pic>
      <p:sp>
        <p:nvSpPr>
          <p:cNvPr id="50" name="Shape 50"/>
          <p:cNvSpPr>
            <a:spLocks noGrp="1"/>
          </p:cNvSpPr>
          <p:nvPr>
            <p:ph type="title"/>
          </p:nvPr>
        </p:nvSpPr>
        <p:spPr>
          <a:xfrm>
            <a:off x="1041400" y="520700"/>
            <a:ext cx="10922000" cy="1651000"/>
          </a:xfrm>
          <a:prstGeom prst="rect">
            <a:avLst/>
          </a:prstGeom>
        </p:spPr>
        <p:txBody>
          <a:bodyPr anchor="ctr">
            <a:noAutofit/>
          </a:bodyPr>
          <a:lstStyle>
            <a:lvl1pPr algn="ctr">
              <a:defRPr sz="5200" cap="all" spc="208">
                <a:solidFill>
                  <a:srgbClr val="5C554F"/>
                </a:solidFill>
                <a:latin typeface="Gill Sans Light"/>
                <a:ea typeface="Gill Sans Light"/>
                <a:cs typeface="Gill Sans Light"/>
                <a:sym typeface="Gill Sans Light"/>
              </a:defRPr>
            </a:lvl1pPr>
          </a:lstStyle>
          <a:p>
            <a:pPr lvl="0">
              <a:defRPr sz="1800" cap="none" spc="0">
                <a:solidFill>
                  <a:srgbClr val="000000"/>
                </a:solidFill>
              </a:defRPr>
            </a:pPr>
            <a:r>
              <a:rPr sz="5200" cap="all" spc="208">
                <a:solidFill>
                  <a:srgbClr val="5C554F"/>
                </a:solidFill>
              </a:rP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0" name="Shape 10"/>
          <p:cNvSpPr/>
          <p:nvPr/>
        </p:nvSpPr>
        <p:spPr>
          <a:xfrm rot="5400000">
            <a:off x="6832536" y="8686863"/>
            <a:ext cx="142252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1" name="Shape 11"/>
          <p:cNvSpPr>
            <a:spLocks noGrp="1"/>
          </p:cNvSpPr>
          <p:nvPr>
            <p:ph type="title"/>
          </p:nvPr>
        </p:nvSpPr>
        <p:spPr>
          <a:xfrm>
            <a:off x="1409700" y="7785100"/>
            <a:ext cx="5791200" cy="1701800"/>
          </a:xfrm>
          <a:prstGeom prst="rect">
            <a:avLst/>
          </a:prstGeom>
        </p:spPr>
        <p:txBody>
          <a:bodyPr anchor="ctr"/>
          <a:lstStyle>
            <a:lvl1pPr algn="r"/>
          </a:lstStyle>
          <a:p>
            <a:pPr lvl="0">
              <a:defRPr sz="1800"/>
            </a:pPr>
            <a:r>
              <a:rPr sz="4200"/>
              <a:t>Title Text</a:t>
            </a:r>
          </a:p>
        </p:txBody>
      </p:sp>
      <p:sp>
        <p:nvSpPr>
          <p:cNvPr id="12" name="Shape 12"/>
          <p:cNvSpPr>
            <a:spLocks noGrp="1"/>
          </p:cNvSpPr>
          <p:nvPr>
            <p:ph type="body"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4" name="Shape 14"/>
          <p:cNvSpPr>
            <a:spLocks noGrp="1"/>
          </p:cNvSpPr>
          <p:nvPr>
            <p:ph type="title"/>
          </p:nvPr>
        </p:nvSpPr>
        <p:spPr>
          <a:xfrm>
            <a:off x="571500" y="3289300"/>
            <a:ext cx="11861800" cy="3175000"/>
          </a:xfrm>
          <a:prstGeom prst="rect">
            <a:avLst/>
          </a:prstGeom>
        </p:spPr>
        <p:txBody>
          <a:bodyPr anchor="ctr"/>
          <a:lstStyle/>
          <a:p>
            <a:pPr lvl="0">
              <a:defRPr sz="1800"/>
            </a:pPr>
            <a:r>
              <a:rPr sz="420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6" name="Shape 16"/>
          <p:cNvSpPr/>
          <p:nvPr/>
        </p:nvSpPr>
        <p:spPr>
          <a:xfrm>
            <a:off x="571500" y="4864100"/>
            <a:ext cx="5334476" cy="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7" name="Shape 17"/>
          <p:cNvSpPr>
            <a:spLocks noGrp="1"/>
          </p:cNvSpPr>
          <p:nvPr>
            <p:ph type="title"/>
          </p:nvPr>
        </p:nvSpPr>
        <p:spPr>
          <a:xfrm>
            <a:off x="571500" y="1435100"/>
            <a:ext cx="5334000" cy="3175000"/>
          </a:xfrm>
          <a:prstGeom prst="rect">
            <a:avLst/>
          </a:prstGeom>
        </p:spPr>
        <p:txBody>
          <a:bodyPr/>
          <a:lstStyle/>
          <a:p>
            <a:pPr lvl="0">
              <a:defRPr sz="1800"/>
            </a:pPr>
            <a:r>
              <a:rPr sz="4200"/>
              <a:t>Title Text</a:t>
            </a:r>
          </a:p>
        </p:txBody>
      </p:sp>
      <p:sp>
        <p:nvSpPr>
          <p:cNvPr id="18" name="Shape 18"/>
          <p:cNvSpPr>
            <a:spLocks noGrp="1"/>
          </p:cNvSpPr>
          <p:nvPr>
            <p:ph type="body"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a:pPr>
            <a:r>
              <a:rPr sz="42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defRPr sz="1800"/>
            </a:pPr>
            <a:r>
              <a:rPr sz="4200"/>
              <a:t>Title Text</a:t>
            </a:r>
          </a:p>
        </p:txBody>
      </p:sp>
      <p:sp>
        <p:nvSpPr>
          <p:cNvPr id="23" name="Shape 23"/>
          <p:cNvSpPr>
            <a:spLocks noGrp="1"/>
          </p:cNvSpPr>
          <p:nvPr>
            <p:ph type="body" idx="1"/>
          </p:nvPr>
        </p:nvSpPr>
        <p:spPr>
          <a:prstGeom prst="rect">
            <a:avLst/>
          </a:prstGeom>
        </p:spPr>
        <p:txBody>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25" name="Shape 25"/>
          <p:cNvSpPr/>
          <p:nvPr/>
        </p:nvSpPr>
        <p:spPr>
          <a:xfrm>
            <a:off x="571500" y="1968500"/>
            <a:ext cx="5073394" cy="133"/>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6" name="Shape 26"/>
          <p:cNvSpPr>
            <a:spLocks noGrp="1"/>
          </p:cNvSpPr>
          <p:nvPr>
            <p:ph type="title"/>
          </p:nvPr>
        </p:nvSpPr>
        <p:spPr>
          <a:xfrm>
            <a:off x="571500" y="330200"/>
            <a:ext cx="5080000" cy="1397000"/>
          </a:xfrm>
          <a:prstGeom prst="rect">
            <a:avLst/>
          </a:prstGeom>
        </p:spPr>
        <p:txBody>
          <a:bodyPr/>
          <a:lstStyle/>
          <a:p>
            <a:pPr lvl="0">
              <a:defRPr sz="1800"/>
            </a:pPr>
            <a:r>
              <a:rPr sz="4200"/>
              <a:t>Title Text</a:t>
            </a:r>
          </a:p>
        </p:txBody>
      </p:sp>
      <p:sp>
        <p:nvSpPr>
          <p:cNvPr id="27" name="Shape 27"/>
          <p:cNvSpPr>
            <a:spLocks noGrp="1"/>
          </p:cNvSpPr>
          <p:nvPr>
            <p:ph type="body" idx="1"/>
          </p:nvPr>
        </p:nvSpPr>
        <p:spPr>
          <a:xfrm>
            <a:off x="571500" y="2222500"/>
            <a:ext cx="5080000" cy="6667500"/>
          </a:xfrm>
          <a:prstGeom prst="rect">
            <a:avLst/>
          </a:prstGeom>
        </p:spPr>
        <p:txBody>
          <a:bodyPr/>
          <a:lstStyle>
            <a:lvl1pPr marL="330200" indent="-330200">
              <a:spcBef>
                <a:spcPts val="3000"/>
              </a:spcBef>
              <a:buFontTx/>
              <a:defRPr sz="2600">
                <a:latin typeface="Helvetica Neue"/>
                <a:ea typeface="Helvetica Neue"/>
                <a:cs typeface="Helvetica Neue"/>
                <a:sym typeface="Helvetica Neue"/>
              </a:defRPr>
            </a:lvl1pPr>
            <a:lvl2pPr marL="660400" indent="-330200">
              <a:spcBef>
                <a:spcPts val="3000"/>
              </a:spcBef>
              <a:buFontTx/>
              <a:defRPr sz="2600">
                <a:latin typeface="Helvetica Neue"/>
                <a:ea typeface="Helvetica Neue"/>
                <a:cs typeface="Helvetica Neue"/>
                <a:sym typeface="Helvetica Neue"/>
              </a:defRPr>
            </a:lvl2pPr>
            <a:lvl3pPr marL="990600" indent="-330200">
              <a:spcBef>
                <a:spcPts val="3000"/>
              </a:spcBef>
              <a:buFontTx/>
              <a:defRPr sz="2600">
                <a:latin typeface="Helvetica Neue"/>
                <a:ea typeface="Helvetica Neue"/>
                <a:cs typeface="Helvetica Neue"/>
                <a:sym typeface="Helvetica Neue"/>
              </a:defRPr>
            </a:lvl3pPr>
            <a:lvl4pPr marL="1320800" indent="-330200">
              <a:spcBef>
                <a:spcPts val="3000"/>
              </a:spcBef>
              <a:buFontTx/>
              <a:defRPr sz="2600">
                <a:latin typeface="Helvetica Neue"/>
                <a:ea typeface="Helvetica Neue"/>
                <a:cs typeface="Helvetica Neue"/>
                <a:sym typeface="Helvetica Neue"/>
              </a:defRPr>
            </a:lvl4pPr>
            <a:lvl5pPr marL="1651000" indent="-330200">
              <a:spcBef>
                <a:spcPts val="3000"/>
              </a:spcBef>
              <a:buFontTx/>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9" name="Shape 29"/>
          <p:cNvSpPr>
            <a:spLocks noGrp="1"/>
          </p:cNvSpPr>
          <p:nvPr>
            <p:ph type="body" idx="1"/>
          </p:nvPr>
        </p:nvSpPr>
        <p:spPr>
          <a:xfrm>
            <a:off x="889000" y="889000"/>
            <a:ext cx="11214100" cy="7962900"/>
          </a:xfrm>
          <a:prstGeom prst="rect">
            <a:avLst/>
          </a:prstGeom>
        </p:spPr>
        <p:txBody>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31" name="Shape 31"/>
          <p:cNvSpPr/>
          <p:nvPr/>
        </p:nvSpPr>
        <p:spPr>
          <a:xfrm>
            <a:off x="9055098" y="508000"/>
            <a:ext cx="128" cy="7975631"/>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2" name="Shape 32"/>
          <p:cNvSpPr/>
          <p:nvPr/>
        </p:nvSpPr>
        <p:spPr>
          <a:xfrm>
            <a:off x="9055096" y="4464050"/>
            <a:ext cx="3448503" cy="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3" name="Shape 33"/>
          <p:cNvSpPr>
            <a:spLocks noGrp="1"/>
          </p:cNvSpPr>
          <p:nvPr>
            <p:ph type="body"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 name="Shape 3"/>
          <p:cNvSpPr>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pPr lvl="0">
              <a:defRPr sz="1800"/>
            </a:pPr>
            <a:r>
              <a:rPr sz="4200"/>
              <a:t>Title Text</a:t>
            </a:r>
          </a:p>
        </p:txBody>
      </p:sp>
      <p:sp>
        <p:nvSpPr>
          <p:cNvPr id="4" name="Shape 4"/>
          <p:cNvSpPr>
            <a:spLocks noGrp="1"/>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Lst>
  <p:transition spd="med"/>
  <p:txStyles>
    <p:titleStyle>
      <a:lvl1pPr defTabSz="584200">
        <a:defRPr sz="4200">
          <a:latin typeface="+mn-lt"/>
          <a:ea typeface="+mn-ea"/>
          <a:cs typeface="+mn-cs"/>
          <a:sym typeface="Helvetica Neue Light"/>
        </a:defRPr>
      </a:lvl1pPr>
      <a:lvl2pPr indent="228600" defTabSz="584200">
        <a:defRPr sz="4200">
          <a:latin typeface="+mn-lt"/>
          <a:ea typeface="+mn-ea"/>
          <a:cs typeface="+mn-cs"/>
          <a:sym typeface="Helvetica Neue Light"/>
        </a:defRPr>
      </a:lvl2pPr>
      <a:lvl3pPr indent="457200" defTabSz="584200">
        <a:defRPr sz="4200">
          <a:latin typeface="+mn-lt"/>
          <a:ea typeface="+mn-ea"/>
          <a:cs typeface="+mn-cs"/>
          <a:sym typeface="Helvetica Neue Light"/>
        </a:defRPr>
      </a:lvl3pPr>
      <a:lvl4pPr indent="685800" defTabSz="584200">
        <a:defRPr sz="4200">
          <a:latin typeface="+mn-lt"/>
          <a:ea typeface="+mn-ea"/>
          <a:cs typeface="+mn-cs"/>
          <a:sym typeface="Helvetica Neue Light"/>
        </a:defRPr>
      </a:lvl4pPr>
      <a:lvl5pPr indent="914400" defTabSz="584200">
        <a:defRPr sz="4200">
          <a:latin typeface="+mn-lt"/>
          <a:ea typeface="+mn-ea"/>
          <a:cs typeface="+mn-cs"/>
          <a:sym typeface="Helvetica Neue Light"/>
        </a:defRPr>
      </a:lvl5pPr>
      <a:lvl6pPr indent="1143000" defTabSz="584200">
        <a:defRPr sz="4200">
          <a:latin typeface="+mn-lt"/>
          <a:ea typeface="+mn-ea"/>
          <a:cs typeface="+mn-cs"/>
          <a:sym typeface="Helvetica Neue Light"/>
        </a:defRPr>
      </a:lvl6pPr>
      <a:lvl7pPr indent="1371600" defTabSz="584200">
        <a:defRPr sz="4200">
          <a:latin typeface="+mn-lt"/>
          <a:ea typeface="+mn-ea"/>
          <a:cs typeface="+mn-cs"/>
          <a:sym typeface="Helvetica Neue Light"/>
        </a:defRPr>
      </a:lvl7pPr>
      <a:lvl8pPr indent="1600200" defTabSz="584200">
        <a:defRPr sz="4200">
          <a:latin typeface="+mn-lt"/>
          <a:ea typeface="+mn-ea"/>
          <a:cs typeface="+mn-cs"/>
          <a:sym typeface="Helvetica Neue Light"/>
        </a:defRPr>
      </a:lvl8pPr>
      <a:lvl9pPr indent="1828800" defTabSz="584200">
        <a:defRPr sz="4200">
          <a:latin typeface="+mn-lt"/>
          <a:ea typeface="+mn-ea"/>
          <a:cs typeface="+mn-cs"/>
          <a:sym typeface="Helvetica Neue Light"/>
        </a:defRPr>
      </a:lvl9pPr>
    </p:titleStyle>
    <p:bodyStyle>
      <a:lvl1pPr marL="4572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1pPr>
      <a:lvl2pPr marL="9144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2pPr>
      <a:lvl3pPr marL="13716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3pPr>
      <a:lvl4pPr marL="18288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4pPr>
      <a:lvl5pPr marL="22860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5pPr>
      <a:lvl6pPr marL="27432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6pPr>
      <a:lvl7pPr marL="32004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7pPr>
      <a:lvl8pPr marL="36576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8pPr>
      <a:lvl9pPr marL="41148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9pPr>
    </p:bodyStyle>
    <p:otherStyle>
      <a:lvl1pPr algn="r" defTabSz="584200">
        <a:defRPr sz="1400">
          <a:solidFill>
            <a:schemeClr val="tx1"/>
          </a:solidFill>
          <a:latin typeface="+mn-lt"/>
          <a:ea typeface="+mn-ea"/>
          <a:cs typeface="+mn-cs"/>
          <a:sym typeface="Helvetica Neue"/>
        </a:defRPr>
      </a:lvl1pPr>
      <a:lvl2pPr indent="228600" algn="r" defTabSz="584200">
        <a:defRPr sz="1400">
          <a:solidFill>
            <a:schemeClr val="tx1"/>
          </a:solidFill>
          <a:latin typeface="+mn-lt"/>
          <a:ea typeface="+mn-ea"/>
          <a:cs typeface="+mn-cs"/>
          <a:sym typeface="Helvetica Neue"/>
        </a:defRPr>
      </a:lvl2pPr>
      <a:lvl3pPr indent="457200" algn="r" defTabSz="584200">
        <a:defRPr sz="1400">
          <a:solidFill>
            <a:schemeClr val="tx1"/>
          </a:solidFill>
          <a:latin typeface="+mn-lt"/>
          <a:ea typeface="+mn-ea"/>
          <a:cs typeface="+mn-cs"/>
          <a:sym typeface="Helvetica Neue"/>
        </a:defRPr>
      </a:lvl3pPr>
      <a:lvl4pPr indent="685800" algn="r" defTabSz="584200">
        <a:defRPr sz="1400">
          <a:solidFill>
            <a:schemeClr val="tx1"/>
          </a:solidFill>
          <a:latin typeface="+mn-lt"/>
          <a:ea typeface="+mn-ea"/>
          <a:cs typeface="+mn-cs"/>
          <a:sym typeface="Helvetica Neue"/>
        </a:defRPr>
      </a:lvl4pPr>
      <a:lvl5pPr indent="914400" algn="r" defTabSz="584200">
        <a:defRPr sz="1400">
          <a:solidFill>
            <a:schemeClr val="tx1"/>
          </a:solidFill>
          <a:latin typeface="+mn-lt"/>
          <a:ea typeface="+mn-ea"/>
          <a:cs typeface="+mn-cs"/>
          <a:sym typeface="Helvetica Neue"/>
        </a:defRPr>
      </a:lvl5pPr>
      <a:lvl6pPr indent="1143000" algn="r" defTabSz="584200">
        <a:defRPr sz="1400">
          <a:solidFill>
            <a:schemeClr val="tx1"/>
          </a:solidFill>
          <a:latin typeface="+mn-lt"/>
          <a:ea typeface="+mn-ea"/>
          <a:cs typeface="+mn-cs"/>
          <a:sym typeface="Helvetica Neue"/>
        </a:defRPr>
      </a:lvl6pPr>
      <a:lvl7pPr indent="1371600" algn="r" defTabSz="584200">
        <a:defRPr sz="1400">
          <a:solidFill>
            <a:schemeClr val="tx1"/>
          </a:solidFill>
          <a:latin typeface="+mn-lt"/>
          <a:ea typeface="+mn-ea"/>
          <a:cs typeface="+mn-cs"/>
          <a:sym typeface="Helvetica Neue"/>
        </a:defRPr>
      </a:lvl7pPr>
      <a:lvl8pPr indent="1600200" algn="r" defTabSz="584200">
        <a:defRPr sz="1400">
          <a:solidFill>
            <a:schemeClr val="tx1"/>
          </a:solidFill>
          <a:latin typeface="+mn-lt"/>
          <a:ea typeface="+mn-ea"/>
          <a:cs typeface="+mn-cs"/>
          <a:sym typeface="Helvetica Neue"/>
        </a:defRPr>
      </a:lvl8pPr>
      <a:lvl9pPr indent="1828800" algn="r" defTabSz="584200">
        <a:defRPr sz="1400">
          <a:solidFill>
            <a:schemeClr val="tx1"/>
          </a:solidFill>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p:cNvSpPr>
          <p:nvPr>
            <p:ph type="title"/>
          </p:nvPr>
        </p:nvSpPr>
        <p:spPr>
          <a:prstGeom prst="rect">
            <a:avLst/>
          </a:prstGeom>
        </p:spPr>
        <p:txBody>
          <a:bodyPr/>
          <a:lstStyle/>
          <a:p>
            <a:pPr lvl="0">
              <a:defRPr sz="1800" cap="none" spc="0">
                <a:solidFill>
                  <a:srgbClr val="000000"/>
                </a:solidFill>
              </a:defRPr>
            </a:pPr>
            <a:r>
              <a:rPr sz="6400" b="1" cap="all" spc="256">
                <a:solidFill>
                  <a:srgbClr val="5C554F"/>
                </a:solidFill>
              </a:rPr>
              <a:t>Models of </a:t>
            </a:r>
          </a:p>
          <a:p>
            <a:pPr lvl="0">
              <a:defRPr sz="1800" cap="none" spc="0">
                <a:solidFill>
                  <a:srgbClr val="000000"/>
                </a:solidFill>
              </a:defRPr>
            </a:pPr>
            <a:r>
              <a:rPr sz="6400" b="1" cap="all" spc="256">
                <a:solidFill>
                  <a:srgbClr val="5C554F"/>
                </a:solidFill>
              </a:rPr>
              <a:t>Spatial relationships</a:t>
            </a:r>
          </a:p>
        </p:txBody>
      </p:sp>
      <p:sp>
        <p:nvSpPr>
          <p:cNvPr id="76" name="Shape 76"/>
          <p:cNvSpPr>
            <a:spLocks noGrp="1"/>
          </p:cNvSpPr>
          <p:nvPr>
            <p:ph type="body" idx="1"/>
          </p:nvPr>
        </p:nvSpPr>
        <p:spPr>
          <a:prstGeom prst="rect">
            <a:avLst/>
          </a:prstGeom>
        </p:spPr>
        <p:txBody>
          <a:bodyPr/>
          <a:lstStyle>
            <a:lvl1pPr>
              <a:defRPr sz="4900"/>
            </a:lvl1pPr>
          </a:lstStyle>
          <a:p>
            <a:pPr lvl="0">
              <a:defRPr sz="1800" cap="none">
                <a:solidFill>
                  <a:srgbClr val="000000"/>
                </a:solidFill>
              </a:defRPr>
            </a:pPr>
            <a:r>
              <a:rPr sz="4900" cap="all">
                <a:solidFill>
                  <a:srgbClr val="5C554F"/>
                </a:solidFill>
              </a:rPr>
              <a:t>Between Nations and States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languages_of_europe3.png"/>
          <p:cNvPicPr/>
          <p:nvPr/>
        </p:nvPicPr>
        <p:blipFill>
          <a:blip r:embed="rId2">
            <a:extLst/>
          </a:blip>
          <a:stretch>
            <a:fillRect/>
          </a:stretch>
        </p:blipFill>
        <p:spPr>
          <a:xfrm>
            <a:off x="-114300" y="-76201"/>
            <a:ext cx="15385627" cy="2098040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2901886510_5180a65b2c.jpg"/>
          <p:cNvPicPr/>
          <p:nvPr/>
        </p:nvPicPr>
        <p:blipFill>
          <a:blip r:embed="rId2">
            <a:extLst/>
          </a:blip>
          <a:stretch>
            <a:fillRect/>
          </a:stretch>
        </p:blipFill>
        <p:spPr>
          <a:xfrm>
            <a:off x="-88900" y="-2997200"/>
            <a:ext cx="13169900" cy="131699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celand.pdf"/>
          <p:cNvPicPr/>
          <p:nvPr/>
        </p:nvPicPr>
        <p:blipFill>
          <a:blip r:embed="rId2">
            <a:extLst/>
          </a:blip>
          <a:stretch>
            <a:fillRect/>
          </a:stretch>
        </p:blipFill>
        <p:spPr>
          <a:xfrm>
            <a:off x="-1137770" y="-1450109"/>
            <a:ext cx="15290801" cy="11815618"/>
          </a:xfrm>
          <a:prstGeom prst="rect">
            <a:avLst/>
          </a:prstGeom>
          <a:ln w="12700">
            <a:miter lim="400000"/>
          </a:ln>
        </p:spPr>
      </p:pic>
      <p:sp>
        <p:nvSpPr>
          <p:cNvPr id="152" name="Shape 152"/>
          <p:cNvSpPr/>
          <p:nvPr/>
        </p:nvSpPr>
        <p:spPr>
          <a:xfrm>
            <a:off x="2663508" y="8769350"/>
            <a:ext cx="7667329" cy="8636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 val="1"/>
            </a:ext>
          </a:extLst>
        </p:spPr>
        <p:txBody>
          <a:bodyPr wrap="none" lIns="0" tIns="0" rIns="0" bIns="0" anchor="ctr">
            <a:spAutoFit/>
          </a:bodyPr>
          <a:lstStyle>
            <a:lvl1pPr>
              <a:defRPr sz="5000" b="1">
                <a:latin typeface="Gill Sans"/>
                <a:ea typeface="Gill Sans"/>
                <a:cs typeface="Gill Sans"/>
                <a:sym typeface="Gill Sans"/>
              </a:defRPr>
            </a:lvl1pPr>
          </a:lstStyle>
          <a:p>
            <a:pPr lvl="0">
              <a:defRPr sz="1800" b="0"/>
            </a:pPr>
            <a:r>
              <a:rPr sz="5000" b="1"/>
              <a:t>Iceland’s Ethnic Groups</a:t>
            </a:r>
          </a:p>
        </p:txBody>
      </p:sp>
      <p:sp>
        <p:nvSpPr>
          <p:cNvPr id="153" name="Shape 153"/>
          <p:cNvSpPr/>
          <p:nvPr/>
        </p:nvSpPr>
        <p:spPr>
          <a:xfrm>
            <a:off x="3471434" y="4495800"/>
            <a:ext cx="4019477" cy="749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4200" b="1">
                <a:solidFill>
                  <a:srgbClr val="FFFFFF"/>
                </a:solidFill>
                <a:latin typeface="Gill Sans"/>
                <a:ea typeface="Gill Sans"/>
                <a:cs typeface="Gill Sans"/>
                <a:sym typeface="Gill Sans"/>
              </a:defRPr>
            </a:lvl1pPr>
          </a:lstStyle>
          <a:p>
            <a:pPr lvl="0">
              <a:defRPr sz="1800" b="0">
                <a:solidFill>
                  <a:srgbClr val="000000"/>
                </a:solidFill>
              </a:defRPr>
            </a:pPr>
            <a:r>
              <a:rPr sz="4200" b="1">
                <a:solidFill>
                  <a:srgbClr val="FFFFFF"/>
                </a:solidFill>
              </a:rPr>
              <a:t>92% Icelander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oup 163"/>
          <p:cNvGrpSpPr/>
          <p:nvPr/>
        </p:nvGrpSpPr>
        <p:grpSpPr>
          <a:xfrm>
            <a:off x="3200400" y="1107207"/>
            <a:ext cx="6604000" cy="5187951"/>
            <a:chOff x="-215900" y="-146050"/>
            <a:chExt cx="6604000" cy="5187950"/>
          </a:xfrm>
        </p:grpSpPr>
        <p:pic>
          <p:nvPicPr>
            <p:cNvPr id="162" name="droppedImage.pdf"/>
            <p:cNvPicPr/>
            <p:nvPr/>
          </p:nvPicPr>
          <p:blipFill>
            <a:blip r:embed="rId2">
              <a:extLst/>
            </a:blip>
            <a:srcRect l="5987" r="5828" b="137"/>
            <a:stretch>
              <a:fillRect/>
            </a:stretch>
          </p:blipFill>
          <p:spPr>
            <a:xfrm>
              <a:off x="0" y="0"/>
              <a:ext cx="6172200" cy="4622800"/>
            </a:xfrm>
            <a:prstGeom prst="rect">
              <a:avLst/>
            </a:prstGeom>
            <a:ln>
              <a:noFill/>
            </a:ln>
            <a:effectLst/>
          </p:spPr>
        </p:pic>
        <p:pic>
          <p:nvPicPr>
            <p:cNvPr id="161" name="Picture 160"/>
            <p:cNvPicPr/>
            <p:nvPr/>
          </p:nvPicPr>
          <p:blipFill>
            <a:blip r:embed="rId3">
              <a:extLst/>
            </a:blip>
            <a:stretch>
              <a:fillRect/>
            </a:stretch>
          </p:blipFill>
          <p:spPr>
            <a:xfrm>
              <a:off x="-215900" y="-146050"/>
              <a:ext cx="6604000" cy="5187950"/>
            </a:xfrm>
            <a:prstGeom prst="rect">
              <a:avLst/>
            </a:prstGeom>
            <a:effectLst/>
          </p:spPr>
        </p:pic>
      </p:grpSp>
      <p:sp>
        <p:nvSpPr>
          <p:cNvPr id="164" name="Shape 164"/>
          <p:cNvSpPr/>
          <p:nvPr/>
        </p:nvSpPr>
        <p:spPr>
          <a:xfrm>
            <a:off x="799642" y="6132455"/>
            <a:ext cx="11493501" cy="30743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3300" b="1">
                <a:latin typeface="Helvetica Neue"/>
                <a:ea typeface="Helvetica Neue"/>
                <a:cs typeface="Helvetica Neue"/>
                <a:sym typeface="Helvetica Neue"/>
              </a:rPr>
              <a:t>“Perfect” Nation-State </a:t>
            </a:r>
            <a:r>
              <a:rPr sz="3300">
                <a:latin typeface="Helvetica Neue"/>
                <a:ea typeface="Helvetica Neue"/>
                <a:cs typeface="Helvetica Neue"/>
                <a:sym typeface="Helvetica Neue"/>
              </a:rPr>
              <a:t>- Icelanders: Although they are of Northern European origin, the people who live on the island of Iceland have evolved as a nation of their own. Virtually the entire population of Iceland is today comprised of Icelanders and few Icelanders live anywhere else in the world. Another example is Japan: Occupied by a distinct nation, or people.</a:t>
            </a:r>
          </a:p>
        </p:txBody>
      </p:sp>
      <p:pic>
        <p:nvPicPr>
          <p:cNvPr id="165" name="droppedImage.pdf"/>
          <p:cNvPicPr/>
          <p:nvPr/>
        </p:nvPicPr>
        <p:blipFill>
          <a:blip r:embed="rId4">
            <a:extLst/>
          </a:blip>
          <a:stretch>
            <a:fillRect/>
          </a:stretch>
        </p:blipFill>
        <p:spPr>
          <a:xfrm>
            <a:off x="3848100" y="1574800"/>
            <a:ext cx="342900" cy="393700"/>
          </a:xfrm>
          <a:prstGeom prst="rect">
            <a:avLst/>
          </a:prstGeom>
          <a:ln w="12700">
            <a:miter lim="400000"/>
          </a:ln>
        </p:spPr>
      </p:pic>
      <p:sp>
        <p:nvSpPr>
          <p:cNvPr id="166" name="Shape 166"/>
          <p:cNvSpPr/>
          <p:nvPr/>
        </p:nvSpPr>
        <p:spPr>
          <a:xfrm>
            <a:off x="6283604" y="306922"/>
            <a:ext cx="525578" cy="79585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46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4600" b="1" cap="all">
                <a:solidFill>
                  <a:srgbClr val="5C554F"/>
                </a:solidFill>
              </a:rPr>
              <a:t>b</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70"/>
          <p:cNvGrpSpPr/>
          <p:nvPr/>
        </p:nvGrpSpPr>
        <p:grpSpPr>
          <a:xfrm>
            <a:off x="3155950" y="2192308"/>
            <a:ext cx="6604000" cy="5187951"/>
            <a:chOff x="-215900" y="-139700"/>
            <a:chExt cx="6604000" cy="5187950"/>
          </a:xfrm>
        </p:grpSpPr>
        <p:pic>
          <p:nvPicPr>
            <p:cNvPr id="169" name="droppedImage.pdf"/>
            <p:cNvPicPr/>
            <p:nvPr/>
          </p:nvPicPr>
          <p:blipFill>
            <a:blip r:embed="rId2">
              <a:extLst/>
            </a:blip>
            <a:srcRect l="1763" t="13633" b="5936"/>
            <a:stretch>
              <a:fillRect/>
            </a:stretch>
          </p:blipFill>
          <p:spPr>
            <a:xfrm>
              <a:off x="0" y="0"/>
              <a:ext cx="5838763" cy="4629150"/>
            </a:xfrm>
            <a:prstGeom prst="rect">
              <a:avLst/>
            </a:prstGeom>
            <a:ln>
              <a:noFill/>
            </a:ln>
            <a:effectLst/>
          </p:spPr>
        </p:pic>
        <p:pic>
          <p:nvPicPr>
            <p:cNvPr id="168" name="Picture 167"/>
            <p:cNvPicPr/>
            <p:nvPr/>
          </p:nvPicPr>
          <p:blipFill>
            <a:blip r:embed="rId3">
              <a:extLst/>
            </a:blip>
            <a:stretch>
              <a:fillRect/>
            </a:stretch>
          </p:blipFill>
          <p:spPr>
            <a:xfrm>
              <a:off x="-215900" y="-139700"/>
              <a:ext cx="6604000" cy="5187950"/>
            </a:xfrm>
            <a:prstGeom prst="rect">
              <a:avLst/>
            </a:prstGeom>
            <a:effectLst/>
          </p:spPr>
        </p:pic>
      </p:grpSp>
      <p:sp>
        <p:nvSpPr>
          <p:cNvPr id="171" name="Shape 171"/>
          <p:cNvSpPr/>
          <p:nvPr/>
        </p:nvSpPr>
        <p:spPr>
          <a:xfrm>
            <a:off x="755650" y="7240606"/>
            <a:ext cx="11493500" cy="157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b="1">
                <a:latin typeface="Helvetica Neue"/>
                <a:ea typeface="Helvetica Neue"/>
                <a:cs typeface="Helvetica Neue"/>
                <a:sym typeface="Helvetica Neue"/>
              </a:defRPr>
            </a:lvl1pPr>
          </a:lstStyle>
          <a:p>
            <a:pPr lvl="0">
              <a:defRPr sz="1800" b="0"/>
            </a:pPr>
            <a:r>
              <a:rPr sz="6000" b="1"/>
              <a:t>Bi-National State</a:t>
            </a:r>
          </a:p>
        </p:txBody>
      </p:sp>
      <p:sp>
        <p:nvSpPr>
          <p:cNvPr id="172" name="Shape 172"/>
          <p:cNvSpPr/>
          <p:nvPr/>
        </p:nvSpPr>
        <p:spPr>
          <a:xfrm>
            <a:off x="6162929" y="938194"/>
            <a:ext cx="678943" cy="10192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60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6000" b="1" cap="all">
                <a:solidFill>
                  <a:srgbClr val="5C554F"/>
                </a:solidFill>
              </a:rPr>
              <a:t>C</a:t>
            </a:r>
          </a:p>
        </p:txBody>
      </p:sp>
      <p:sp>
        <p:nvSpPr>
          <p:cNvPr id="173" name="Shape 173"/>
          <p:cNvSpPr/>
          <p:nvPr/>
        </p:nvSpPr>
        <p:spPr>
          <a:xfrm>
            <a:off x="9198558" y="2770623"/>
            <a:ext cx="3266238" cy="3714001"/>
          </a:xfrm>
          <a:prstGeom prst="rect">
            <a:avLst/>
          </a:prstGeom>
          <a:solidFill>
            <a:srgbClr val="325D6B"/>
          </a:solidFill>
          <a:ln w="12700">
            <a:miter lim="400000"/>
          </a:ln>
          <a:extLst>
            <a:ext uri="{C572A759-6A51-4108-AA02-DFA0A04FC94B}">
              <ma14:wrappingTextBoxFlag xmlns:ma14="http://schemas.microsoft.com/office/mac/drawingml/2011/main" xmlns="" val="1"/>
            </a:ext>
          </a:extLst>
        </p:spPr>
        <p:txBody>
          <a:bodyPr lIns="0" tIns="0" rIns="0" bIns="0" anchor="ctr"/>
          <a:lstStyle/>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Exclave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Stateless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Enclave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“Perfect” Nation-State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Bi-National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Multi-State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Irredentism</a:t>
            </a:r>
          </a:p>
        </p:txBody>
      </p:sp>
      <p:graphicFrame>
        <p:nvGraphicFramePr>
          <p:cNvPr id="174" name="Table 174"/>
          <p:cNvGraphicFramePr/>
          <p:nvPr/>
        </p:nvGraphicFramePr>
        <p:xfrm>
          <a:off x="549969" y="2349144"/>
          <a:ext cx="2576069" cy="4556955"/>
        </p:xfrm>
        <a:graphic>
          <a:graphicData uri="http://schemas.openxmlformats.org/drawingml/2006/table">
            <a:tbl>
              <a:tblPr>
                <a:tableStyleId>{4C3C2611-4C71-4FC5-86AE-919BDF0F9419}</a:tableStyleId>
              </a:tblPr>
              <a:tblGrid>
                <a:gridCol w="2576069">
                  <a:extLst>
                    <a:ext uri="{9D8B030D-6E8A-4147-A177-3AD203B41FA5}">
                      <a16:colId xmlns:a16="http://schemas.microsoft.com/office/drawing/2014/main" xmlns="" val="20000"/>
                    </a:ext>
                  </a:extLst>
                </a:gridCol>
              </a:tblGrid>
              <a:tr h="350535">
                <a:tc>
                  <a:txBody>
                    <a:bodyPr/>
                    <a:lstStyle/>
                    <a:p>
                      <a:pPr lvl="0" algn="ctr" defTabSz="457200">
                        <a:defRPr sz="1800">
                          <a:solidFill>
                            <a:srgbClr val="000000"/>
                          </a:solidFill>
                        </a:defRPr>
                      </a:pPr>
                      <a:r>
                        <a:rPr sz="2000" b="1">
                          <a:latin typeface="Calibri"/>
                          <a:ea typeface="Calibri"/>
                          <a:cs typeface="Calibri"/>
                          <a:sym typeface="Calibri"/>
                        </a:rPr>
                        <a:t>Albanians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0"/>
                  </a:ext>
                </a:extLst>
              </a:tr>
              <a:tr h="350535">
                <a:tc>
                  <a:txBody>
                    <a:bodyPr/>
                    <a:lstStyle/>
                    <a:p>
                      <a:pPr lvl="0" algn="ctr" defTabSz="457200">
                        <a:defRPr sz="1800">
                          <a:solidFill>
                            <a:srgbClr val="000000"/>
                          </a:solidFill>
                        </a:defRPr>
                      </a:pPr>
                      <a:r>
                        <a:rPr sz="2000" b="1">
                          <a:latin typeface="Calibri"/>
                          <a:ea typeface="Calibri"/>
                          <a:cs typeface="Calibri"/>
                          <a:sym typeface="Calibri"/>
                        </a:rPr>
                        <a:t>Austria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1"/>
                  </a:ext>
                </a:extLst>
              </a:tr>
              <a:tr h="350535">
                <a:tc>
                  <a:txBody>
                    <a:bodyPr/>
                    <a:lstStyle/>
                    <a:p>
                      <a:pPr lvl="0" algn="ctr" defTabSz="457200">
                        <a:defRPr sz="1800">
                          <a:solidFill>
                            <a:srgbClr val="000000"/>
                          </a:solidFill>
                        </a:defRPr>
                      </a:pPr>
                      <a:r>
                        <a:rPr sz="2000" b="1">
                          <a:latin typeface="Calibri"/>
                          <a:ea typeface="Calibri"/>
                          <a:cs typeface="Calibri"/>
                          <a:sym typeface="Calibri"/>
                        </a:rPr>
                        <a:t>Basques in Spain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2"/>
                  </a:ext>
                </a:extLst>
              </a:tr>
              <a:tr h="350535">
                <a:tc>
                  <a:txBody>
                    <a:bodyPr/>
                    <a:lstStyle/>
                    <a:p>
                      <a:pPr lvl="0" algn="ctr" defTabSz="457200">
                        <a:defRPr sz="1800">
                          <a:solidFill>
                            <a:srgbClr val="000000"/>
                          </a:solidFill>
                        </a:defRPr>
                      </a:pPr>
                      <a:r>
                        <a:rPr sz="2000" b="1">
                          <a:latin typeface="Calibri"/>
                          <a:ea typeface="Calibri"/>
                          <a:cs typeface="Calibri"/>
                          <a:sym typeface="Calibri"/>
                        </a:rPr>
                        <a:t>Belgium</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3"/>
                  </a:ext>
                </a:extLst>
              </a:tr>
              <a:tr h="350535">
                <a:tc>
                  <a:txBody>
                    <a:bodyPr/>
                    <a:lstStyle/>
                    <a:p>
                      <a:pPr lvl="0" algn="ctr" defTabSz="457200">
                        <a:defRPr sz="1800">
                          <a:solidFill>
                            <a:srgbClr val="000000"/>
                          </a:solidFill>
                        </a:defRPr>
                      </a:pPr>
                      <a:r>
                        <a:rPr sz="2000" b="1">
                          <a:latin typeface="Calibri"/>
                          <a:ea typeface="Calibri"/>
                          <a:cs typeface="Calibri"/>
                          <a:sym typeface="Calibri"/>
                        </a:rPr>
                        <a:t>Bretons in France</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4"/>
                  </a:ext>
                </a:extLst>
              </a:tr>
              <a:tr h="350535">
                <a:tc>
                  <a:txBody>
                    <a:bodyPr/>
                    <a:lstStyle/>
                    <a:p>
                      <a:pPr lvl="0" algn="ctr" defTabSz="457200">
                        <a:defRPr sz="1800">
                          <a:solidFill>
                            <a:srgbClr val="000000"/>
                          </a:solidFill>
                        </a:defRPr>
                      </a:pPr>
                      <a:r>
                        <a:rPr sz="2000" b="1">
                          <a:latin typeface="Calibri"/>
                          <a:ea typeface="Calibri"/>
                          <a:cs typeface="Calibri"/>
                          <a:sym typeface="Calibri"/>
                        </a:rPr>
                        <a:t>Canada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5"/>
                  </a:ext>
                </a:extLst>
              </a:tr>
              <a:tr h="350535">
                <a:tc>
                  <a:txBody>
                    <a:bodyPr/>
                    <a:lstStyle/>
                    <a:p>
                      <a:pPr lvl="0" algn="ctr" defTabSz="457200">
                        <a:defRPr sz="1800">
                          <a:solidFill>
                            <a:srgbClr val="000000"/>
                          </a:solidFill>
                        </a:defRPr>
                      </a:pPr>
                      <a:r>
                        <a:rPr sz="2000" b="1">
                          <a:latin typeface="Calibri"/>
                          <a:ea typeface="Calibri"/>
                          <a:cs typeface="Calibri"/>
                          <a:sym typeface="Calibri"/>
                        </a:rPr>
                        <a:t>former U.S.S.R.</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6"/>
                  </a:ext>
                </a:extLst>
              </a:tr>
              <a:tr h="350535">
                <a:tc>
                  <a:txBody>
                    <a:bodyPr/>
                    <a:lstStyle/>
                    <a:p>
                      <a:pPr lvl="0" algn="ctr" defTabSz="457200">
                        <a:defRPr sz="1800">
                          <a:solidFill>
                            <a:srgbClr val="000000"/>
                          </a:solidFill>
                        </a:defRPr>
                      </a:pPr>
                      <a:r>
                        <a:rPr sz="2000" b="1">
                          <a:latin typeface="Calibri"/>
                          <a:ea typeface="Calibri"/>
                          <a:cs typeface="Calibri"/>
                          <a:sym typeface="Calibri"/>
                        </a:rPr>
                        <a:t>Germany</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7"/>
                  </a:ext>
                </a:extLst>
              </a:tr>
              <a:tr h="350535">
                <a:tc>
                  <a:txBody>
                    <a:bodyPr/>
                    <a:lstStyle/>
                    <a:p>
                      <a:pPr lvl="0" algn="ctr" defTabSz="457200">
                        <a:defRPr sz="1800">
                          <a:solidFill>
                            <a:srgbClr val="000000"/>
                          </a:solidFill>
                        </a:defRPr>
                      </a:pPr>
                      <a:r>
                        <a:rPr sz="2000" b="1">
                          <a:latin typeface="Calibri"/>
                          <a:ea typeface="Calibri"/>
                          <a:cs typeface="Calibri"/>
                          <a:sym typeface="Calibri"/>
                        </a:rPr>
                        <a:t>Hungarians in Romania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8"/>
                  </a:ext>
                </a:extLst>
              </a:tr>
              <a:tr h="350535">
                <a:tc>
                  <a:txBody>
                    <a:bodyPr/>
                    <a:lstStyle/>
                    <a:p>
                      <a:pPr lvl="0" algn="ctr" defTabSz="457200">
                        <a:defRPr sz="1800">
                          <a:solidFill>
                            <a:srgbClr val="000000"/>
                          </a:solidFill>
                        </a:defRPr>
                      </a:pPr>
                      <a:r>
                        <a:rPr sz="2000" b="1">
                          <a:latin typeface="Calibri"/>
                          <a:ea typeface="Calibri"/>
                          <a:cs typeface="Calibri"/>
                          <a:sym typeface="Calibri"/>
                        </a:rPr>
                        <a:t>Iceland</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9"/>
                  </a:ext>
                </a:extLst>
              </a:tr>
              <a:tr h="350535">
                <a:tc>
                  <a:txBody>
                    <a:bodyPr/>
                    <a:lstStyle/>
                    <a:p>
                      <a:pPr lvl="0" algn="ctr" defTabSz="457200">
                        <a:defRPr sz="1800">
                          <a:solidFill>
                            <a:srgbClr val="000000"/>
                          </a:solidFill>
                        </a:defRPr>
                      </a:pPr>
                      <a:r>
                        <a:rPr sz="2000" b="1">
                          <a:latin typeface="Calibri"/>
                          <a:ea typeface="Calibri"/>
                          <a:cs typeface="Calibri"/>
                          <a:sym typeface="Calibri"/>
                        </a:rPr>
                        <a:t>Japan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0"/>
                  </a:ext>
                </a:extLst>
              </a:tr>
              <a:tr h="350535">
                <a:tc>
                  <a:txBody>
                    <a:bodyPr/>
                    <a:lstStyle/>
                    <a:p>
                      <a:pPr lvl="0" algn="ctr" defTabSz="457200">
                        <a:defRPr sz="1800">
                          <a:solidFill>
                            <a:srgbClr val="000000"/>
                          </a:solidFill>
                        </a:defRPr>
                      </a:pPr>
                      <a:r>
                        <a:rPr sz="2000" b="1">
                          <a:latin typeface="Calibri"/>
                          <a:ea typeface="Calibri"/>
                          <a:cs typeface="Calibri"/>
                          <a:sym typeface="Calibri"/>
                        </a:rPr>
                        <a:t>Kurds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1"/>
                  </a:ext>
                </a:extLst>
              </a:tr>
              <a:tr h="350535">
                <a:tc>
                  <a:txBody>
                    <a:bodyPr/>
                    <a:lstStyle/>
                    <a:p>
                      <a:pPr lvl="0" algn="ctr" defTabSz="457200">
                        <a:defRPr sz="1800">
                          <a:solidFill>
                            <a:srgbClr val="000000"/>
                          </a:solidFill>
                        </a:defRPr>
                      </a:pPr>
                      <a:r>
                        <a:rPr sz="2000" b="1">
                          <a:latin typeface="Calibri"/>
                          <a:ea typeface="Calibri"/>
                          <a:cs typeface="Calibri"/>
                          <a:sym typeface="Calibri"/>
                        </a:rPr>
                        <a:t>Palestinians </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2"/>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1" animBg="1" advAuto="0"/>
      <p:bldP spid="174"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prstGeom prst="rect">
            <a:avLst/>
          </a:prstGeom>
        </p:spPr>
        <p:txBody>
          <a:bodyPr/>
          <a:lstStyle>
            <a:lvl1pPr>
              <a:defRPr b="1"/>
            </a:lvl1pPr>
          </a:lstStyle>
          <a:p>
            <a:pPr lvl="0">
              <a:defRPr sz="1800" b="0" cap="none" spc="0">
                <a:solidFill>
                  <a:srgbClr val="000000"/>
                </a:solidFill>
              </a:defRPr>
            </a:pPr>
            <a:r>
              <a:rPr sz="5200" b="1" cap="all" spc="208">
                <a:solidFill>
                  <a:srgbClr val="5C554F"/>
                </a:solidFill>
              </a:rPr>
              <a:t>Belgium’s languages</a:t>
            </a:r>
          </a:p>
        </p:txBody>
      </p:sp>
      <p:pic>
        <p:nvPicPr>
          <p:cNvPr id="177" name="Belgium_provinces_regions_striped.png"/>
          <p:cNvPicPr/>
          <p:nvPr/>
        </p:nvPicPr>
        <p:blipFill>
          <a:blip r:embed="rId2">
            <a:extLst/>
          </a:blip>
          <a:stretch>
            <a:fillRect/>
          </a:stretch>
        </p:blipFill>
        <p:spPr>
          <a:xfrm>
            <a:off x="2819400" y="2565400"/>
            <a:ext cx="7571402" cy="6197600"/>
          </a:xfrm>
          <a:prstGeom prst="rect">
            <a:avLst/>
          </a:prstGeom>
          <a:ln w="12700">
            <a:miter lim="400000"/>
          </a:ln>
        </p:spPr>
      </p:pic>
      <p:pic>
        <p:nvPicPr>
          <p:cNvPr id="178" name="droppedImage.pdf"/>
          <p:cNvPicPr/>
          <p:nvPr/>
        </p:nvPicPr>
        <p:blipFill>
          <a:blip r:embed="rId3">
            <a:extLst/>
          </a:blip>
          <a:stretch>
            <a:fillRect/>
          </a:stretch>
        </p:blipFill>
        <p:spPr>
          <a:xfrm>
            <a:off x="2298700" y="7759700"/>
            <a:ext cx="4724400" cy="838200"/>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2"/>
          <p:cNvGrpSpPr/>
          <p:nvPr/>
        </p:nvGrpSpPr>
        <p:grpSpPr>
          <a:xfrm>
            <a:off x="3244392" y="1024108"/>
            <a:ext cx="6604001" cy="5187951"/>
            <a:chOff x="-215900" y="-139700"/>
            <a:chExt cx="6604000" cy="5187950"/>
          </a:xfrm>
        </p:grpSpPr>
        <p:pic>
          <p:nvPicPr>
            <p:cNvPr id="181" name="droppedImage.pdf"/>
            <p:cNvPicPr/>
            <p:nvPr/>
          </p:nvPicPr>
          <p:blipFill>
            <a:blip r:embed="rId2">
              <a:extLst/>
            </a:blip>
            <a:srcRect l="1763" t="13633" b="5936"/>
            <a:stretch>
              <a:fillRect/>
            </a:stretch>
          </p:blipFill>
          <p:spPr>
            <a:xfrm>
              <a:off x="0" y="0"/>
              <a:ext cx="5838763" cy="4629150"/>
            </a:xfrm>
            <a:prstGeom prst="rect">
              <a:avLst/>
            </a:prstGeom>
            <a:ln>
              <a:noFill/>
            </a:ln>
            <a:effectLst/>
          </p:spPr>
        </p:pic>
        <p:pic>
          <p:nvPicPr>
            <p:cNvPr id="180" name="Picture 179"/>
            <p:cNvPicPr/>
            <p:nvPr/>
          </p:nvPicPr>
          <p:blipFill>
            <a:blip r:embed="rId3">
              <a:extLst/>
            </a:blip>
            <a:stretch>
              <a:fillRect/>
            </a:stretch>
          </p:blipFill>
          <p:spPr>
            <a:xfrm>
              <a:off x="-215900" y="-139700"/>
              <a:ext cx="6604000" cy="5187950"/>
            </a:xfrm>
            <a:prstGeom prst="rect">
              <a:avLst/>
            </a:prstGeom>
            <a:effectLst/>
          </p:spPr>
        </p:pic>
      </p:grpSp>
      <p:sp>
        <p:nvSpPr>
          <p:cNvPr id="183" name="Shape 183"/>
          <p:cNvSpPr/>
          <p:nvPr/>
        </p:nvSpPr>
        <p:spPr>
          <a:xfrm>
            <a:off x="755650" y="6005214"/>
            <a:ext cx="11493500" cy="32387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3500" b="1">
                <a:latin typeface="Helvetica Neue"/>
                <a:ea typeface="Helvetica Neue"/>
                <a:cs typeface="Helvetica Neue"/>
                <a:sym typeface="Helvetica Neue"/>
              </a:rPr>
              <a:t>Bi-National State </a:t>
            </a:r>
            <a:r>
              <a:rPr sz="3500">
                <a:latin typeface="Helvetica Neue"/>
                <a:ea typeface="Helvetica Neue"/>
                <a:cs typeface="Helvetica Neue"/>
                <a:sym typeface="Helvetica Neue"/>
              </a:rPr>
              <a:t>- Flemings and Walloons in Belgium: Although the map would encourage us to think that the people who live in Belgium are Belgians, this is not necessarily true. Instead, the people of northern Belgium identify themselves as Flemings, and the people of southern Belgium identify themselves as Walloons.</a:t>
            </a:r>
          </a:p>
        </p:txBody>
      </p:sp>
      <p:sp>
        <p:nvSpPr>
          <p:cNvPr id="184" name="Shape 184"/>
          <p:cNvSpPr/>
          <p:nvPr/>
        </p:nvSpPr>
        <p:spPr>
          <a:xfrm>
            <a:off x="6268091" y="313457"/>
            <a:ext cx="556604" cy="80818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47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4700" b="1" cap="all">
                <a:solidFill>
                  <a:srgbClr val="5C554F"/>
                </a:solidFill>
              </a:rPr>
              <a:t>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83"/>
                                        </p:tgtEl>
                                        <p:attrNameLst>
                                          <p:attrName>style.visibility</p:attrName>
                                        </p:attrNameLst>
                                      </p:cBhvr>
                                      <p:to>
                                        <p:strVal val="visible"/>
                                      </p:to>
                                    </p:set>
                                    <p:animEffect transition="in" filter="dissolv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 name="Group 188"/>
          <p:cNvGrpSpPr/>
          <p:nvPr/>
        </p:nvGrpSpPr>
        <p:grpSpPr>
          <a:xfrm>
            <a:off x="3155950" y="2189223"/>
            <a:ext cx="6604000" cy="5187951"/>
            <a:chOff x="-438229" y="-139700"/>
            <a:chExt cx="6604000" cy="5187950"/>
          </a:xfrm>
        </p:grpSpPr>
        <p:pic>
          <p:nvPicPr>
            <p:cNvPr id="187" name="droppedImage.pdf"/>
            <p:cNvPicPr/>
            <p:nvPr/>
          </p:nvPicPr>
          <p:blipFill>
            <a:blip r:embed="rId2">
              <a:extLst/>
            </a:blip>
            <a:srcRect t="14330" b="2669"/>
            <a:stretch>
              <a:fillRect/>
            </a:stretch>
          </p:blipFill>
          <p:spPr>
            <a:xfrm>
              <a:off x="0" y="0"/>
              <a:ext cx="5715000" cy="4629150"/>
            </a:xfrm>
            <a:prstGeom prst="rect">
              <a:avLst/>
            </a:prstGeom>
            <a:ln>
              <a:noFill/>
            </a:ln>
            <a:effectLst/>
          </p:spPr>
        </p:pic>
        <p:pic>
          <p:nvPicPr>
            <p:cNvPr id="186" name="Picture 185"/>
            <p:cNvPicPr/>
            <p:nvPr/>
          </p:nvPicPr>
          <p:blipFill>
            <a:blip r:embed="rId3">
              <a:extLst/>
            </a:blip>
            <a:stretch>
              <a:fillRect/>
            </a:stretch>
          </p:blipFill>
          <p:spPr>
            <a:xfrm>
              <a:off x="-438230" y="-139700"/>
              <a:ext cx="6604001" cy="5187950"/>
            </a:xfrm>
            <a:prstGeom prst="rect">
              <a:avLst/>
            </a:prstGeom>
            <a:effectLst/>
          </p:spPr>
        </p:pic>
      </p:grpSp>
      <p:sp>
        <p:nvSpPr>
          <p:cNvPr id="189" name="Shape 189"/>
          <p:cNvSpPr/>
          <p:nvPr/>
        </p:nvSpPr>
        <p:spPr>
          <a:xfrm>
            <a:off x="755650" y="7655748"/>
            <a:ext cx="11493500" cy="12065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b="1">
                <a:latin typeface="Helvetica Neue"/>
                <a:ea typeface="Helvetica Neue"/>
                <a:cs typeface="Helvetica Neue"/>
                <a:sym typeface="Helvetica Neue"/>
              </a:defRPr>
            </a:lvl1pPr>
          </a:lstStyle>
          <a:p>
            <a:pPr lvl="0">
              <a:defRPr sz="1800" b="0"/>
            </a:pPr>
            <a:r>
              <a:rPr sz="6000" b="1"/>
              <a:t>Irredentism</a:t>
            </a:r>
          </a:p>
        </p:txBody>
      </p:sp>
      <p:sp>
        <p:nvSpPr>
          <p:cNvPr id="190" name="Shape 190"/>
          <p:cNvSpPr/>
          <p:nvPr/>
        </p:nvSpPr>
        <p:spPr>
          <a:xfrm>
            <a:off x="6162471" y="891350"/>
            <a:ext cx="678943" cy="10192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60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6000" b="1" cap="all">
                <a:solidFill>
                  <a:srgbClr val="5C554F"/>
                </a:solidFill>
              </a:rPr>
              <a:t>D</a:t>
            </a:r>
          </a:p>
        </p:txBody>
      </p:sp>
      <p:pic>
        <p:nvPicPr>
          <p:cNvPr id="191" name="droppedImage.pdf"/>
          <p:cNvPicPr/>
          <p:nvPr/>
        </p:nvPicPr>
        <p:blipFill>
          <a:blip r:embed="rId4">
            <a:extLst/>
          </a:blip>
          <a:stretch>
            <a:fillRect/>
          </a:stretch>
        </p:blipFill>
        <p:spPr>
          <a:xfrm>
            <a:off x="3257791" y="2201923"/>
            <a:ext cx="396574" cy="4851401"/>
          </a:xfrm>
          <a:prstGeom prst="rect">
            <a:avLst/>
          </a:prstGeom>
          <a:ln w="12700">
            <a:miter lim="400000"/>
          </a:ln>
        </p:spPr>
      </p:pic>
      <p:pic>
        <p:nvPicPr>
          <p:cNvPr id="192" name="droppedImage.pdf"/>
          <p:cNvPicPr/>
          <p:nvPr/>
        </p:nvPicPr>
        <p:blipFill>
          <a:blip r:embed="rId4">
            <a:extLst/>
          </a:blip>
          <a:stretch>
            <a:fillRect/>
          </a:stretch>
        </p:blipFill>
        <p:spPr>
          <a:xfrm>
            <a:off x="9201391" y="2201923"/>
            <a:ext cx="396574" cy="4851401"/>
          </a:xfrm>
          <a:prstGeom prst="rect">
            <a:avLst/>
          </a:prstGeom>
          <a:ln w="12700">
            <a:miter lim="400000"/>
          </a:ln>
        </p:spPr>
      </p:pic>
      <p:sp>
        <p:nvSpPr>
          <p:cNvPr id="193" name="Shape 193"/>
          <p:cNvSpPr/>
          <p:nvPr/>
        </p:nvSpPr>
        <p:spPr>
          <a:xfrm>
            <a:off x="9198558" y="2770623"/>
            <a:ext cx="3266238" cy="3714001"/>
          </a:xfrm>
          <a:prstGeom prst="rect">
            <a:avLst/>
          </a:prstGeom>
          <a:solidFill>
            <a:srgbClr val="325D6B"/>
          </a:solidFill>
          <a:ln w="12700">
            <a:miter lim="400000"/>
          </a:ln>
          <a:extLst>
            <a:ext uri="{C572A759-6A51-4108-AA02-DFA0A04FC94B}">
              <ma14:wrappingTextBoxFlag xmlns:ma14="http://schemas.microsoft.com/office/mac/drawingml/2011/main" xmlns="" val="1"/>
            </a:ext>
          </a:extLst>
        </p:spPr>
        <p:txBody>
          <a:bodyPr lIns="0" tIns="0" rIns="0" bIns="0" anchor="ctr"/>
          <a:lstStyle/>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Exclave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Stateless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Enclave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“Perfect” Nation-State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Bi-National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Multi-State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Irredentism</a:t>
            </a:r>
          </a:p>
        </p:txBody>
      </p:sp>
      <p:graphicFrame>
        <p:nvGraphicFramePr>
          <p:cNvPr id="194" name="Table 194"/>
          <p:cNvGraphicFramePr/>
          <p:nvPr/>
        </p:nvGraphicFramePr>
        <p:xfrm>
          <a:off x="549969" y="2349144"/>
          <a:ext cx="2576069" cy="4556955"/>
        </p:xfrm>
        <a:graphic>
          <a:graphicData uri="http://schemas.openxmlformats.org/drawingml/2006/table">
            <a:tbl>
              <a:tblPr>
                <a:tableStyleId>{4C3C2611-4C71-4FC5-86AE-919BDF0F9419}</a:tableStyleId>
              </a:tblPr>
              <a:tblGrid>
                <a:gridCol w="2576069">
                  <a:extLst>
                    <a:ext uri="{9D8B030D-6E8A-4147-A177-3AD203B41FA5}">
                      <a16:colId xmlns:a16="http://schemas.microsoft.com/office/drawing/2014/main" xmlns="" val="20000"/>
                    </a:ext>
                  </a:extLst>
                </a:gridCol>
              </a:tblGrid>
              <a:tr h="350535">
                <a:tc>
                  <a:txBody>
                    <a:bodyPr/>
                    <a:lstStyle/>
                    <a:p>
                      <a:pPr lvl="0" algn="ctr" defTabSz="457200">
                        <a:defRPr sz="1800">
                          <a:solidFill>
                            <a:srgbClr val="000000"/>
                          </a:solidFill>
                        </a:defRPr>
                      </a:pPr>
                      <a:r>
                        <a:rPr sz="2000" b="1">
                          <a:latin typeface="Calibri"/>
                          <a:ea typeface="Calibri"/>
                          <a:cs typeface="Calibri"/>
                          <a:sym typeface="Calibri"/>
                        </a:rPr>
                        <a:t>Albanians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0"/>
                  </a:ext>
                </a:extLst>
              </a:tr>
              <a:tr h="350535">
                <a:tc>
                  <a:txBody>
                    <a:bodyPr/>
                    <a:lstStyle/>
                    <a:p>
                      <a:pPr lvl="0" algn="ctr" defTabSz="457200">
                        <a:defRPr sz="1800">
                          <a:solidFill>
                            <a:srgbClr val="000000"/>
                          </a:solidFill>
                        </a:defRPr>
                      </a:pPr>
                      <a:r>
                        <a:rPr sz="2000" b="1">
                          <a:latin typeface="Calibri"/>
                          <a:ea typeface="Calibri"/>
                          <a:cs typeface="Calibri"/>
                          <a:sym typeface="Calibri"/>
                        </a:rPr>
                        <a:t>Austria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1"/>
                  </a:ext>
                </a:extLst>
              </a:tr>
              <a:tr h="350535">
                <a:tc>
                  <a:txBody>
                    <a:bodyPr/>
                    <a:lstStyle/>
                    <a:p>
                      <a:pPr lvl="0" algn="ctr" defTabSz="457200">
                        <a:defRPr sz="1800">
                          <a:solidFill>
                            <a:srgbClr val="000000"/>
                          </a:solidFill>
                        </a:defRPr>
                      </a:pPr>
                      <a:r>
                        <a:rPr sz="2000" b="1">
                          <a:latin typeface="Calibri"/>
                          <a:ea typeface="Calibri"/>
                          <a:cs typeface="Calibri"/>
                          <a:sym typeface="Calibri"/>
                        </a:rPr>
                        <a:t>Basques in Spain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2"/>
                  </a:ext>
                </a:extLst>
              </a:tr>
              <a:tr h="350535">
                <a:tc>
                  <a:txBody>
                    <a:bodyPr/>
                    <a:lstStyle/>
                    <a:p>
                      <a:pPr lvl="0" algn="ctr" defTabSz="457200">
                        <a:defRPr sz="1800">
                          <a:solidFill>
                            <a:srgbClr val="000000"/>
                          </a:solidFill>
                        </a:defRPr>
                      </a:pPr>
                      <a:r>
                        <a:rPr sz="2000" b="1">
                          <a:latin typeface="Calibri"/>
                          <a:ea typeface="Calibri"/>
                          <a:cs typeface="Calibri"/>
                          <a:sym typeface="Calibri"/>
                        </a:rPr>
                        <a:t>Belgium</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3"/>
                  </a:ext>
                </a:extLst>
              </a:tr>
              <a:tr h="350535">
                <a:tc>
                  <a:txBody>
                    <a:bodyPr/>
                    <a:lstStyle/>
                    <a:p>
                      <a:pPr lvl="0" algn="ctr" defTabSz="457200">
                        <a:defRPr sz="1800">
                          <a:solidFill>
                            <a:srgbClr val="000000"/>
                          </a:solidFill>
                        </a:defRPr>
                      </a:pPr>
                      <a:r>
                        <a:rPr sz="2000" b="1">
                          <a:latin typeface="Calibri"/>
                          <a:ea typeface="Calibri"/>
                          <a:cs typeface="Calibri"/>
                          <a:sym typeface="Calibri"/>
                        </a:rPr>
                        <a:t>Bretons in France</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4"/>
                  </a:ext>
                </a:extLst>
              </a:tr>
              <a:tr h="350535">
                <a:tc>
                  <a:txBody>
                    <a:bodyPr/>
                    <a:lstStyle/>
                    <a:p>
                      <a:pPr lvl="0" algn="ctr" defTabSz="457200">
                        <a:defRPr sz="1800">
                          <a:solidFill>
                            <a:srgbClr val="000000"/>
                          </a:solidFill>
                        </a:defRPr>
                      </a:pPr>
                      <a:r>
                        <a:rPr sz="2000" b="1">
                          <a:latin typeface="Calibri"/>
                          <a:ea typeface="Calibri"/>
                          <a:cs typeface="Calibri"/>
                          <a:sym typeface="Calibri"/>
                        </a:rPr>
                        <a:t>Canada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5"/>
                  </a:ext>
                </a:extLst>
              </a:tr>
              <a:tr h="350535">
                <a:tc>
                  <a:txBody>
                    <a:bodyPr/>
                    <a:lstStyle/>
                    <a:p>
                      <a:pPr lvl="0" algn="ctr" defTabSz="457200">
                        <a:defRPr sz="1800">
                          <a:solidFill>
                            <a:srgbClr val="000000"/>
                          </a:solidFill>
                        </a:defRPr>
                      </a:pPr>
                      <a:r>
                        <a:rPr sz="2000" b="1">
                          <a:latin typeface="Calibri"/>
                          <a:ea typeface="Calibri"/>
                          <a:cs typeface="Calibri"/>
                          <a:sym typeface="Calibri"/>
                        </a:rPr>
                        <a:t>former U.S.S.R.</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6"/>
                  </a:ext>
                </a:extLst>
              </a:tr>
              <a:tr h="350535">
                <a:tc>
                  <a:txBody>
                    <a:bodyPr/>
                    <a:lstStyle/>
                    <a:p>
                      <a:pPr lvl="0" algn="ctr" defTabSz="457200">
                        <a:defRPr sz="1800">
                          <a:solidFill>
                            <a:srgbClr val="000000"/>
                          </a:solidFill>
                        </a:defRPr>
                      </a:pPr>
                      <a:r>
                        <a:rPr sz="2000" b="1">
                          <a:latin typeface="Calibri"/>
                          <a:ea typeface="Calibri"/>
                          <a:cs typeface="Calibri"/>
                          <a:sym typeface="Calibri"/>
                        </a:rPr>
                        <a:t>Germany</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7"/>
                  </a:ext>
                </a:extLst>
              </a:tr>
              <a:tr h="350535">
                <a:tc>
                  <a:txBody>
                    <a:bodyPr/>
                    <a:lstStyle/>
                    <a:p>
                      <a:pPr lvl="0" algn="ctr" defTabSz="457200">
                        <a:defRPr sz="1800">
                          <a:solidFill>
                            <a:srgbClr val="000000"/>
                          </a:solidFill>
                        </a:defRPr>
                      </a:pPr>
                      <a:r>
                        <a:rPr sz="2000" b="1">
                          <a:latin typeface="Calibri"/>
                          <a:ea typeface="Calibri"/>
                          <a:cs typeface="Calibri"/>
                          <a:sym typeface="Calibri"/>
                        </a:rPr>
                        <a:t>Hungarians in Romania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8"/>
                  </a:ext>
                </a:extLst>
              </a:tr>
              <a:tr h="350535">
                <a:tc>
                  <a:txBody>
                    <a:bodyPr/>
                    <a:lstStyle/>
                    <a:p>
                      <a:pPr lvl="0" algn="ctr" defTabSz="457200">
                        <a:defRPr sz="1800">
                          <a:solidFill>
                            <a:srgbClr val="000000"/>
                          </a:solidFill>
                        </a:defRPr>
                      </a:pPr>
                      <a:r>
                        <a:rPr sz="2000" b="1">
                          <a:latin typeface="Calibri"/>
                          <a:ea typeface="Calibri"/>
                          <a:cs typeface="Calibri"/>
                          <a:sym typeface="Calibri"/>
                        </a:rPr>
                        <a:t>Iceland</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9"/>
                  </a:ext>
                </a:extLst>
              </a:tr>
              <a:tr h="350535">
                <a:tc>
                  <a:txBody>
                    <a:bodyPr/>
                    <a:lstStyle/>
                    <a:p>
                      <a:pPr lvl="0" algn="ctr" defTabSz="457200">
                        <a:defRPr sz="1800">
                          <a:solidFill>
                            <a:srgbClr val="000000"/>
                          </a:solidFill>
                        </a:defRPr>
                      </a:pPr>
                      <a:r>
                        <a:rPr sz="2000" b="1">
                          <a:latin typeface="Calibri"/>
                          <a:ea typeface="Calibri"/>
                          <a:cs typeface="Calibri"/>
                          <a:sym typeface="Calibri"/>
                        </a:rPr>
                        <a:t>Japan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0"/>
                  </a:ext>
                </a:extLst>
              </a:tr>
              <a:tr h="350535">
                <a:tc>
                  <a:txBody>
                    <a:bodyPr/>
                    <a:lstStyle/>
                    <a:p>
                      <a:pPr lvl="0" algn="ctr" defTabSz="457200">
                        <a:defRPr sz="1800">
                          <a:solidFill>
                            <a:srgbClr val="000000"/>
                          </a:solidFill>
                        </a:defRPr>
                      </a:pPr>
                      <a:r>
                        <a:rPr sz="2000" b="1">
                          <a:latin typeface="Calibri"/>
                          <a:ea typeface="Calibri"/>
                          <a:cs typeface="Calibri"/>
                          <a:sym typeface="Calibri"/>
                        </a:rPr>
                        <a:t>Kurds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1"/>
                  </a:ext>
                </a:extLst>
              </a:tr>
              <a:tr h="350535">
                <a:tc>
                  <a:txBody>
                    <a:bodyPr/>
                    <a:lstStyle/>
                    <a:p>
                      <a:pPr lvl="0" algn="ctr" defTabSz="457200">
                        <a:defRPr sz="1800">
                          <a:solidFill>
                            <a:srgbClr val="000000"/>
                          </a:solidFill>
                        </a:defRPr>
                      </a:pPr>
                      <a:r>
                        <a:rPr sz="2000" b="1">
                          <a:latin typeface="Calibri"/>
                          <a:ea typeface="Calibri"/>
                          <a:cs typeface="Calibri"/>
                          <a:sym typeface="Calibri"/>
                        </a:rPr>
                        <a:t>Palestinians </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2"/>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89"/>
                                        </p:tgtEl>
                                        <p:attrNameLst>
                                          <p:attrName>style.visibility</p:attrName>
                                        </p:attrNameLst>
                                      </p:cBhvr>
                                      <p:to>
                                        <p:strVal val="visible"/>
                                      </p:to>
                                    </p:set>
                                    <p:animEffect transition="in" filter="dissolve">
                                      <p:cBhvr>
                                        <p:cTn id="7" dur="1000"/>
                                        <p:tgtEl>
                                          <p:spTgt spid="189"/>
                                        </p:tgtEl>
                                      </p:cBhvr>
                                    </p:animEffect>
                                  </p:childTnLst>
                                </p:cTn>
                              </p:par>
                            </p:childTnLst>
                          </p:cTn>
                        </p:par>
                        <p:par>
                          <p:cTn id="8" fill="hold">
                            <p:stCondLst>
                              <p:cond delay="1000"/>
                            </p:stCondLst>
                            <p:childTnLst>
                              <p:par>
                                <p:cTn id="9" presetID="1" presetClass="entr" presetSubtype="0" fill="hold" grpId="2" nodeType="afterEffect">
                                  <p:stCondLst>
                                    <p:cond delay="0"/>
                                  </p:stCondLst>
                                  <p:iterate>
                                    <p:tmAbs val="0"/>
                                  </p:iterate>
                                  <p:childTnLst>
                                    <p:set>
                                      <p:cBhvr>
                                        <p:cTn id="10" fill="hold"/>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1" animBg="1" advAuto="0"/>
      <p:bldP spid="194"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balkans.png"/>
          <p:cNvPicPr/>
          <p:nvPr/>
        </p:nvPicPr>
        <p:blipFill>
          <a:blip r:embed="rId2">
            <a:extLst/>
          </a:blip>
          <a:stretch>
            <a:fillRect/>
          </a:stretch>
        </p:blipFill>
        <p:spPr>
          <a:xfrm>
            <a:off x="-368300" y="-1225550"/>
            <a:ext cx="13734443" cy="12192000"/>
          </a:xfrm>
          <a:prstGeom prst="rect">
            <a:avLst/>
          </a:prstGeom>
          <a:ln w="12700">
            <a:miter lim="400000"/>
          </a:ln>
        </p:spPr>
      </p:pic>
      <p:sp>
        <p:nvSpPr>
          <p:cNvPr id="197" name="Shape 197"/>
          <p:cNvSpPr/>
          <p:nvPr/>
        </p:nvSpPr>
        <p:spPr>
          <a:xfrm>
            <a:off x="5315435" y="4620760"/>
            <a:ext cx="3062984" cy="4206044"/>
          </a:xfrm>
          <a:prstGeom prst="roundRect">
            <a:avLst>
              <a:gd name="adj" fmla="val 14476"/>
            </a:avLst>
          </a:prstGeom>
          <a:ln w="330200">
            <a:solidFill>
              <a:srgbClr val="8EFA00"/>
            </a:solidFill>
            <a:miter lim="400000"/>
          </a:ln>
        </p:spPr>
        <p:txBody>
          <a:bodyPr lIns="0" tIns="0" rIns="0" bIns="0" anchor="ctr"/>
          <a:lstStyle/>
          <a:p>
            <a:pPr lvl="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asted-image.tif"/>
          <p:cNvPicPr/>
          <p:nvPr/>
        </p:nvPicPr>
        <p:blipFill>
          <a:blip r:embed="rId2">
            <a:extLst/>
          </a:blip>
          <a:stretch>
            <a:fillRect/>
          </a:stretch>
        </p:blipFill>
        <p:spPr>
          <a:xfrm>
            <a:off x="78477" y="495895"/>
            <a:ext cx="12847846" cy="876181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asted-image.pdf"/>
          <p:cNvPicPr/>
          <p:nvPr/>
        </p:nvPicPr>
        <p:blipFill>
          <a:blip r:embed="rId2">
            <a:extLst/>
          </a:blip>
          <a:stretch>
            <a:fillRect/>
          </a:stretch>
        </p:blipFill>
        <p:spPr>
          <a:xfrm>
            <a:off x="496103" y="1121351"/>
            <a:ext cx="5803877" cy="7510898"/>
          </a:xfrm>
          <a:prstGeom prst="rect">
            <a:avLst/>
          </a:prstGeom>
          <a:ln w="6350">
            <a:solidFill/>
            <a:miter lim="400000"/>
          </a:ln>
          <a:effectLst>
            <a:outerShdw blurRad="63500" dist="25400" dir="5400000" rotWithShape="0">
              <a:srgbClr val="000000">
                <a:alpha val="50000"/>
              </a:srgbClr>
            </a:outerShdw>
          </a:effectLst>
        </p:spPr>
      </p:pic>
      <p:pic>
        <p:nvPicPr>
          <p:cNvPr id="79" name="pasted-image.pdf"/>
          <p:cNvPicPr/>
          <p:nvPr/>
        </p:nvPicPr>
        <p:blipFill>
          <a:blip r:embed="rId3">
            <a:extLst/>
          </a:blip>
          <a:stretch>
            <a:fillRect/>
          </a:stretch>
        </p:blipFill>
        <p:spPr>
          <a:xfrm>
            <a:off x="6704820" y="1121351"/>
            <a:ext cx="5803877" cy="7510898"/>
          </a:xfrm>
          <a:prstGeom prst="rect">
            <a:avLst/>
          </a:prstGeom>
          <a:ln w="6350">
            <a:solidFill/>
            <a:miter lim="400000"/>
          </a:ln>
          <a:effectLst>
            <a:outerShdw blurRad="63500" dist="25400" dir="5400000" rotWithShape="0">
              <a:srgbClr val="000000">
                <a:alpha val="50000"/>
              </a:srgbClr>
            </a:outerShdw>
          </a:effectLst>
        </p:spPr>
      </p:pic>
      <p:sp>
        <p:nvSpPr>
          <p:cNvPr id="80" name="Shape 80"/>
          <p:cNvSpPr/>
          <p:nvPr/>
        </p:nvSpPr>
        <p:spPr>
          <a:xfrm>
            <a:off x="4145991" y="213055"/>
            <a:ext cx="4712818" cy="64713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vl1pPr>
          </a:lstStyle>
          <a:p>
            <a:pPr lvl="0">
              <a:defRPr sz="1800" b="0"/>
            </a:pPr>
            <a:r>
              <a:rPr sz="3600" b="1"/>
              <a:t>STUDENT HANDOUT</a:t>
            </a:r>
          </a:p>
        </p:txBody>
      </p:sp>
      <p:sp>
        <p:nvSpPr>
          <p:cNvPr id="81" name="Shape 81"/>
          <p:cNvSpPr/>
          <p:nvPr/>
        </p:nvSpPr>
        <p:spPr>
          <a:xfrm>
            <a:off x="2608228" y="8893406"/>
            <a:ext cx="1579627" cy="64713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FRONT</a:t>
            </a:r>
          </a:p>
        </p:txBody>
      </p:sp>
      <p:sp>
        <p:nvSpPr>
          <p:cNvPr id="82" name="Shape 82"/>
          <p:cNvSpPr/>
          <p:nvPr/>
        </p:nvSpPr>
        <p:spPr>
          <a:xfrm>
            <a:off x="8944047" y="8893406"/>
            <a:ext cx="1325423" cy="64713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BACK</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 name="Group 205"/>
          <p:cNvGrpSpPr/>
          <p:nvPr/>
        </p:nvGrpSpPr>
        <p:grpSpPr>
          <a:xfrm>
            <a:off x="3200400" y="1085850"/>
            <a:ext cx="6604000" cy="5187950"/>
            <a:chOff x="-438229" y="-139700"/>
            <a:chExt cx="6604000" cy="5187950"/>
          </a:xfrm>
        </p:grpSpPr>
        <p:pic>
          <p:nvPicPr>
            <p:cNvPr id="204" name="droppedImage.pdf"/>
            <p:cNvPicPr/>
            <p:nvPr/>
          </p:nvPicPr>
          <p:blipFill>
            <a:blip r:embed="rId2">
              <a:extLst/>
            </a:blip>
            <a:srcRect t="14330" b="2669"/>
            <a:stretch>
              <a:fillRect/>
            </a:stretch>
          </p:blipFill>
          <p:spPr>
            <a:xfrm>
              <a:off x="0" y="0"/>
              <a:ext cx="5715000" cy="4629150"/>
            </a:xfrm>
            <a:prstGeom prst="rect">
              <a:avLst/>
            </a:prstGeom>
            <a:ln>
              <a:noFill/>
            </a:ln>
            <a:effectLst/>
          </p:spPr>
        </p:pic>
        <p:pic>
          <p:nvPicPr>
            <p:cNvPr id="203" name="Picture 202"/>
            <p:cNvPicPr/>
            <p:nvPr/>
          </p:nvPicPr>
          <p:blipFill>
            <a:blip r:embed="rId3">
              <a:extLst/>
            </a:blip>
            <a:stretch>
              <a:fillRect/>
            </a:stretch>
          </p:blipFill>
          <p:spPr>
            <a:xfrm>
              <a:off x="-438230" y="-139700"/>
              <a:ext cx="6604001" cy="5187950"/>
            </a:xfrm>
            <a:prstGeom prst="rect">
              <a:avLst/>
            </a:prstGeom>
            <a:effectLst/>
          </p:spPr>
        </p:pic>
      </p:grpSp>
      <p:sp>
        <p:nvSpPr>
          <p:cNvPr id="206" name="Shape 206"/>
          <p:cNvSpPr/>
          <p:nvPr/>
        </p:nvSpPr>
        <p:spPr>
          <a:xfrm>
            <a:off x="800100" y="5957239"/>
            <a:ext cx="11493500" cy="32112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4100" b="1">
                <a:latin typeface="Helvetica Neue"/>
                <a:ea typeface="Helvetica Neue"/>
                <a:cs typeface="Helvetica Neue"/>
                <a:sym typeface="Helvetica Neue"/>
              </a:rPr>
              <a:t>Irredentism </a:t>
            </a:r>
            <a:r>
              <a:rPr sz="4100">
                <a:latin typeface="Helvetica Neue"/>
                <a:ea typeface="Helvetica Neue"/>
                <a:cs typeface="Helvetica Neue"/>
                <a:sym typeface="Helvetica Neue"/>
              </a:rPr>
              <a:t>- Albanians: Most of the people who identify themselves as Albanians live in the Republic of Albania. However, the southernmost part of Yugoslavia, an area bordering Albania known as Kosovo, is about 90 percent Albanian.</a:t>
            </a:r>
          </a:p>
        </p:txBody>
      </p:sp>
      <p:sp>
        <p:nvSpPr>
          <p:cNvPr id="207" name="Shape 207"/>
          <p:cNvSpPr/>
          <p:nvPr/>
        </p:nvSpPr>
        <p:spPr>
          <a:xfrm>
            <a:off x="6239859" y="244712"/>
            <a:ext cx="613068" cy="92027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53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5300" b="1" cap="all">
                <a:solidFill>
                  <a:srgbClr val="5C554F"/>
                </a:solidFill>
              </a:rPr>
              <a:t>D</a:t>
            </a:r>
          </a:p>
        </p:txBody>
      </p:sp>
      <p:pic>
        <p:nvPicPr>
          <p:cNvPr id="208" name="droppedImage.pdf"/>
          <p:cNvPicPr/>
          <p:nvPr/>
        </p:nvPicPr>
        <p:blipFill>
          <a:blip r:embed="rId4">
            <a:extLst/>
          </a:blip>
          <a:stretch>
            <a:fillRect/>
          </a:stretch>
        </p:blipFill>
        <p:spPr>
          <a:xfrm>
            <a:off x="3302241" y="1098550"/>
            <a:ext cx="396574" cy="4851401"/>
          </a:xfrm>
          <a:prstGeom prst="rect">
            <a:avLst/>
          </a:prstGeom>
          <a:ln w="12700">
            <a:miter lim="400000"/>
          </a:ln>
        </p:spPr>
      </p:pic>
      <p:pic>
        <p:nvPicPr>
          <p:cNvPr id="209" name="droppedImage.pdf"/>
          <p:cNvPicPr/>
          <p:nvPr/>
        </p:nvPicPr>
        <p:blipFill>
          <a:blip r:embed="rId4">
            <a:extLst/>
          </a:blip>
          <a:stretch>
            <a:fillRect/>
          </a:stretch>
        </p:blipFill>
        <p:spPr>
          <a:xfrm>
            <a:off x="9245841" y="1098550"/>
            <a:ext cx="396574" cy="4851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206"/>
                                        </p:tgtEl>
                                        <p:attrNameLst>
                                          <p:attrName>style.visibility</p:attrName>
                                        </p:attrNameLst>
                                      </p:cBhvr>
                                      <p:to>
                                        <p:strVal val="visible"/>
                                      </p:to>
                                    </p:set>
                                    <p:animEffect transition="in" filter="dissolve">
                                      <p:cBhvr>
                                        <p:cTn id="7"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3" name="Group 213"/>
          <p:cNvGrpSpPr/>
          <p:nvPr/>
        </p:nvGrpSpPr>
        <p:grpSpPr>
          <a:xfrm>
            <a:off x="3155950" y="2131249"/>
            <a:ext cx="6604000" cy="5187951"/>
            <a:chOff x="-834449" y="-139700"/>
            <a:chExt cx="6604000" cy="5187950"/>
          </a:xfrm>
        </p:grpSpPr>
        <p:pic>
          <p:nvPicPr>
            <p:cNvPr id="212" name="droppedImage.pdf"/>
            <p:cNvPicPr/>
            <p:nvPr/>
          </p:nvPicPr>
          <p:blipFill>
            <a:blip r:embed="rId2">
              <a:extLst/>
            </a:blip>
            <a:srcRect t="5604" b="933"/>
            <a:stretch>
              <a:fillRect/>
            </a:stretch>
          </p:blipFill>
          <p:spPr>
            <a:xfrm>
              <a:off x="0" y="0"/>
              <a:ext cx="4919758" cy="4629150"/>
            </a:xfrm>
            <a:prstGeom prst="rect">
              <a:avLst/>
            </a:prstGeom>
            <a:ln>
              <a:noFill/>
            </a:ln>
            <a:effectLst/>
          </p:spPr>
        </p:pic>
        <p:pic>
          <p:nvPicPr>
            <p:cNvPr id="211" name="Picture 210"/>
            <p:cNvPicPr/>
            <p:nvPr/>
          </p:nvPicPr>
          <p:blipFill>
            <a:blip r:embed="rId3">
              <a:extLst/>
            </a:blip>
            <a:stretch>
              <a:fillRect/>
            </a:stretch>
          </p:blipFill>
          <p:spPr>
            <a:xfrm>
              <a:off x="-834450" y="-139700"/>
              <a:ext cx="6604001" cy="5187950"/>
            </a:xfrm>
            <a:prstGeom prst="rect">
              <a:avLst/>
            </a:prstGeom>
            <a:effectLst/>
          </p:spPr>
        </p:pic>
      </p:grpSp>
      <p:sp>
        <p:nvSpPr>
          <p:cNvPr id="214" name="Shape 214"/>
          <p:cNvSpPr/>
          <p:nvPr/>
        </p:nvSpPr>
        <p:spPr>
          <a:xfrm>
            <a:off x="755650" y="7103298"/>
            <a:ext cx="11493500" cy="19431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b="1">
                <a:latin typeface="Helvetica Neue"/>
                <a:ea typeface="Helvetica Neue"/>
                <a:cs typeface="Helvetica Neue"/>
                <a:sym typeface="Helvetica Neue"/>
              </a:defRPr>
            </a:lvl1pPr>
          </a:lstStyle>
          <a:p>
            <a:pPr lvl="0">
              <a:defRPr sz="1800" b="0"/>
            </a:pPr>
            <a:r>
              <a:rPr sz="6000" b="1"/>
              <a:t>Ethnic Exclave</a:t>
            </a:r>
          </a:p>
        </p:txBody>
      </p:sp>
      <p:sp>
        <p:nvSpPr>
          <p:cNvPr id="215" name="Shape 215"/>
          <p:cNvSpPr/>
          <p:nvPr/>
        </p:nvSpPr>
        <p:spPr>
          <a:xfrm>
            <a:off x="6197904" y="707200"/>
            <a:ext cx="608077" cy="10192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60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6000" b="1" cap="all">
                <a:solidFill>
                  <a:srgbClr val="5C554F"/>
                </a:solidFill>
              </a:rPr>
              <a:t>E</a:t>
            </a:r>
          </a:p>
        </p:txBody>
      </p:sp>
      <p:pic>
        <p:nvPicPr>
          <p:cNvPr id="216" name="droppedImage.pdf"/>
          <p:cNvPicPr/>
          <p:nvPr/>
        </p:nvPicPr>
        <p:blipFill>
          <a:blip r:embed="rId4">
            <a:extLst/>
          </a:blip>
          <a:stretch>
            <a:fillRect/>
          </a:stretch>
        </p:blipFill>
        <p:spPr>
          <a:xfrm>
            <a:off x="3803891" y="2143949"/>
            <a:ext cx="396574" cy="4851401"/>
          </a:xfrm>
          <a:prstGeom prst="rect">
            <a:avLst/>
          </a:prstGeom>
          <a:ln w="12700">
            <a:miter lim="400000"/>
          </a:ln>
        </p:spPr>
      </p:pic>
      <p:pic>
        <p:nvPicPr>
          <p:cNvPr id="217" name="droppedImage.pdf"/>
          <p:cNvPicPr/>
          <p:nvPr/>
        </p:nvPicPr>
        <p:blipFill>
          <a:blip r:embed="rId4">
            <a:extLst/>
          </a:blip>
          <a:stretch>
            <a:fillRect/>
          </a:stretch>
        </p:blipFill>
        <p:spPr>
          <a:xfrm>
            <a:off x="3537191" y="2143949"/>
            <a:ext cx="396574" cy="4851401"/>
          </a:xfrm>
          <a:prstGeom prst="rect">
            <a:avLst/>
          </a:prstGeom>
          <a:ln w="12700">
            <a:miter lim="400000"/>
          </a:ln>
        </p:spPr>
      </p:pic>
      <p:pic>
        <p:nvPicPr>
          <p:cNvPr id="218" name="droppedImage.pdf"/>
          <p:cNvPicPr/>
          <p:nvPr/>
        </p:nvPicPr>
        <p:blipFill>
          <a:blip r:embed="rId4">
            <a:extLst/>
          </a:blip>
          <a:stretch>
            <a:fillRect/>
          </a:stretch>
        </p:blipFill>
        <p:spPr>
          <a:xfrm>
            <a:off x="3270491" y="2143949"/>
            <a:ext cx="396574" cy="4851401"/>
          </a:xfrm>
          <a:prstGeom prst="rect">
            <a:avLst/>
          </a:prstGeom>
          <a:ln w="12700">
            <a:miter lim="400000"/>
          </a:ln>
        </p:spPr>
      </p:pic>
      <p:pic>
        <p:nvPicPr>
          <p:cNvPr id="219" name="droppedImage.pdf"/>
          <p:cNvPicPr/>
          <p:nvPr/>
        </p:nvPicPr>
        <p:blipFill>
          <a:blip r:embed="rId4">
            <a:extLst/>
          </a:blip>
          <a:stretch>
            <a:fillRect/>
          </a:stretch>
        </p:blipFill>
        <p:spPr>
          <a:xfrm>
            <a:off x="9112491" y="2143949"/>
            <a:ext cx="396574" cy="4851401"/>
          </a:xfrm>
          <a:prstGeom prst="rect">
            <a:avLst/>
          </a:prstGeom>
          <a:ln w="12700">
            <a:miter lim="400000"/>
          </a:ln>
        </p:spPr>
      </p:pic>
      <p:pic>
        <p:nvPicPr>
          <p:cNvPr id="220" name="droppedImage.pdf"/>
          <p:cNvPicPr/>
          <p:nvPr/>
        </p:nvPicPr>
        <p:blipFill>
          <a:blip r:embed="rId4">
            <a:extLst/>
          </a:blip>
          <a:stretch>
            <a:fillRect/>
          </a:stretch>
        </p:blipFill>
        <p:spPr>
          <a:xfrm>
            <a:off x="8985491" y="2143949"/>
            <a:ext cx="396574" cy="4851401"/>
          </a:xfrm>
          <a:prstGeom prst="rect">
            <a:avLst/>
          </a:prstGeom>
          <a:ln w="12700">
            <a:miter lim="400000"/>
          </a:ln>
        </p:spPr>
      </p:pic>
      <p:pic>
        <p:nvPicPr>
          <p:cNvPr id="221" name="droppedImage.pdf"/>
          <p:cNvPicPr/>
          <p:nvPr/>
        </p:nvPicPr>
        <p:blipFill>
          <a:blip r:embed="rId4">
            <a:extLst/>
          </a:blip>
          <a:stretch>
            <a:fillRect/>
          </a:stretch>
        </p:blipFill>
        <p:spPr>
          <a:xfrm>
            <a:off x="8807691" y="2143949"/>
            <a:ext cx="396574" cy="4851401"/>
          </a:xfrm>
          <a:prstGeom prst="rect">
            <a:avLst/>
          </a:prstGeom>
          <a:ln w="12700">
            <a:miter lim="400000"/>
          </a:ln>
        </p:spPr>
      </p:pic>
      <p:sp>
        <p:nvSpPr>
          <p:cNvPr id="222" name="Shape 222"/>
          <p:cNvSpPr/>
          <p:nvPr/>
        </p:nvSpPr>
        <p:spPr>
          <a:xfrm>
            <a:off x="9198558" y="2770623"/>
            <a:ext cx="3266238" cy="3714001"/>
          </a:xfrm>
          <a:prstGeom prst="rect">
            <a:avLst/>
          </a:prstGeom>
          <a:solidFill>
            <a:srgbClr val="325D6B"/>
          </a:solidFill>
          <a:ln w="12700">
            <a:miter lim="400000"/>
          </a:ln>
          <a:extLst>
            <a:ext uri="{C572A759-6A51-4108-AA02-DFA0A04FC94B}">
              <ma14:wrappingTextBoxFlag xmlns:ma14="http://schemas.microsoft.com/office/mac/drawingml/2011/main" xmlns="" val="1"/>
            </a:ext>
          </a:extLst>
        </p:spPr>
        <p:txBody>
          <a:bodyPr lIns="0" tIns="0" rIns="0" bIns="0" anchor="ctr"/>
          <a:lstStyle/>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Exclave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Stateless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Enclave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“Perfect” Nation-State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Bi-National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Multi-State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Irredentism</a:t>
            </a:r>
          </a:p>
        </p:txBody>
      </p:sp>
      <p:graphicFrame>
        <p:nvGraphicFramePr>
          <p:cNvPr id="223" name="Table 223"/>
          <p:cNvGraphicFramePr/>
          <p:nvPr/>
        </p:nvGraphicFramePr>
        <p:xfrm>
          <a:off x="557594" y="2291170"/>
          <a:ext cx="2576069" cy="4556955"/>
        </p:xfrm>
        <a:graphic>
          <a:graphicData uri="http://schemas.openxmlformats.org/drawingml/2006/table">
            <a:tbl>
              <a:tblPr>
                <a:tableStyleId>{4C3C2611-4C71-4FC5-86AE-919BDF0F9419}</a:tableStyleId>
              </a:tblPr>
              <a:tblGrid>
                <a:gridCol w="2576069">
                  <a:extLst>
                    <a:ext uri="{9D8B030D-6E8A-4147-A177-3AD203B41FA5}">
                      <a16:colId xmlns:a16="http://schemas.microsoft.com/office/drawing/2014/main" xmlns="" val="20000"/>
                    </a:ext>
                  </a:extLst>
                </a:gridCol>
              </a:tblGrid>
              <a:tr h="350535">
                <a:tc>
                  <a:txBody>
                    <a:bodyPr/>
                    <a:lstStyle/>
                    <a:p>
                      <a:pPr lvl="0" algn="ctr" defTabSz="457200">
                        <a:defRPr sz="1800">
                          <a:solidFill>
                            <a:srgbClr val="000000"/>
                          </a:solidFill>
                        </a:defRPr>
                      </a:pPr>
                      <a:r>
                        <a:rPr sz="2000" b="1">
                          <a:latin typeface="Calibri"/>
                          <a:ea typeface="Calibri"/>
                          <a:cs typeface="Calibri"/>
                          <a:sym typeface="Calibri"/>
                        </a:rPr>
                        <a:t>Albanians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0"/>
                  </a:ext>
                </a:extLst>
              </a:tr>
              <a:tr h="350535">
                <a:tc>
                  <a:txBody>
                    <a:bodyPr/>
                    <a:lstStyle/>
                    <a:p>
                      <a:pPr lvl="0" algn="ctr" defTabSz="457200">
                        <a:defRPr sz="1800">
                          <a:solidFill>
                            <a:srgbClr val="000000"/>
                          </a:solidFill>
                        </a:defRPr>
                      </a:pPr>
                      <a:r>
                        <a:rPr sz="2000" b="1">
                          <a:latin typeface="Calibri"/>
                          <a:ea typeface="Calibri"/>
                          <a:cs typeface="Calibri"/>
                          <a:sym typeface="Calibri"/>
                        </a:rPr>
                        <a:t>Austria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1"/>
                  </a:ext>
                </a:extLst>
              </a:tr>
              <a:tr h="350535">
                <a:tc>
                  <a:txBody>
                    <a:bodyPr/>
                    <a:lstStyle/>
                    <a:p>
                      <a:pPr lvl="0" algn="ctr" defTabSz="457200">
                        <a:defRPr sz="1800">
                          <a:solidFill>
                            <a:srgbClr val="000000"/>
                          </a:solidFill>
                        </a:defRPr>
                      </a:pPr>
                      <a:r>
                        <a:rPr sz="2000" b="1">
                          <a:latin typeface="Calibri"/>
                          <a:ea typeface="Calibri"/>
                          <a:cs typeface="Calibri"/>
                          <a:sym typeface="Calibri"/>
                        </a:rPr>
                        <a:t>Basques in Spain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2"/>
                  </a:ext>
                </a:extLst>
              </a:tr>
              <a:tr h="350535">
                <a:tc>
                  <a:txBody>
                    <a:bodyPr/>
                    <a:lstStyle/>
                    <a:p>
                      <a:pPr lvl="0" algn="ctr" defTabSz="457200">
                        <a:defRPr sz="1800">
                          <a:solidFill>
                            <a:srgbClr val="000000"/>
                          </a:solidFill>
                        </a:defRPr>
                      </a:pPr>
                      <a:r>
                        <a:rPr sz="2000" b="1">
                          <a:latin typeface="Calibri"/>
                          <a:ea typeface="Calibri"/>
                          <a:cs typeface="Calibri"/>
                          <a:sym typeface="Calibri"/>
                        </a:rPr>
                        <a:t>Belgium</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3"/>
                  </a:ext>
                </a:extLst>
              </a:tr>
              <a:tr h="350535">
                <a:tc>
                  <a:txBody>
                    <a:bodyPr/>
                    <a:lstStyle/>
                    <a:p>
                      <a:pPr lvl="0" algn="ctr" defTabSz="457200">
                        <a:defRPr sz="1800">
                          <a:solidFill>
                            <a:srgbClr val="000000"/>
                          </a:solidFill>
                        </a:defRPr>
                      </a:pPr>
                      <a:r>
                        <a:rPr sz="2000" b="1">
                          <a:latin typeface="Calibri"/>
                          <a:ea typeface="Calibri"/>
                          <a:cs typeface="Calibri"/>
                          <a:sym typeface="Calibri"/>
                        </a:rPr>
                        <a:t>Bretons in France</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4"/>
                  </a:ext>
                </a:extLst>
              </a:tr>
              <a:tr h="350535">
                <a:tc>
                  <a:txBody>
                    <a:bodyPr/>
                    <a:lstStyle/>
                    <a:p>
                      <a:pPr lvl="0" algn="ctr" defTabSz="457200">
                        <a:defRPr sz="1800">
                          <a:solidFill>
                            <a:srgbClr val="000000"/>
                          </a:solidFill>
                        </a:defRPr>
                      </a:pPr>
                      <a:r>
                        <a:rPr sz="2000" b="1">
                          <a:latin typeface="Calibri"/>
                          <a:ea typeface="Calibri"/>
                          <a:cs typeface="Calibri"/>
                          <a:sym typeface="Calibri"/>
                        </a:rPr>
                        <a:t>Canada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5"/>
                  </a:ext>
                </a:extLst>
              </a:tr>
              <a:tr h="350535">
                <a:tc>
                  <a:txBody>
                    <a:bodyPr/>
                    <a:lstStyle/>
                    <a:p>
                      <a:pPr lvl="0" algn="ctr" defTabSz="457200">
                        <a:defRPr sz="1800">
                          <a:solidFill>
                            <a:srgbClr val="000000"/>
                          </a:solidFill>
                        </a:defRPr>
                      </a:pPr>
                      <a:r>
                        <a:rPr sz="2000" b="1">
                          <a:latin typeface="Calibri"/>
                          <a:ea typeface="Calibri"/>
                          <a:cs typeface="Calibri"/>
                          <a:sym typeface="Calibri"/>
                        </a:rPr>
                        <a:t>former U.S.S.R.</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6"/>
                  </a:ext>
                </a:extLst>
              </a:tr>
              <a:tr h="350535">
                <a:tc>
                  <a:txBody>
                    <a:bodyPr/>
                    <a:lstStyle/>
                    <a:p>
                      <a:pPr lvl="0" algn="ctr" defTabSz="457200">
                        <a:defRPr sz="1800">
                          <a:solidFill>
                            <a:srgbClr val="000000"/>
                          </a:solidFill>
                        </a:defRPr>
                      </a:pPr>
                      <a:r>
                        <a:rPr sz="2000" b="1">
                          <a:latin typeface="Calibri"/>
                          <a:ea typeface="Calibri"/>
                          <a:cs typeface="Calibri"/>
                          <a:sym typeface="Calibri"/>
                        </a:rPr>
                        <a:t>Germany</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7"/>
                  </a:ext>
                </a:extLst>
              </a:tr>
              <a:tr h="350535">
                <a:tc>
                  <a:txBody>
                    <a:bodyPr/>
                    <a:lstStyle/>
                    <a:p>
                      <a:pPr lvl="0" algn="ctr" defTabSz="457200">
                        <a:defRPr sz="1800">
                          <a:solidFill>
                            <a:srgbClr val="000000"/>
                          </a:solidFill>
                        </a:defRPr>
                      </a:pPr>
                      <a:r>
                        <a:rPr sz="2000" b="1">
                          <a:latin typeface="Calibri"/>
                          <a:ea typeface="Calibri"/>
                          <a:cs typeface="Calibri"/>
                          <a:sym typeface="Calibri"/>
                        </a:rPr>
                        <a:t>Hungarians in Romania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8"/>
                  </a:ext>
                </a:extLst>
              </a:tr>
              <a:tr h="350535">
                <a:tc>
                  <a:txBody>
                    <a:bodyPr/>
                    <a:lstStyle/>
                    <a:p>
                      <a:pPr lvl="0" algn="ctr" defTabSz="457200">
                        <a:defRPr sz="1800">
                          <a:solidFill>
                            <a:srgbClr val="000000"/>
                          </a:solidFill>
                        </a:defRPr>
                      </a:pPr>
                      <a:r>
                        <a:rPr sz="2000" b="1">
                          <a:latin typeface="Calibri"/>
                          <a:ea typeface="Calibri"/>
                          <a:cs typeface="Calibri"/>
                          <a:sym typeface="Calibri"/>
                        </a:rPr>
                        <a:t>Iceland</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9"/>
                  </a:ext>
                </a:extLst>
              </a:tr>
              <a:tr h="350535">
                <a:tc>
                  <a:txBody>
                    <a:bodyPr/>
                    <a:lstStyle/>
                    <a:p>
                      <a:pPr lvl="0" algn="ctr" defTabSz="457200">
                        <a:defRPr sz="1800">
                          <a:solidFill>
                            <a:srgbClr val="000000"/>
                          </a:solidFill>
                        </a:defRPr>
                      </a:pPr>
                      <a:r>
                        <a:rPr sz="2000" b="1">
                          <a:latin typeface="Calibri"/>
                          <a:ea typeface="Calibri"/>
                          <a:cs typeface="Calibri"/>
                          <a:sym typeface="Calibri"/>
                        </a:rPr>
                        <a:t>Japan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0"/>
                  </a:ext>
                </a:extLst>
              </a:tr>
              <a:tr h="350535">
                <a:tc>
                  <a:txBody>
                    <a:bodyPr/>
                    <a:lstStyle/>
                    <a:p>
                      <a:pPr lvl="0" algn="ctr" defTabSz="457200">
                        <a:defRPr sz="1800">
                          <a:solidFill>
                            <a:srgbClr val="000000"/>
                          </a:solidFill>
                        </a:defRPr>
                      </a:pPr>
                      <a:r>
                        <a:rPr sz="2000" b="1">
                          <a:latin typeface="Calibri"/>
                          <a:ea typeface="Calibri"/>
                          <a:cs typeface="Calibri"/>
                          <a:sym typeface="Calibri"/>
                        </a:rPr>
                        <a:t>Kurds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1"/>
                  </a:ext>
                </a:extLst>
              </a:tr>
              <a:tr h="350535">
                <a:tc>
                  <a:txBody>
                    <a:bodyPr/>
                    <a:lstStyle/>
                    <a:p>
                      <a:pPr lvl="0" algn="ctr" defTabSz="457200">
                        <a:defRPr sz="1800">
                          <a:solidFill>
                            <a:srgbClr val="000000"/>
                          </a:solidFill>
                        </a:defRPr>
                      </a:pPr>
                      <a:r>
                        <a:rPr sz="2000" b="1">
                          <a:latin typeface="Calibri"/>
                          <a:ea typeface="Calibri"/>
                          <a:cs typeface="Calibri"/>
                          <a:sym typeface="Calibri"/>
                        </a:rPr>
                        <a:t>Palestinians </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2"/>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214"/>
                                        </p:tgtEl>
                                        <p:attrNameLst>
                                          <p:attrName>style.visibility</p:attrName>
                                        </p:attrNameLst>
                                      </p:cBhvr>
                                      <p:to>
                                        <p:strVal val="visible"/>
                                      </p:to>
                                    </p:set>
                                    <p:animEffect transition="in" filter="dissolve">
                                      <p:cBhvr>
                                        <p:cTn id="7" dur="1000"/>
                                        <p:tgtEl>
                                          <p:spTgt spid="214"/>
                                        </p:tgtEl>
                                      </p:cBhvr>
                                    </p:animEffect>
                                  </p:childTnLst>
                                </p:cTn>
                              </p:par>
                            </p:childTnLst>
                          </p:cTn>
                        </p:par>
                        <p:par>
                          <p:cTn id="8" fill="hold">
                            <p:stCondLst>
                              <p:cond delay="1000"/>
                            </p:stCondLst>
                            <p:childTnLst>
                              <p:par>
                                <p:cTn id="9" presetID="1" presetClass="entr" presetSubtype="0" fill="hold" grpId="2" nodeType="afterEffect">
                                  <p:stCondLst>
                                    <p:cond delay="0"/>
                                  </p:stCondLst>
                                  <p:iterate>
                                    <p:tmAbs val="0"/>
                                  </p:iterate>
                                  <p:childTnLst>
                                    <p:set>
                                      <p:cBhvr>
                                        <p:cTn id="10" fill="hold"/>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1" animBg="1" advAuto="0"/>
      <p:bldP spid="223"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languages_of_europe3.png"/>
          <p:cNvPicPr/>
          <p:nvPr/>
        </p:nvPicPr>
        <p:blipFill>
          <a:blip r:embed="rId2">
            <a:extLst/>
          </a:blip>
          <a:stretch>
            <a:fillRect/>
          </a:stretch>
        </p:blipFill>
        <p:spPr>
          <a:xfrm>
            <a:off x="-3705015" y="-7340600"/>
            <a:ext cx="19725642" cy="268986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 name="Group 229"/>
          <p:cNvGrpSpPr/>
          <p:nvPr/>
        </p:nvGrpSpPr>
        <p:grpSpPr>
          <a:xfrm>
            <a:off x="3200400" y="984250"/>
            <a:ext cx="6604000" cy="5187950"/>
            <a:chOff x="-834449" y="-139700"/>
            <a:chExt cx="6604000" cy="5187950"/>
          </a:xfrm>
        </p:grpSpPr>
        <p:pic>
          <p:nvPicPr>
            <p:cNvPr id="228" name="droppedImage.pdf"/>
            <p:cNvPicPr/>
            <p:nvPr/>
          </p:nvPicPr>
          <p:blipFill>
            <a:blip r:embed="rId2">
              <a:extLst/>
            </a:blip>
            <a:srcRect t="5604" b="933"/>
            <a:stretch>
              <a:fillRect/>
            </a:stretch>
          </p:blipFill>
          <p:spPr>
            <a:xfrm>
              <a:off x="0" y="0"/>
              <a:ext cx="4919758" cy="4629150"/>
            </a:xfrm>
            <a:prstGeom prst="rect">
              <a:avLst/>
            </a:prstGeom>
            <a:ln>
              <a:noFill/>
            </a:ln>
            <a:effectLst/>
          </p:spPr>
        </p:pic>
        <p:pic>
          <p:nvPicPr>
            <p:cNvPr id="227" name="Picture 226"/>
            <p:cNvPicPr/>
            <p:nvPr/>
          </p:nvPicPr>
          <p:blipFill>
            <a:blip r:embed="rId3">
              <a:extLst/>
            </a:blip>
            <a:stretch>
              <a:fillRect/>
            </a:stretch>
          </p:blipFill>
          <p:spPr>
            <a:xfrm>
              <a:off x="-834450" y="-139700"/>
              <a:ext cx="6604001" cy="5187950"/>
            </a:xfrm>
            <a:prstGeom prst="rect">
              <a:avLst/>
            </a:prstGeom>
            <a:effectLst/>
          </p:spPr>
        </p:pic>
      </p:grpSp>
      <p:sp>
        <p:nvSpPr>
          <p:cNvPr id="230" name="Shape 230"/>
          <p:cNvSpPr/>
          <p:nvPr/>
        </p:nvSpPr>
        <p:spPr>
          <a:xfrm>
            <a:off x="800100" y="5854217"/>
            <a:ext cx="11493500" cy="35696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3300" b="1">
                <a:latin typeface="Helvetica Neue"/>
                <a:ea typeface="Helvetica Neue"/>
                <a:cs typeface="Helvetica Neue"/>
                <a:sym typeface="Helvetica Neue"/>
              </a:rPr>
              <a:t>Ethnic Exclave </a:t>
            </a:r>
            <a:r>
              <a:rPr sz="3300">
                <a:latin typeface="Helvetica Neue"/>
                <a:ea typeface="Helvetica Neue"/>
                <a:cs typeface="Helvetica Neue"/>
                <a:sym typeface="Helvetica Neue"/>
              </a:rPr>
              <a:t>(outside bits of one country inside another country) - Hungarians: The state of Hungary emerged out of the Austro-Hungarian Empire after World War I, but with a very restrictive set of boundaries. Although most of the people who live in Hungary are Hungarians, there are minorities in surrounding countries, including a pocket of Hungarians in the middle of Romania.</a:t>
            </a:r>
          </a:p>
        </p:txBody>
      </p:sp>
      <p:sp>
        <p:nvSpPr>
          <p:cNvPr id="231" name="Shape 231"/>
          <p:cNvSpPr/>
          <p:nvPr/>
        </p:nvSpPr>
        <p:spPr>
          <a:xfrm>
            <a:off x="6304076" y="313088"/>
            <a:ext cx="484633" cy="78352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45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4500" b="1" cap="all">
                <a:solidFill>
                  <a:srgbClr val="5C554F"/>
                </a:solidFill>
              </a:rPr>
              <a:t>E</a:t>
            </a:r>
          </a:p>
        </p:txBody>
      </p:sp>
      <p:pic>
        <p:nvPicPr>
          <p:cNvPr id="232" name="droppedImage.pdf"/>
          <p:cNvPicPr/>
          <p:nvPr/>
        </p:nvPicPr>
        <p:blipFill>
          <a:blip r:embed="rId4">
            <a:extLst/>
          </a:blip>
          <a:stretch>
            <a:fillRect/>
          </a:stretch>
        </p:blipFill>
        <p:spPr>
          <a:xfrm>
            <a:off x="3848341" y="996950"/>
            <a:ext cx="396574" cy="4851401"/>
          </a:xfrm>
          <a:prstGeom prst="rect">
            <a:avLst/>
          </a:prstGeom>
          <a:ln w="12700">
            <a:miter lim="400000"/>
          </a:ln>
        </p:spPr>
      </p:pic>
      <p:pic>
        <p:nvPicPr>
          <p:cNvPr id="233" name="droppedImage.pdf"/>
          <p:cNvPicPr/>
          <p:nvPr/>
        </p:nvPicPr>
        <p:blipFill>
          <a:blip r:embed="rId4">
            <a:extLst/>
          </a:blip>
          <a:stretch>
            <a:fillRect/>
          </a:stretch>
        </p:blipFill>
        <p:spPr>
          <a:xfrm>
            <a:off x="3581641" y="996950"/>
            <a:ext cx="396574" cy="4851401"/>
          </a:xfrm>
          <a:prstGeom prst="rect">
            <a:avLst/>
          </a:prstGeom>
          <a:ln w="12700">
            <a:miter lim="400000"/>
          </a:ln>
        </p:spPr>
      </p:pic>
      <p:pic>
        <p:nvPicPr>
          <p:cNvPr id="234" name="droppedImage.pdf"/>
          <p:cNvPicPr/>
          <p:nvPr/>
        </p:nvPicPr>
        <p:blipFill>
          <a:blip r:embed="rId4">
            <a:extLst/>
          </a:blip>
          <a:stretch>
            <a:fillRect/>
          </a:stretch>
        </p:blipFill>
        <p:spPr>
          <a:xfrm>
            <a:off x="3314941" y="996950"/>
            <a:ext cx="396574" cy="4851401"/>
          </a:xfrm>
          <a:prstGeom prst="rect">
            <a:avLst/>
          </a:prstGeom>
          <a:ln w="12700">
            <a:miter lim="400000"/>
          </a:ln>
        </p:spPr>
      </p:pic>
      <p:pic>
        <p:nvPicPr>
          <p:cNvPr id="235" name="droppedImage.pdf"/>
          <p:cNvPicPr/>
          <p:nvPr/>
        </p:nvPicPr>
        <p:blipFill>
          <a:blip r:embed="rId4">
            <a:extLst/>
          </a:blip>
          <a:stretch>
            <a:fillRect/>
          </a:stretch>
        </p:blipFill>
        <p:spPr>
          <a:xfrm>
            <a:off x="9156941" y="996950"/>
            <a:ext cx="396574" cy="4851401"/>
          </a:xfrm>
          <a:prstGeom prst="rect">
            <a:avLst/>
          </a:prstGeom>
          <a:ln w="12700">
            <a:miter lim="400000"/>
          </a:ln>
        </p:spPr>
      </p:pic>
      <p:pic>
        <p:nvPicPr>
          <p:cNvPr id="236" name="droppedImage.pdf"/>
          <p:cNvPicPr/>
          <p:nvPr/>
        </p:nvPicPr>
        <p:blipFill>
          <a:blip r:embed="rId4">
            <a:extLst/>
          </a:blip>
          <a:stretch>
            <a:fillRect/>
          </a:stretch>
        </p:blipFill>
        <p:spPr>
          <a:xfrm>
            <a:off x="9029941" y="996950"/>
            <a:ext cx="396574" cy="4851401"/>
          </a:xfrm>
          <a:prstGeom prst="rect">
            <a:avLst/>
          </a:prstGeom>
          <a:ln w="12700">
            <a:miter lim="400000"/>
          </a:ln>
        </p:spPr>
      </p:pic>
      <p:pic>
        <p:nvPicPr>
          <p:cNvPr id="237" name="droppedImage.pdf"/>
          <p:cNvPicPr/>
          <p:nvPr/>
        </p:nvPicPr>
        <p:blipFill>
          <a:blip r:embed="rId4">
            <a:extLst/>
          </a:blip>
          <a:stretch>
            <a:fillRect/>
          </a:stretch>
        </p:blipFill>
        <p:spPr>
          <a:xfrm>
            <a:off x="8852141" y="996950"/>
            <a:ext cx="396574" cy="4851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230"/>
                                        </p:tgtEl>
                                        <p:attrNameLst>
                                          <p:attrName>style.visibility</p:attrName>
                                        </p:attrNameLst>
                                      </p:cBhvr>
                                      <p:to>
                                        <p:strVal val="visible"/>
                                      </p:to>
                                    </p:set>
                                    <p:animEffect transition="in" filter="dissolv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 name="Group 241"/>
          <p:cNvGrpSpPr/>
          <p:nvPr/>
        </p:nvGrpSpPr>
        <p:grpSpPr>
          <a:xfrm>
            <a:off x="3155950" y="1820099"/>
            <a:ext cx="6604000" cy="5187951"/>
            <a:chOff x="-681858" y="-139700"/>
            <a:chExt cx="6604000" cy="5187950"/>
          </a:xfrm>
        </p:grpSpPr>
        <p:pic>
          <p:nvPicPr>
            <p:cNvPr id="240" name="droppedImage.pdf"/>
            <p:cNvPicPr/>
            <p:nvPr/>
          </p:nvPicPr>
          <p:blipFill>
            <a:blip r:embed="rId2">
              <a:extLst/>
            </a:blip>
            <a:srcRect t="5402" b="167"/>
            <a:stretch>
              <a:fillRect/>
            </a:stretch>
          </p:blipFill>
          <p:spPr>
            <a:xfrm>
              <a:off x="0" y="0"/>
              <a:ext cx="5240283" cy="4629150"/>
            </a:xfrm>
            <a:prstGeom prst="rect">
              <a:avLst/>
            </a:prstGeom>
            <a:ln>
              <a:noFill/>
            </a:ln>
            <a:effectLst/>
          </p:spPr>
        </p:pic>
        <p:pic>
          <p:nvPicPr>
            <p:cNvPr id="239" name="Picture 238"/>
            <p:cNvPicPr/>
            <p:nvPr/>
          </p:nvPicPr>
          <p:blipFill>
            <a:blip r:embed="rId3">
              <a:extLst/>
            </a:blip>
            <a:stretch>
              <a:fillRect/>
            </a:stretch>
          </p:blipFill>
          <p:spPr>
            <a:xfrm>
              <a:off x="-681859" y="-139700"/>
              <a:ext cx="6604001" cy="5187950"/>
            </a:xfrm>
            <a:prstGeom prst="rect">
              <a:avLst/>
            </a:prstGeom>
            <a:effectLst/>
          </p:spPr>
        </p:pic>
      </p:grpSp>
      <p:sp>
        <p:nvSpPr>
          <p:cNvPr id="242" name="Shape 242"/>
          <p:cNvSpPr/>
          <p:nvPr/>
        </p:nvSpPr>
        <p:spPr>
          <a:xfrm>
            <a:off x="755650" y="6449248"/>
            <a:ext cx="11493500" cy="267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b="1">
                <a:latin typeface="Helvetica Neue"/>
                <a:ea typeface="Helvetica Neue"/>
                <a:cs typeface="Helvetica Neue"/>
                <a:sym typeface="Helvetica Neue"/>
              </a:defRPr>
            </a:lvl1pPr>
          </a:lstStyle>
          <a:p>
            <a:pPr lvl="0">
              <a:defRPr sz="1800" b="0"/>
            </a:pPr>
            <a:r>
              <a:rPr sz="6000" b="1"/>
              <a:t>Multi-National State</a:t>
            </a:r>
          </a:p>
        </p:txBody>
      </p:sp>
      <p:sp>
        <p:nvSpPr>
          <p:cNvPr id="243" name="Shape 243"/>
          <p:cNvSpPr/>
          <p:nvPr/>
        </p:nvSpPr>
        <p:spPr>
          <a:xfrm>
            <a:off x="6219317" y="624650"/>
            <a:ext cx="566167" cy="10192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60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6000" b="1" cap="all">
                <a:solidFill>
                  <a:srgbClr val="5C554F"/>
                </a:solidFill>
              </a:rPr>
              <a:t>F</a:t>
            </a:r>
          </a:p>
        </p:txBody>
      </p:sp>
      <p:pic>
        <p:nvPicPr>
          <p:cNvPr id="244" name="droppedImage.pdf"/>
          <p:cNvPicPr/>
          <p:nvPr/>
        </p:nvPicPr>
        <p:blipFill>
          <a:blip r:embed="rId4">
            <a:extLst/>
          </a:blip>
          <a:stretch>
            <a:fillRect/>
          </a:stretch>
        </p:blipFill>
        <p:spPr>
          <a:xfrm>
            <a:off x="3346691" y="1832799"/>
            <a:ext cx="396574" cy="4851401"/>
          </a:xfrm>
          <a:prstGeom prst="rect">
            <a:avLst/>
          </a:prstGeom>
          <a:ln w="12700">
            <a:miter lim="400000"/>
          </a:ln>
        </p:spPr>
      </p:pic>
      <p:pic>
        <p:nvPicPr>
          <p:cNvPr id="245" name="droppedImage.pdf"/>
          <p:cNvPicPr/>
          <p:nvPr/>
        </p:nvPicPr>
        <p:blipFill>
          <a:blip r:embed="rId4">
            <a:extLst/>
          </a:blip>
          <a:stretch>
            <a:fillRect/>
          </a:stretch>
        </p:blipFill>
        <p:spPr>
          <a:xfrm>
            <a:off x="3473691" y="1832799"/>
            <a:ext cx="396574" cy="4851401"/>
          </a:xfrm>
          <a:prstGeom prst="rect">
            <a:avLst/>
          </a:prstGeom>
          <a:ln w="12700">
            <a:miter lim="400000"/>
          </a:ln>
        </p:spPr>
      </p:pic>
      <p:pic>
        <p:nvPicPr>
          <p:cNvPr id="246" name="droppedImage.pdf"/>
          <p:cNvPicPr/>
          <p:nvPr/>
        </p:nvPicPr>
        <p:blipFill>
          <a:blip r:embed="rId4">
            <a:extLst/>
          </a:blip>
          <a:stretch>
            <a:fillRect/>
          </a:stretch>
        </p:blipFill>
        <p:spPr>
          <a:xfrm>
            <a:off x="9201391" y="1832799"/>
            <a:ext cx="396574" cy="4851401"/>
          </a:xfrm>
          <a:prstGeom prst="rect">
            <a:avLst/>
          </a:prstGeom>
          <a:ln w="12700">
            <a:miter lim="400000"/>
          </a:ln>
        </p:spPr>
      </p:pic>
      <p:pic>
        <p:nvPicPr>
          <p:cNvPr id="247" name="droppedImage.pdf"/>
          <p:cNvPicPr/>
          <p:nvPr/>
        </p:nvPicPr>
        <p:blipFill>
          <a:blip r:embed="rId4">
            <a:extLst/>
          </a:blip>
          <a:stretch>
            <a:fillRect/>
          </a:stretch>
        </p:blipFill>
        <p:spPr>
          <a:xfrm>
            <a:off x="9061691" y="1832799"/>
            <a:ext cx="396574" cy="4851401"/>
          </a:xfrm>
          <a:prstGeom prst="rect">
            <a:avLst/>
          </a:prstGeom>
          <a:ln w="12700">
            <a:miter lim="400000"/>
          </a:ln>
        </p:spPr>
      </p:pic>
      <p:pic>
        <p:nvPicPr>
          <p:cNvPr id="248" name="droppedImage.pdf"/>
          <p:cNvPicPr/>
          <p:nvPr/>
        </p:nvPicPr>
        <p:blipFill>
          <a:blip r:embed="rId5">
            <a:extLst/>
          </a:blip>
          <a:stretch>
            <a:fillRect/>
          </a:stretch>
        </p:blipFill>
        <p:spPr>
          <a:xfrm>
            <a:off x="3676650" y="2029649"/>
            <a:ext cx="660400" cy="736601"/>
          </a:xfrm>
          <a:prstGeom prst="rect">
            <a:avLst/>
          </a:prstGeom>
          <a:ln w="12700">
            <a:miter lim="400000"/>
          </a:ln>
        </p:spPr>
      </p:pic>
      <p:pic>
        <p:nvPicPr>
          <p:cNvPr id="249" name="droppedImage.pdf"/>
          <p:cNvPicPr/>
          <p:nvPr/>
        </p:nvPicPr>
        <p:blipFill>
          <a:blip r:embed="rId4">
            <a:extLst/>
          </a:blip>
          <a:stretch>
            <a:fillRect/>
          </a:stretch>
        </p:blipFill>
        <p:spPr>
          <a:xfrm>
            <a:off x="3346691" y="1832799"/>
            <a:ext cx="396574" cy="4851401"/>
          </a:xfrm>
          <a:prstGeom prst="rect">
            <a:avLst/>
          </a:prstGeom>
          <a:ln w="12700">
            <a:miter lim="400000"/>
          </a:ln>
        </p:spPr>
      </p:pic>
      <p:sp>
        <p:nvSpPr>
          <p:cNvPr id="250" name="Shape 250"/>
          <p:cNvSpPr/>
          <p:nvPr/>
        </p:nvSpPr>
        <p:spPr>
          <a:xfrm>
            <a:off x="9198558" y="2770623"/>
            <a:ext cx="3266238" cy="3714001"/>
          </a:xfrm>
          <a:prstGeom prst="rect">
            <a:avLst/>
          </a:prstGeom>
          <a:solidFill>
            <a:srgbClr val="325D6B"/>
          </a:solidFill>
          <a:ln w="12700">
            <a:miter lim="400000"/>
          </a:ln>
          <a:extLst>
            <a:ext uri="{C572A759-6A51-4108-AA02-DFA0A04FC94B}">
              <ma14:wrappingTextBoxFlag xmlns:ma14="http://schemas.microsoft.com/office/mac/drawingml/2011/main" xmlns="" val="1"/>
            </a:ext>
          </a:extLst>
        </p:spPr>
        <p:txBody>
          <a:bodyPr lIns="0" tIns="0" rIns="0" bIns="0" anchor="ctr"/>
          <a:lstStyle/>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Exclave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Stateless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Enclave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“Perfect” Nation-State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Bi-National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Multi-State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Irredentism</a:t>
            </a:r>
          </a:p>
        </p:txBody>
      </p:sp>
      <p:graphicFrame>
        <p:nvGraphicFramePr>
          <p:cNvPr id="251" name="Table 251"/>
          <p:cNvGraphicFramePr/>
          <p:nvPr/>
        </p:nvGraphicFramePr>
        <p:xfrm>
          <a:off x="549969" y="2135595"/>
          <a:ext cx="2576069" cy="4556955"/>
        </p:xfrm>
        <a:graphic>
          <a:graphicData uri="http://schemas.openxmlformats.org/drawingml/2006/table">
            <a:tbl>
              <a:tblPr>
                <a:tableStyleId>{4C3C2611-4C71-4FC5-86AE-919BDF0F9419}</a:tableStyleId>
              </a:tblPr>
              <a:tblGrid>
                <a:gridCol w="2576069">
                  <a:extLst>
                    <a:ext uri="{9D8B030D-6E8A-4147-A177-3AD203B41FA5}">
                      <a16:colId xmlns:a16="http://schemas.microsoft.com/office/drawing/2014/main" xmlns="" val="20000"/>
                    </a:ext>
                  </a:extLst>
                </a:gridCol>
              </a:tblGrid>
              <a:tr h="350535">
                <a:tc>
                  <a:txBody>
                    <a:bodyPr/>
                    <a:lstStyle/>
                    <a:p>
                      <a:pPr lvl="0" algn="ctr" defTabSz="457200">
                        <a:defRPr sz="1800">
                          <a:solidFill>
                            <a:srgbClr val="000000"/>
                          </a:solidFill>
                        </a:defRPr>
                      </a:pPr>
                      <a:r>
                        <a:rPr sz="2000" b="1">
                          <a:latin typeface="Calibri"/>
                          <a:ea typeface="Calibri"/>
                          <a:cs typeface="Calibri"/>
                          <a:sym typeface="Calibri"/>
                        </a:rPr>
                        <a:t>Albanians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0"/>
                  </a:ext>
                </a:extLst>
              </a:tr>
              <a:tr h="350535">
                <a:tc>
                  <a:txBody>
                    <a:bodyPr/>
                    <a:lstStyle/>
                    <a:p>
                      <a:pPr lvl="0" algn="ctr" defTabSz="457200">
                        <a:defRPr sz="1800">
                          <a:solidFill>
                            <a:srgbClr val="000000"/>
                          </a:solidFill>
                        </a:defRPr>
                      </a:pPr>
                      <a:r>
                        <a:rPr sz="2000" b="1">
                          <a:latin typeface="Calibri"/>
                          <a:ea typeface="Calibri"/>
                          <a:cs typeface="Calibri"/>
                          <a:sym typeface="Calibri"/>
                        </a:rPr>
                        <a:t>Austria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1"/>
                  </a:ext>
                </a:extLst>
              </a:tr>
              <a:tr h="350535">
                <a:tc>
                  <a:txBody>
                    <a:bodyPr/>
                    <a:lstStyle/>
                    <a:p>
                      <a:pPr lvl="0" algn="ctr" defTabSz="457200">
                        <a:defRPr sz="1800">
                          <a:solidFill>
                            <a:srgbClr val="000000"/>
                          </a:solidFill>
                        </a:defRPr>
                      </a:pPr>
                      <a:r>
                        <a:rPr sz="2000" b="1">
                          <a:latin typeface="Calibri"/>
                          <a:ea typeface="Calibri"/>
                          <a:cs typeface="Calibri"/>
                          <a:sym typeface="Calibri"/>
                        </a:rPr>
                        <a:t>Basques in Spain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2"/>
                  </a:ext>
                </a:extLst>
              </a:tr>
              <a:tr h="350535">
                <a:tc>
                  <a:txBody>
                    <a:bodyPr/>
                    <a:lstStyle/>
                    <a:p>
                      <a:pPr lvl="0" algn="ctr" defTabSz="457200">
                        <a:defRPr sz="1800">
                          <a:solidFill>
                            <a:srgbClr val="000000"/>
                          </a:solidFill>
                        </a:defRPr>
                      </a:pPr>
                      <a:r>
                        <a:rPr sz="2000" b="1">
                          <a:latin typeface="Calibri"/>
                          <a:ea typeface="Calibri"/>
                          <a:cs typeface="Calibri"/>
                          <a:sym typeface="Calibri"/>
                        </a:rPr>
                        <a:t>Belgium</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3"/>
                  </a:ext>
                </a:extLst>
              </a:tr>
              <a:tr h="350535">
                <a:tc>
                  <a:txBody>
                    <a:bodyPr/>
                    <a:lstStyle/>
                    <a:p>
                      <a:pPr lvl="0" algn="ctr" defTabSz="457200">
                        <a:defRPr sz="1800">
                          <a:solidFill>
                            <a:srgbClr val="000000"/>
                          </a:solidFill>
                        </a:defRPr>
                      </a:pPr>
                      <a:r>
                        <a:rPr sz="2000" b="1">
                          <a:latin typeface="Calibri"/>
                          <a:ea typeface="Calibri"/>
                          <a:cs typeface="Calibri"/>
                          <a:sym typeface="Calibri"/>
                        </a:rPr>
                        <a:t>Bretons in France</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4"/>
                  </a:ext>
                </a:extLst>
              </a:tr>
              <a:tr h="350535">
                <a:tc>
                  <a:txBody>
                    <a:bodyPr/>
                    <a:lstStyle/>
                    <a:p>
                      <a:pPr lvl="0" algn="ctr" defTabSz="457200">
                        <a:defRPr sz="1800">
                          <a:solidFill>
                            <a:srgbClr val="000000"/>
                          </a:solidFill>
                        </a:defRPr>
                      </a:pPr>
                      <a:r>
                        <a:rPr sz="2000" b="1">
                          <a:latin typeface="Calibri"/>
                          <a:ea typeface="Calibri"/>
                          <a:cs typeface="Calibri"/>
                          <a:sym typeface="Calibri"/>
                        </a:rPr>
                        <a:t>Canada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5"/>
                  </a:ext>
                </a:extLst>
              </a:tr>
              <a:tr h="350535">
                <a:tc>
                  <a:txBody>
                    <a:bodyPr/>
                    <a:lstStyle/>
                    <a:p>
                      <a:pPr lvl="0" algn="ctr" defTabSz="457200">
                        <a:defRPr sz="1800">
                          <a:solidFill>
                            <a:srgbClr val="000000"/>
                          </a:solidFill>
                        </a:defRPr>
                      </a:pPr>
                      <a:r>
                        <a:rPr sz="2000" b="1">
                          <a:latin typeface="Calibri"/>
                          <a:ea typeface="Calibri"/>
                          <a:cs typeface="Calibri"/>
                          <a:sym typeface="Calibri"/>
                        </a:rPr>
                        <a:t>former U.S.S.R.</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6"/>
                  </a:ext>
                </a:extLst>
              </a:tr>
              <a:tr h="350535">
                <a:tc>
                  <a:txBody>
                    <a:bodyPr/>
                    <a:lstStyle/>
                    <a:p>
                      <a:pPr lvl="0" algn="ctr" defTabSz="457200">
                        <a:defRPr sz="1800">
                          <a:solidFill>
                            <a:srgbClr val="000000"/>
                          </a:solidFill>
                        </a:defRPr>
                      </a:pPr>
                      <a:r>
                        <a:rPr sz="2000" b="1">
                          <a:latin typeface="Calibri"/>
                          <a:ea typeface="Calibri"/>
                          <a:cs typeface="Calibri"/>
                          <a:sym typeface="Calibri"/>
                        </a:rPr>
                        <a:t>Germany</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7"/>
                  </a:ext>
                </a:extLst>
              </a:tr>
              <a:tr h="350535">
                <a:tc>
                  <a:txBody>
                    <a:bodyPr/>
                    <a:lstStyle/>
                    <a:p>
                      <a:pPr lvl="0" algn="ctr" defTabSz="457200">
                        <a:defRPr sz="1800">
                          <a:solidFill>
                            <a:srgbClr val="000000"/>
                          </a:solidFill>
                        </a:defRPr>
                      </a:pPr>
                      <a:r>
                        <a:rPr sz="2000" b="1">
                          <a:latin typeface="Calibri"/>
                          <a:ea typeface="Calibri"/>
                          <a:cs typeface="Calibri"/>
                          <a:sym typeface="Calibri"/>
                        </a:rPr>
                        <a:t>Hungarians in Romania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8"/>
                  </a:ext>
                </a:extLst>
              </a:tr>
              <a:tr h="350535">
                <a:tc>
                  <a:txBody>
                    <a:bodyPr/>
                    <a:lstStyle/>
                    <a:p>
                      <a:pPr lvl="0" algn="ctr" defTabSz="457200">
                        <a:defRPr sz="1800">
                          <a:solidFill>
                            <a:srgbClr val="000000"/>
                          </a:solidFill>
                        </a:defRPr>
                      </a:pPr>
                      <a:r>
                        <a:rPr sz="2000" b="1">
                          <a:latin typeface="Calibri"/>
                          <a:ea typeface="Calibri"/>
                          <a:cs typeface="Calibri"/>
                          <a:sym typeface="Calibri"/>
                        </a:rPr>
                        <a:t>Iceland</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9"/>
                  </a:ext>
                </a:extLst>
              </a:tr>
              <a:tr h="350535">
                <a:tc>
                  <a:txBody>
                    <a:bodyPr/>
                    <a:lstStyle/>
                    <a:p>
                      <a:pPr lvl="0" algn="ctr" defTabSz="457200">
                        <a:defRPr sz="1800">
                          <a:solidFill>
                            <a:srgbClr val="000000"/>
                          </a:solidFill>
                        </a:defRPr>
                      </a:pPr>
                      <a:r>
                        <a:rPr sz="2000" b="1">
                          <a:latin typeface="Calibri"/>
                          <a:ea typeface="Calibri"/>
                          <a:cs typeface="Calibri"/>
                          <a:sym typeface="Calibri"/>
                        </a:rPr>
                        <a:t>Japan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0"/>
                  </a:ext>
                </a:extLst>
              </a:tr>
              <a:tr h="350535">
                <a:tc>
                  <a:txBody>
                    <a:bodyPr/>
                    <a:lstStyle/>
                    <a:p>
                      <a:pPr lvl="0" algn="ctr" defTabSz="457200">
                        <a:defRPr sz="1800">
                          <a:solidFill>
                            <a:srgbClr val="000000"/>
                          </a:solidFill>
                        </a:defRPr>
                      </a:pPr>
                      <a:r>
                        <a:rPr sz="2000" b="1">
                          <a:latin typeface="Calibri"/>
                          <a:ea typeface="Calibri"/>
                          <a:cs typeface="Calibri"/>
                          <a:sym typeface="Calibri"/>
                        </a:rPr>
                        <a:t>Kurds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1"/>
                  </a:ext>
                </a:extLst>
              </a:tr>
              <a:tr h="350535">
                <a:tc>
                  <a:txBody>
                    <a:bodyPr/>
                    <a:lstStyle/>
                    <a:p>
                      <a:pPr lvl="0" algn="ctr" defTabSz="457200">
                        <a:defRPr sz="1800">
                          <a:solidFill>
                            <a:srgbClr val="000000"/>
                          </a:solidFill>
                        </a:defRPr>
                      </a:pPr>
                      <a:r>
                        <a:rPr sz="2000" b="1">
                          <a:latin typeface="Calibri"/>
                          <a:ea typeface="Calibri"/>
                          <a:cs typeface="Calibri"/>
                          <a:sym typeface="Calibri"/>
                        </a:rPr>
                        <a:t>Palestinians </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2"/>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242"/>
                                        </p:tgtEl>
                                        <p:attrNameLst>
                                          <p:attrName>style.visibility</p:attrName>
                                        </p:attrNameLst>
                                      </p:cBhvr>
                                      <p:to>
                                        <p:strVal val="visible"/>
                                      </p:to>
                                    </p:set>
                                    <p:animEffect transition="in" filter="dissolve">
                                      <p:cBhvr>
                                        <p:cTn id="7" dur="1000"/>
                                        <p:tgtEl>
                                          <p:spTgt spid="242"/>
                                        </p:tgtEl>
                                      </p:cBhvr>
                                    </p:animEffect>
                                  </p:childTnLst>
                                </p:cTn>
                              </p:par>
                            </p:childTnLst>
                          </p:cTn>
                        </p:par>
                        <p:par>
                          <p:cTn id="8" fill="hold">
                            <p:stCondLst>
                              <p:cond delay="1000"/>
                            </p:stCondLst>
                            <p:childTnLst>
                              <p:par>
                                <p:cTn id="9" presetID="1" presetClass="entr" presetSubtype="0" fill="hold" grpId="2" nodeType="afterEffect">
                                  <p:stCondLst>
                                    <p:cond delay="0"/>
                                  </p:stCondLst>
                                  <p:iterate>
                                    <p:tmAbs val="0"/>
                                  </p:iterate>
                                  <p:childTnLst>
                                    <p:set>
                                      <p:cBhvr>
                                        <p:cTn id="10" fill="hold"/>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1" animBg="1" advAuto="0"/>
      <p:bldP spid="251"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federation-of-bih.png"/>
          <p:cNvPicPr/>
          <p:nvPr/>
        </p:nvPicPr>
        <p:blipFill>
          <a:blip r:embed="rId2">
            <a:extLst/>
          </a:blip>
          <a:stretch>
            <a:fillRect/>
          </a:stretch>
        </p:blipFill>
        <p:spPr>
          <a:xfrm>
            <a:off x="1854200" y="608235"/>
            <a:ext cx="6451600" cy="8524430"/>
          </a:xfrm>
          <a:prstGeom prst="rect">
            <a:avLst/>
          </a:prstGeom>
          <a:ln w="12700">
            <a:miter lim="400000"/>
          </a:ln>
          <a:effectLst>
            <a:outerShdw blurRad="127000" dist="76200" dir="2700000" rotWithShape="0">
              <a:srgbClr val="000000">
                <a:alpha val="75000"/>
              </a:srgbClr>
            </a:outerShdw>
          </a:effectLst>
        </p:spPr>
      </p:pic>
      <p:sp>
        <p:nvSpPr>
          <p:cNvPr id="256" name="Shape 256"/>
          <p:cNvSpPr/>
          <p:nvPr/>
        </p:nvSpPr>
        <p:spPr>
          <a:xfrm>
            <a:off x="9056391" y="4559300"/>
            <a:ext cx="2092003" cy="6223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b="1" cap="all">
                <a:solidFill>
                  <a:srgbClr val="5C554F"/>
                </a:solidFill>
                <a:latin typeface="Gill Sans"/>
                <a:ea typeface="Gill Sans"/>
                <a:cs typeface="Gill Sans"/>
                <a:sym typeface="Gill Sans"/>
              </a:defRPr>
            </a:lvl1pPr>
          </a:lstStyle>
          <a:p>
            <a:pPr lvl="0">
              <a:defRPr sz="1800" b="0" cap="none">
                <a:solidFill>
                  <a:srgbClr val="000000"/>
                </a:solidFill>
              </a:defRPr>
            </a:pPr>
            <a:r>
              <a:rPr sz="3600" b="1" cap="all">
                <a:solidFill>
                  <a:srgbClr val="5C554F"/>
                </a:solidFill>
              </a:rPr>
              <a:t>Bosnia</a:t>
            </a:r>
          </a:p>
        </p:txBody>
      </p:sp>
      <p:sp>
        <p:nvSpPr>
          <p:cNvPr id="257" name="Shape 257"/>
          <p:cNvSpPr/>
          <p:nvPr/>
        </p:nvSpPr>
        <p:spPr>
          <a:xfrm>
            <a:off x="5504915" y="7800733"/>
            <a:ext cx="1832392" cy="1270001"/>
          </a:xfrm>
          <a:prstGeom prst="rect">
            <a:avLst/>
          </a:prstGeom>
          <a:solidFill>
            <a:srgbClr val="325D6B"/>
          </a:solidFill>
          <a:ln w="12700">
            <a:miter lim="400000"/>
          </a:ln>
        </p:spPr>
        <p:txBody>
          <a:bodyPr lIns="0" tIns="0" rIns="0" bIns="0" anchor="ctr"/>
          <a:lstStyle/>
          <a:p>
            <a:pPr lvl="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USSR_Ethnic_Groups_1974.png"/>
          <p:cNvPicPr/>
          <p:nvPr/>
        </p:nvPicPr>
        <p:blipFill>
          <a:blip r:embed="rId2">
            <a:extLst/>
          </a:blip>
          <a:stretch>
            <a:fillRect/>
          </a:stretch>
        </p:blipFill>
        <p:spPr>
          <a:xfrm>
            <a:off x="-1451898" y="-749300"/>
            <a:ext cx="14977398" cy="105029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Group 261"/>
          <p:cNvGrpSpPr/>
          <p:nvPr/>
        </p:nvGrpSpPr>
        <p:grpSpPr>
          <a:xfrm>
            <a:off x="3200400" y="1085850"/>
            <a:ext cx="6604000" cy="5187950"/>
            <a:chOff x="-681858" y="-139700"/>
            <a:chExt cx="6604000" cy="5187950"/>
          </a:xfrm>
        </p:grpSpPr>
        <p:pic>
          <p:nvPicPr>
            <p:cNvPr id="260" name="droppedImage.pdf"/>
            <p:cNvPicPr/>
            <p:nvPr/>
          </p:nvPicPr>
          <p:blipFill>
            <a:blip r:embed="rId2">
              <a:extLst/>
            </a:blip>
            <a:srcRect t="5402" b="167"/>
            <a:stretch>
              <a:fillRect/>
            </a:stretch>
          </p:blipFill>
          <p:spPr>
            <a:xfrm>
              <a:off x="0" y="0"/>
              <a:ext cx="5240283" cy="4629150"/>
            </a:xfrm>
            <a:prstGeom prst="rect">
              <a:avLst/>
            </a:prstGeom>
            <a:ln>
              <a:noFill/>
            </a:ln>
            <a:effectLst/>
          </p:spPr>
        </p:pic>
        <p:pic>
          <p:nvPicPr>
            <p:cNvPr id="259" name="Picture 258"/>
            <p:cNvPicPr/>
            <p:nvPr/>
          </p:nvPicPr>
          <p:blipFill>
            <a:blip r:embed="rId3">
              <a:extLst/>
            </a:blip>
            <a:stretch>
              <a:fillRect/>
            </a:stretch>
          </p:blipFill>
          <p:spPr>
            <a:xfrm>
              <a:off x="-681859" y="-139700"/>
              <a:ext cx="6604001" cy="5187950"/>
            </a:xfrm>
            <a:prstGeom prst="rect">
              <a:avLst/>
            </a:prstGeom>
            <a:effectLst/>
          </p:spPr>
        </p:pic>
      </p:grpSp>
      <p:sp>
        <p:nvSpPr>
          <p:cNvPr id="262" name="Shape 262"/>
          <p:cNvSpPr/>
          <p:nvPr/>
        </p:nvSpPr>
        <p:spPr>
          <a:xfrm>
            <a:off x="800100" y="6049142"/>
            <a:ext cx="11493500" cy="302741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700" b="1">
                <a:latin typeface="Helvetica Neue"/>
                <a:ea typeface="Helvetica Neue"/>
                <a:cs typeface="Helvetica Neue"/>
                <a:sym typeface="Helvetica Neue"/>
              </a:rPr>
              <a:t>Multi-National State </a:t>
            </a:r>
            <a:r>
              <a:rPr sz="2700">
                <a:latin typeface="Helvetica Neue"/>
                <a:ea typeface="Helvetica Neue"/>
                <a:cs typeface="Helvetica Neue"/>
                <a:sym typeface="Helvetica Neue"/>
              </a:rPr>
              <a:t>- Former U.S.S.R.: The Union of Soviet Socialist Republics was born of the Russian Empire in 1917. It encompassed over 100 different nationalities, fifteen of which were assigned Union Republic status. The Soviet Union ceased to exist on December 26, 1991, in part because of the “nationalities problem.” Another example is Canada: It contains three distinct nations (native Canadians and British and French origins) and has two official languages, English and French.</a:t>
            </a:r>
          </a:p>
        </p:txBody>
      </p:sp>
      <p:sp>
        <p:nvSpPr>
          <p:cNvPr id="263" name="Shape 263"/>
          <p:cNvSpPr/>
          <p:nvPr/>
        </p:nvSpPr>
        <p:spPr>
          <a:xfrm>
            <a:off x="6342386" y="362783"/>
            <a:ext cx="408014" cy="68413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9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3900" b="1" cap="all">
                <a:solidFill>
                  <a:srgbClr val="5C554F"/>
                </a:solidFill>
              </a:rPr>
              <a:t>F</a:t>
            </a:r>
          </a:p>
        </p:txBody>
      </p:sp>
      <p:pic>
        <p:nvPicPr>
          <p:cNvPr id="264" name="droppedImage.pdf"/>
          <p:cNvPicPr/>
          <p:nvPr/>
        </p:nvPicPr>
        <p:blipFill>
          <a:blip r:embed="rId4">
            <a:extLst/>
          </a:blip>
          <a:stretch>
            <a:fillRect/>
          </a:stretch>
        </p:blipFill>
        <p:spPr>
          <a:xfrm>
            <a:off x="3391141" y="1098550"/>
            <a:ext cx="396574" cy="4851401"/>
          </a:xfrm>
          <a:prstGeom prst="rect">
            <a:avLst/>
          </a:prstGeom>
          <a:ln w="12700">
            <a:miter lim="400000"/>
          </a:ln>
        </p:spPr>
      </p:pic>
      <p:pic>
        <p:nvPicPr>
          <p:cNvPr id="265" name="droppedImage.pdf"/>
          <p:cNvPicPr/>
          <p:nvPr/>
        </p:nvPicPr>
        <p:blipFill>
          <a:blip r:embed="rId4">
            <a:extLst/>
          </a:blip>
          <a:stretch>
            <a:fillRect/>
          </a:stretch>
        </p:blipFill>
        <p:spPr>
          <a:xfrm>
            <a:off x="3518141" y="1098550"/>
            <a:ext cx="396574" cy="4851401"/>
          </a:xfrm>
          <a:prstGeom prst="rect">
            <a:avLst/>
          </a:prstGeom>
          <a:ln w="12700">
            <a:miter lim="400000"/>
          </a:ln>
        </p:spPr>
      </p:pic>
      <p:pic>
        <p:nvPicPr>
          <p:cNvPr id="266" name="droppedImage.pdf"/>
          <p:cNvPicPr/>
          <p:nvPr/>
        </p:nvPicPr>
        <p:blipFill>
          <a:blip r:embed="rId4">
            <a:extLst/>
          </a:blip>
          <a:stretch>
            <a:fillRect/>
          </a:stretch>
        </p:blipFill>
        <p:spPr>
          <a:xfrm>
            <a:off x="9245841" y="1098550"/>
            <a:ext cx="396574" cy="4851401"/>
          </a:xfrm>
          <a:prstGeom prst="rect">
            <a:avLst/>
          </a:prstGeom>
          <a:ln w="12700">
            <a:miter lim="400000"/>
          </a:ln>
        </p:spPr>
      </p:pic>
      <p:pic>
        <p:nvPicPr>
          <p:cNvPr id="267" name="droppedImage.pdf"/>
          <p:cNvPicPr/>
          <p:nvPr/>
        </p:nvPicPr>
        <p:blipFill>
          <a:blip r:embed="rId4">
            <a:extLst/>
          </a:blip>
          <a:stretch>
            <a:fillRect/>
          </a:stretch>
        </p:blipFill>
        <p:spPr>
          <a:xfrm>
            <a:off x="9106141" y="1098550"/>
            <a:ext cx="396574" cy="4851401"/>
          </a:xfrm>
          <a:prstGeom prst="rect">
            <a:avLst/>
          </a:prstGeom>
          <a:ln w="12700">
            <a:miter lim="400000"/>
          </a:ln>
        </p:spPr>
      </p:pic>
      <p:pic>
        <p:nvPicPr>
          <p:cNvPr id="268" name="droppedImage.pdf"/>
          <p:cNvPicPr/>
          <p:nvPr/>
        </p:nvPicPr>
        <p:blipFill>
          <a:blip r:embed="rId5">
            <a:extLst/>
          </a:blip>
          <a:stretch>
            <a:fillRect/>
          </a:stretch>
        </p:blipFill>
        <p:spPr>
          <a:xfrm>
            <a:off x="3721100" y="1295400"/>
            <a:ext cx="660400" cy="736600"/>
          </a:xfrm>
          <a:prstGeom prst="rect">
            <a:avLst/>
          </a:prstGeom>
          <a:ln w="12700">
            <a:miter lim="400000"/>
          </a:ln>
        </p:spPr>
      </p:pic>
      <p:pic>
        <p:nvPicPr>
          <p:cNvPr id="269" name="droppedImage.pdf"/>
          <p:cNvPicPr/>
          <p:nvPr/>
        </p:nvPicPr>
        <p:blipFill>
          <a:blip r:embed="rId4">
            <a:extLst/>
          </a:blip>
          <a:stretch>
            <a:fillRect/>
          </a:stretch>
        </p:blipFill>
        <p:spPr>
          <a:xfrm>
            <a:off x="3391141" y="1098550"/>
            <a:ext cx="396574" cy="4851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262"/>
                                        </p:tgtEl>
                                        <p:attrNameLst>
                                          <p:attrName>style.visibility</p:attrName>
                                        </p:attrNameLst>
                                      </p:cBhvr>
                                      <p:to>
                                        <p:strVal val="visible"/>
                                      </p:to>
                                    </p:set>
                                    <p:animEffect transition="in" filter="dissolve">
                                      <p:cBhvr>
                                        <p:cTn id="7"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 273"/>
          <p:cNvGrpSpPr/>
          <p:nvPr/>
        </p:nvGrpSpPr>
        <p:grpSpPr>
          <a:xfrm>
            <a:off x="3155950" y="1978849"/>
            <a:ext cx="6604000" cy="5187951"/>
            <a:chOff x="-215900" y="-139700"/>
            <a:chExt cx="6604000" cy="5187950"/>
          </a:xfrm>
        </p:grpSpPr>
        <p:pic>
          <p:nvPicPr>
            <p:cNvPr id="272" name="droppedImage.pdf"/>
            <p:cNvPicPr/>
            <p:nvPr/>
          </p:nvPicPr>
          <p:blipFill>
            <a:blip r:embed="rId2">
              <a:extLst/>
            </a:blip>
            <a:srcRect l="1486" t="3590" b="3661"/>
            <a:stretch>
              <a:fillRect/>
            </a:stretch>
          </p:blipFill>
          <p:spPr>
            <a:xfrm>
              <a:off x="0" y="0"/>
              <a:ext cx="5725178" cy="4629150"/>
            </a:xfrm>
            <a:prstGeom prst="rect">
              <a:avLst/>
            </a:prstGeom>
            <a:ln>
              <a:noFill/>
            </a:ln>
            <a:effectLst/>
          </p:spPr>
        </p:pic>
        <p:pic>
          <p:nvPicPr>
            <p:cNvPr id="271" name="Picture 270"/>
            <p:cNvPicPr/>
            <p:nvPr/>
          </p:nvPicPr>
          <p:blipFill>
            <a:blip r:embed="rId3">
              <a:extLst/>
            </a:blip>
            <a:stretch>
              <a:fillRect/>
            </a:stretch>
          </p:blipFill>
          <p:spPr>
            <a:xfrm>
              <a:off x="-215900" y="-139700"/>
              <a:ext cx="6604000" cy="5187950"/>
            </a:xfrm>
            <a:prstGeom prst="rect">
              <a:avLst/>
            </a:prstGeom>
            <a:effectLst/>
          </p:spPr>
        </p:pic>
      </p:grpSp>
      <p:sp>
        <p:nvSpPr>
          <p:cNvPr id="274" name="Shape 274"/>
          <p:cNvSpPr/>
          <p:nvPr/>
        </p:nvSpPr>
        <p:spPr>
          <a:xfrm>
            <a:off x="755650" y="7077898"/>
            <a:ext cx="11493500" cy="19431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b="1">
                <a:latin typeface="Helvetica Neue"/>
                <a:ea typeface="Helvetica Neue"/>
                <a:cs typeface="Helvetica Neue"/>
                <a:sym typeface="Helvetica Neue"/>
              </a:defRPr>
            </a:lvl1pPr>
          </a:lstStyle>
          <a:p>
            <a:pPr lvl="0">
              <a:defRPr sz="1800" b="0"/>
            </a:pPr>
            <a:r>
              <a:rPr sz="6000" b="1"/>
              <a:t>Ethnic Enclave</a:t>
            </a:r>
          </a:p>
        </p:txBody>
      </p:sp>
      <p:sp>
        <p:nvSpPr>
          <p:cNvPr id="275" name="Shape 275"/>
          <p:cNvSpPr/>
          <p:nvPr/>
        </p:nvSpPr>
        <p:spPr>
          <a:xfrm>
            <a:off x="6111620" y="732600"/>
            <a:ext cx="692659" cy="10192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60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6000" b="1" cap="all">
                <a:solidFill>
                  <a:srgbClr val="5C554F"/>
                </a:solidFill>
              </a:rPr>
              <a:t>G</a:t>
            </a:r>
          </a:p>
        </p:txBody>
      </p:sp>
      <p:pic>
        <p:nvPicPr>
          <p:cNvPr id="276" name="droppedImage.pdf"/>
          <p:cNvPicPr/>
          <p:nvPr/>
        </p:nvPicPr>
        <p:blipFill>
          <a:blip r:embed="rId4">
            <a:extLst/>
          </a:blip>
          <a:stretch>
            <a:fillRect/>
          </a:stretch>
        </p:blipFill>
        <p:spPr>
          <a:xfrm>
            <a:off x="3537191" y="1991549"/>
            <a:ext cx="396574" cy="4851401"/>
          </a:xfrm>
          <a:prstGeom prst="rect">
            <a:avLst/>
          </a:prstGeom>
          <a:ln w="12700">
            <a:miter lim="400000"/>
          </a:ln>
        </p:spPr>
      </p:pic>
      <p:pic>
        <p:nvPicPr>
          <p:cNvPr id="277" name="droppedImage.pdf"/>
          <p:cNvPicPr/>
          <p:nvPr/>
        </p:nvPicPr>
        <p:blipFill>
          <a:blip r:embed="rId4">
            <a:extLst/>
          </a:blip>
          <a:stretch>
            <a:fillRect/>
          </a:stretch>
        </p:blipFill>
        <p:spPr>
          <a:xfrm>
            <a:off x="3346691" y="1991549"/>
            <a:ext cx="396574" cy="4851401"/>
          </a:xfrm>
          <a:prstGeom prst="rect">
            <a:avLst/>
          </a:prstGeom>
          <a:ln w="12700">
            <a:miter lim="400000"/>
          </a:ln>
        </p:spPr>
      </p:pic>
      <p:pic>
        <p:nvPicPr>
          <p:cNvPr id="278" name="droppedImage.pdf"/>
          <p:cNvPicPr/>
          <p:nvPr/>
        </p:nvPicPr>
        <p:blipFill>
          <a:blip r:embed="rId4">
            <a:extLst/>
          </a:blip>
          <a:stretch>
            <a:fillRect/>
          </a:stretch>
        </p:blipFill>
        <p:spPr>
          <a:xfrm>
            <a:off x="9214091" y="1991549"/>
            <a:ext cx="396574" cy="4851401"/>
          </a:xfrm>
          <a:prstGeom prst="rect">
            <a:avLst/>
          </a:prstGeom>
          <a:ln w="12700">
            <a:miter lim="400000"/>
          </a:ln>
        </p:spPr>
      </p:pic>
      <p:pic>
        <p:nvPicPr>
          <p:cNvPr id="279" name="droppedImage.pdf"/>
          <p:cNvPicPr/>
          <p:nvPr/>
        </p:nvPicPr>
        <p:blipFill>
          <a:blip r:embed="rId4">
            <a:extLst/>
          </a:blip>
          <a:stretch>
            <a:fillRect/>
          </a:stretch>
        </p:blipFill>
        <p:spPr>
          <a:xfrm>
            <a:off x="9023591" y="1991549"/>
            <a:ext cx="396574" cy="4851401"/>
          </a:xfrm>
          <a:prstGeom prst="rect">
            <a:avLst/>
          </a:prstGeom>
          <a:ln w="12700">
            <a:miter lim="400000"/>
          </a:ln>
        </p:spPr>
      </p:pic>
      <p:sp>
        <p:nvSpPr>
          <p:cNvPr id="280" name="Shape 280"/>
          <p:cNvSpPr/>
          <p:nvPr/>
        </p:nvSpPr>
        <p:spPr>
          <a:xfrm>
            <a:off x="9198558" y="2770623"/>
            <a:ext cx="3266238" cy="3714001"/>
          </a:xfrm>
          <a:prstGeom prst="rect">
            <a:avLst/>
          </a:prstGeom>
          <a:solidFill>
            <a:srgbClr val="325D6B"/>
          </a:solidFill>
          <a:ln w="12700">
            <a:miter lim="400000"/>
          </a:ln>
          <a:extLst>
            <a:ext uri="{C572A759-6A51-4108-AA02-DFA0A04FC94B}">
              <ma14:wrappingTextBoxFlag xmlns:ma14="http://schemas.microsoft.com/office/mac/drawingml/2011/main" xmlns="" val="1"/>
            </a:ext>
          </a:extLst>
        </p:spPr>
        <p:txBody>
          <a:bodyPr lIns="0" tIns="0" rIns="0" bIns="0" anchor="ctr"/>
          <a:lstStyle/>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Exclave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Stateless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Enclave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“Perfect” Nation-State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Bi-National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Multi-State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Irredentism</a:t>
            </a:r>
          </a:p>
        </p:txBody>
      </p:sp>
      <p:graphicFrame>
        <p:nvGraphicFramePr>
          <p:cNvPr id="281" name="Table 281"/>
          <p:cNvGraphicFramePr/>
          <p:nvPr/>
        </p:nvGraphicFramePr>
        <p:xfrm>
          <a:off x="549969" y="2136419"/>
          <a:ext cx="2576069" cy="4556955"/>
        </p:xfrm>
        <a:graphic>
          <a:graphicData uri="http://schemas.openxmlformats.org/drawingml/2006/table">
            <a:tbl>
              <a:tblPr>
                <a:tableStyleId>{4C3C2611-4C71-4FC5-86AE-919BDF0F9419}</a:tableStyleId>
              </a:tblPr>
              <a:tblGrid>
                <a:gridCol w="2576069">
                  <a:extLst>
                    <a:ext uri="{9D8B030D-6E8A-4147-A177-3AD203B41FA5}">
                      <a16:colId xmlns:a16="http://schemas.microsoft.com/office/drawing/2014/main" xmlns="" val="20000"/>
                    </a:ext>
                  </a:extLst>
                </a:gridCol>
              </a:tblGrid>
              <a:tr h="350535">
                <a:tc>
                  <a:txBody>
                    <a:bodyPr/>
                    <a:lstStyle/>
                    <a:p>
                      <a:pPr lvl="0" algn="ctr" defTabSz="457200">
                        <a:defRPr sz="1800">
                          <a:solidFill>
                            <a:srgbClr val="000000"/>
                          </a:solidFill>
                        </a:defRPr>
                      </a:pPr>
                      <a:r>
                        <a:rPr sz="2000" b="1">
                          <a:latin typeface="Calibri"/>
                          <a:ea typeface="Calibri"/>
                          <a:cs typeface="Calibri"/>
                          <a:sym typeface="Calibri"/>
                        </a:rPr>
                        <a:t>Albanians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0"/>
                  </a:ext>
                </a:extLst>
              </a:tr>
              <a:tr h="350535">
                <a:tc>
                  <a:txBody>
                    <a:bodyPr/>
                    <a:lstStyle/>
                    <a:p>
                      <a:pPr lvl="0" algn="ctr" defTabSz="457200">
                        <a:defRPr sz="1800">
                          <a:solidFill>
                            <a:srgbClr val="000000"/>
                          </a:solidFill>
                        </a:defRPr>
                      </a:pPr>
                      <a:r>
                        <a:rPr sz="2000" b="1">
                          <a:latin typeface="Calibri"/>
                          <a:ea typeface="Calibri"/>
                          <a:cs typeface="Calibri"/>
                          <a:sym typeface="Calibri"/>
                        </a:rPr>
                        <a:t>Austria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1"/>
                  </a:ext>
                </a:extLst>
              </a:tr>
              <a:tr h="350535">
                <a:tc>
                  <a:txBody>
                    <a:bodyPr/>
                    <a:lstStyle/>
                    <a:p>
                      <a:pPr lvl="0" algn="ctr" defTabSz="457200">
                        <a:defRPr sz="1800">
                          <a:solidFill>
                            <a:srgbClr val="000000"/>
                          </a:solidFill>
                        </a:defRPr>
                      </a:pPr>
                      <a:r>
                        <a:rPr sz="2000" b="1">
                          <a:latin typeface="Calibri"/>
                          <a:ea typeface="Calibri"/>
                          <a:cs typeface="Calibri"/>
                          <a:sym typeface="Calibri"/>
                        </a:rPr>
                        <a:t>Basques in Spain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2"/>
                  </a:ext>
                </a:extLst>
              </a:tr>
              <a:tr h="350535">
                <a:tc>
                  <a:txBody>
                    <a:bodyPr/>
                    <a:lstStyle/>
                    <a:p>
                      <a:pPr lvl="0" algn="ctr" defTabSz="457200">
                        <a:defRPr sz="1800">
                          <a:solidFill>
                            <a:srgbClr val="000000"/>
                          </a:solidFill>
                        </a:defRPr>
                      </a:pPr>
                      <a:r>
                        <a:rPr sz="2000" b="1">
                          <a:latin typeface="Calibri"/>
                          <a:ea typeface="Calibri"/>
                          <a:cs typeface="Calibri"/>
                          <a:sym typeface="Calibri"/>
                        </a:rPr>
                        <a:t>Belgium</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3"/>
                  </a:ext>
                </a:extLst>
              </a:tr>
              <a:tr h="350535">
                <a:tc>
                  <a:txBody>
                    <a:bodyPr/>
                    <a:lstStyle/>
                    <a:p>
                      <a:pPr lvl="0" algn="ctr" defTabSz="457200">
                        <a:defRPr sz="1800">
                          <a:solidFill>
                            <a:srgbClr val="000000"/>
                          </a:solidFill>
                        </a:defRPr>
                      </a:pPr>
                      <a:r>
                        <a:rPr sz="2000" b="1">
                          <a:latin typeface="Calibri"/>
                          <a:ea typeface="Calibri"/>
                          <a:cs typeface="Calibri"/>
                          <a:sym typeface="Calibri"/>
                        </a:rPr>
                        <a:t>Bretons in France</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4"/>
                  </a:ext>
                </a:extLst>
              </a:tr>
              <a:tr h="350535">
                <a:tc>
                  <a:txBody>
                    <a:bodyPr/>
                    <a:lstStyle/>
                    <a:p>
                      <a:pPr lvl="0" algn="ctr" defTabSz="457200">
                        <a:defRPr sz="1800">
                          <a:solidFill>
                            <a:srgbClr val="000000"/>
                          </a:solidFill>
                        </a:defRPr>
                      </a:pPr>
                      <a:r>
                        <a:rPr sz="2000" b="1">
                          <a:latin typeface="Calibri"/>
                          <a:ea typeface="Calibri"/>
                          <a:cs typeface="Calibri"/>
                          <a:sym typeface="Calibri"/>
                        </a:rPr>
                        <a:t>Canada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5"/>
                  </a:ext>
                </a:extLst>
              </a:tr>
              <a:tr h="350535">
                <a:tc>
                  <a:txBody>
                    <a:bodyPr/>
                    <a:lstStyle/>
                    <a:p>
                      <a:pPr lvl="0" algn="ctr" defTabSz="457200">
                        <a:defRPr sz="1800">
                          <a:solidFill>
                            <a:srgbClr val="000000"/>
                          </a:solidFill>
                        </a:defRPr>
                      </a:pPr>
                      <a:r>
                        <a:rPr sz="2000" b="1">
                          <a:latin typeface="Calibri"/>
                          <a:ea typeface="Calibri"/>
                          <a:cs typeface="Calibri"/>
                          <a:sym typeface="Calibri"/>
                        </a:rPr>
                        <a:t>former U.S.S.R.</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6"/>
                  </a:ext>
                </a:extLst>
              </a:tr>
              <a:tr h="350535">
                <a:tc>
                  <a:txBody>
                    <a:bodyPr/>
                    <a:lstStyle/>
                    <a:p>
                      <a:pPr lvl="0" algn="ctr" defTabSz="457200">
                        <a:defRPr sz="1800">
                          <a:solidFill>
                            <a:srgbClr val="000000"/>
                          </a:solidFill>
                        </a:defRPr>
                      </a:pPr>
                      <a:r>
                        <a:rPr sz="2000" b="1">
                          <a:latin typeface="Calibri"/>
                          <a:ea typeface="Calibri"/>
                          <a:cs typeface="Calibri"/>
                          <a:sym typeface="Calibri"/>
                        </a:rPr>
                        <a:t>Germany</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7"/>
                  </a:ext>
                </a:extLst>
              </a:tr>
              <a:tr h="350535">
                <a:tc>
                  <a:txBody>
                    <a:bodyPr/>
                    <a:lstStyle/>
                    <a:p>
                      <a:pPr lvl="0" algn="ctr" defTabSz="457200">
                        <a:defRPr sz="1800">
                          <a:solidFill>
                            <a:srgbClr val="000000"/>
                          </a:solidFill>
                        </a:defRPr>
                      </a:pPr>
                      <a:r>
                        <a:rPr sz="2000" b="1">
                          <a:latin typeface="Calibri"/>
                          <a:ea typeface="Calibri"/>
                          <a:cs typeface="Calibri"/>
                          <a:sym typeface="Calibri"/>
                        </a:rPr>
                        <a:t>Hungarians in Romania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8"/>
                  </a:ext>
                </a:extLst>
              </a:tr>
              <a:tr h="350535">
                <a:tc>
                  <a:txBody>
                    <a:bodyPr/>
                    <a:lstStyle/>
                    <a:p>
                      <a:pPr lvl="0" algn="ctr" defTabSz="457200">
                        <a:defRPr sz="1800">
                          <a:solidFill>
                            <a:srgbClr val="000000"/>
                          </a:solidFill>
                        </a:defRPr>
                      </a:pPr>
                      <a:r>
                        <a:rPr sz="2000" b="1">
                          <a:latin typeface="Calibri"/>
                          <a:ea typeface="Calibri"/>
                          <a:cs typeface="Calibri"/>
                          <a:sym typeface="Calibri"/>
                        </a:rPr>
                        <a:t>Iceland</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9"/>
                  </a:ext>
                </a:extLst>
              </a:tr>
              <a:tr h="350535">
                <a:tc>
                  <a:txBody>
                    <a:bodyPr/>
                    <a:lstStyle/>
                    <a:p>
                      <a:pPr lvl="0" algn="ctr" defTabSz="457200">
                        <a:defRPr sz="1800">
                          <a:solidFill>
                            <a:srgbClr val="000000"/>
                          </a:solidFill>
                        </a:defRPr>
                      </a:pPr>
                      <a:r>
                        <a:rPr sz="2000" b="1">
                          <a:latin typeface="Calibri"/>
                          <a:ea typeface="Calibri"/>
                          <a:cs typeface="Calibri"/>
                          <a:sym typeface="Calibri"/>
                        </a:rPr>
                        <a:t>Japan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0"/>
                  </a:ext>
                </a:extLst>
              </a:tr>
              <a:tr h="350535">
                <a:tc>
                  <a:txBody>
                    <a:bodyPr/>
                    <a:lstStyle/>
                    <a:p>
                      <a:pPr lvl="0" algn="ctr" defTabSz="457200">
                        <a:defRPr sz="1800">
                          <a:solidFill>
                            <a:srgbClr val="000000"/>
                          </a:solidFill>
                        </a:defRPr>
                      </a:pPr>
                      <a:r>
                        <a:rPr sz="2000" b="1">
                          <a:latin typeface="Calibri"/>
                          <a:ea typeface="Calibri"/>
                          <a:cs typeface="Calibri"/>
                          <a:sym typeface="Calibri"/>
                        </a:rPr>
                        <a:t>Kurds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1"/>
                  </a:ext>
                </a:extLst>
              </a:tr>
              <a:tr h="350535">
                <a:tc>
                  <a:txBody>
                    <a:bodyPr/>
                    <a:lstStyle/>
                    <a:p>
                      <a:pPr lvl="0" algn="ctr" defTabSz="457200">
                        <a:defRPr sz="1800">
                          <a:solidFill>
                            <a:srgbClr val="000000"/>
                          </a:solidFill>
                        </a:defRPr>
                      </a:pPr>
                      <a:r>
                        <a:rPr sz="2000" b="1">
                          <a:latin typeface="Calibri"/>
                          <a:ea typeface="Calibri"/>
                          <a:cs typeface="Calibri"/>
                          <a:sym typeface="Calibri"/>
                        </a:rPr>
                        <a:t>Palestinians </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2"/>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274"/>
                                        </p:tgtEl>
                                        <p:attrNameLst>
                                          <p:attrName>style.visibility</p:attrName>
                                        </p:attrNameLst>
                                      </p:cBhvr>
                                      <p:to>
                                        <p:strVal val="visible"/>
                                      </p:to>
                                    </p:set>
                                    <p:animEffect transition="in" filter="dissolve">
                                      <p:cBhvr>
                                        <p:cTn id="7" dur="1000"/>
                                        <p:tgtEl>
                                          <p:spTgt spid="274"/>
                                        </p:tgtEl>
                                      </p:cBhvr>
                                    </p:animEffect>
                                  </p:childTnLst>
                                </p:cTn>
                              </p:par>
                            </p:childTnLst>
                          </p:cTn>
                        </p:par>
                        <p:par>
                          <p:cTn id="8" fill="hold">
                            <p:stCondLst>
                              <p:cond delay="1000"/>
                            </p:stCondLst>
                            <p:childTnLst>
                              <p:par>
                                <p:cTn id="9" presetID="1" presetClass="entr" presetSubtype="0" fill="hold" grpId="2" nodeType="afterEffect">
                                  <p:stCondLst>
                                    <p:cond delay="0"/>
                                  </p:stCondLst>
                                  <p:iterate>
                                    <p:tmAbs val="0"/>
                                  </p:iterate>
                                  <p:childTnLst>
                                    <p:set>
                                      <p:cBhvr>
                                        <p:cTn id="10" fill="hold"/>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1" animBg="1" advAuto="0"/>
      <p:bldP spid="281"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Brittany.png"/>
          <p:cNvPicPr/>
          <p:nvPr/>
        </p:nvPicPr>
        <p:blipFill>
          <a:blip r:embed="rId2">
            <a:extLst/>
          </a:blip>
          <a:stretch>
            <a:fillRect/>
          </a:stretch>
        </p:blipFill>
        <p:spPr>
          <a:xfrm>
            <a:off x="8072703" y="5188010"/>
            <a:ext cx="4311824" cy="3517901"/>
          </a:xfrm>
          <a:prstGeom prst="rect">
            <a:avLst/>
          </a:prstGeom>
          <a:ln w="12700">
            <a:miter lim="400000"/>
          </a:ln>
        </p:spPr>
      </p:pic>
      <p:pic>
        <p:nvPicPr>
          <p:cNvPr id="284" name="Basque_Dialects.png"/>
          <p:cNvPicPr/>
          <p:nvPr/>
        </p:nvPicPr>
        <p:blipFill>
          <a:blip r:embed="rId3">
            <a:extLst/>
          </a:blip>
          <a:stretch>
            <a:fillRect/>
          </a:stretch>
        </p:blipFill>
        <p:spPr>
          <a:xfrm>
            <a:off x="863600" y="1012852"/>
            <a:ext cx="7069197" cy="5067301"/>
          </a:xfrm>
          <a:prstGeom prst="rect">
            <a:avLst/>
          </a:prstGeom>
          <a:ln w="12700">
            <a:miter lim="400000"/>
          </a:ln>
        </p:spPr>
      </p:pic>
      <p:pic>
        <p:nvPicPr>
          <p:cNvPr id="285" name="Bretagne_map.png"/>
          <p:cNvPicPr/>
          <p:nvPr/>
        </p:nvPicPr>
        <p:blipFill>
          <a:blip r:embed="rId4">
            <a:extLst/>
          </a:blip>
          <a:stretch>
            <a:fillRect/>
          </a:stretch>
        </p:blipFill>
        <p:spPr>
          <a:xfrm>
            <a:off x="8077200" y="1039495"/>
            <a:ext cx="4318000" cy="4080510"/>
          </a:xfrm>
          <a:prstGeom prst="rect">
            <a:avLst/>
          </a:prstGeom>
          <a:ln w="12700">
            <a:miter lim="400000"/>
          </a:ln>
        </p:spPr>
      </p:pic>
      <p:pic>
        <p:nvPicPr>
          <p:cNvPr id="286" name="Basque_Country_location_map.png"/>
          <p:cNvPicPr/>
          <p:nvPr/>
        </p:nvPicPr>
        <p:blipFill>
          <a:blip r:embed="rId5">
            <a:extLst/>
          </a:blip>
          <a:stretch>
            <a:fillRect/>
          </a:stretch>
        </p:blipFill>
        <p:spPr>
          <a:xfrm>
            <a:off x="863600" y="5473065"/>
            <a:ext cx="7073900" cy="325399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b.pdf"/>
          <p:cNvPicPr/>
          <p:nvPr/>
        </p:nvPicPr>
        <p:blipFill>
          <a:blip r:embed="rId2">
            <a:extLst/>
          </a:blip>
          <a:stretch>
            <a:fillRect/>
          </a:stretch>
        </p:blipFill>
        <p:spPr>
          <a:xfrm>
            <a:off x="159324" y="1449408"/>
            <a:ext cx="6323447" cy="8183283"/>
          </a:xfrm>
          <a:prstGeom prst="rect">
            <a:avLst/>
          </a:prstGeom>
          <a:ln w="12700">
            <a:miter lim="400000"/>
          </a:ln>
        </p:spPr>
      </p:pic>
      <p:graphicFrame>
        <p:nvGraphicFramePr>
          <p:cNvPr id="89" name="Table 89"/>
          <p:cNvGraphicFramePr/>
          <p:nvPr/>
        </p:nvGraphicFramePr>
        <p:xfrm>
          <a:off x="6926392" y="1594392"/>
          <a:ext cx="5868361" cy="8122920"/>
        </p:xfrm>
        <a:graphic>
          <a:graphicData uri="http://schemas.openxmlformats.org/drawingml/2006/table">
            <a:tbl>
              <a:tblPr>
                <a:tableStyleId>{4C3C2611-4C71-4FC5-86AE-919BDF0F9419}</a:tableStyleId>
              </a:tblPr>
              <a:tblGrid>
                <a:gridCol w="5868361">
                  <a:extLst>
                    <a:ext uri="{9D8B030D-6E8A-4147-A177-3AD203B41FA5}">
                      <a16:colId xmlns:a16="http://schemas.microsoft.com/office/drawing/2014/main" xmlns="" val="20000"/>
                    </a:ext>
                  </a:extLst>
                </a:gridCol>
              </a:tblGrid>
              <a:tr h="571359">
                <a:tc>
                  <a:txBody>
                    <a:bodyPr/>
                    <a:lstStyle/>
                    <a:p>
                      <a:pPr lvl="0" algn="ctr" defTabSz="457200">
                        <a:defRPr sz="1800">
                          <a:solidFill>
                            <a:srgbClr val="000000"/>
                          </a:solidFill>
                        </a:defRPr>
                      </a:pPr>
                      <a:r>
                        <a:rPr sz="4100" b="1">
                          <a:latin typeface="Calibri"/>
                          <a:ea typeface="Calibri"/>
                          <a:cs typeface="Calibri"/>
                          <a:sym typeface="Calibri"/>
                        </a:rPr>
                        <a:t>Albanians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00"/>
                  </a:ext>
                </a:extLst>
              </a:tr>
              <a:tr h="571359">
                <a:tc>
                  <a:txBody>
                    <a:bodyPr/>
                    <a:lstStyle/>
                    <a:p>
                      <a:pPr lvl="0" algn="ctr" defTabSz="457200">
                        <a:defRPr sz="1800">
                          <a:solidFill>
                            <a:srgbClr val="000000"/>
                          </a:solidFill>
                        </a:defRPr>
                      </a:pPr>
                      <a:r>
                        <a:rPr sz="4100" b="1">
                          <a:latin typeface="Calibri"/>
                          <a:ea typeface="Calibri"/>
                          <a:cs typeface="Calibri"/>
                          <a:sym typeface="Calibri"/>
                        </a:rPr>
                        <a:t>Austria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01"/>
                  </a:ext>
                </a:extLst>
              </a:tr>
              <a:tr h="571359">
                <a:tc>
                  <a:txBody>
                    <a:bodyPr/>
                    <a:lstStyle/>
                    <a:p>
                      <a:pPr lvl="0" algn="ctr" defTabSz="457200">
                        <a:defRPr sz="1800">
                          <a:solidFill>
                            <a:srgbClr val="000000"/>
                          </a:solidFill>
                        </a:defRPr>
                      </a:pPr>
                      <a:r>
                        <a:rPr sz="4100" b="1">
                          <a:latin typeface="Calibri"/>
                          <a:ea typeface="Calibri"/>
                          <a:cs typeface="Calibri"/>
                          <a:sym typeface="Calibri"/>
                        </a:rPr>
                        <a:t>Basques in Spain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02"/>
                  </a:ext>
                </a:extLst>
              </a:tr>
              <a:tr h="571359">
                <a:tc>
                  <a:txBody>
                    <a:bodyPr/>
                    <a:lstStyle/>
                    <a:p>
                      <a:pPr lvl="0" algn="ctr" defTabSz="457200">
                        <a:defRPr sz="1800">
                          <a:solidFill>
                            <a:srgbClr val="000000"/>
                          </a:solidFill>
                        </a:defRPr>
                      </a:pPr>
                      <a:r>
                        <a:rPr sz="4100" b="1">
                          <a:latin typeface="Calibri"/>
                          <a:ea typeface="Calibri"/>
                          <a:cs typeface="Calibri"/>
                          <a:sym typeface="Calibri"/>
                        </a:rPr>
                        <a:t>Belgium</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03"/>
                  </a:ext>
                </a:extLst>
              </a:tr>
              <a:tr h="571359">
                <a:tc>
                  <a:txBody>
                    <a:bodyPr/>
                    <a:lstStyle/>
                    <a:p>
                      <a:pPr lvl="0" algn="ctr" defTabSz="457200">
                        <a:defRPr sz="1800">
                          <a:solidFill>
                            <a:srgbClr val="000000"/>
                          </a:solidFill>
                        </a:defRPr>
                      </a:pPr>
                      <a:r>
                        <a:rPr sz="4100" b="1">
                          <a:latin typeface="Calibri"/>
                          <a:ea typeface="Calibri"/>
                          <a:cs typeface="Calibri"/>
                          <a:sym typeface="Calibri"/>
                        </a:rPr>
                        <a:t>Bretons in France</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04"/>
                  </a:ext>
                </a:extLst>
              </a:tr>
              <a:tr h="571359">
                <a:tc>
                  <a:txBody>
                    <a:bodyPr/>
                    <a:lstStyle/>
                    <a:p>
                      <a:pPr lvl="0" algn="ctr" defTabSz="457200">
                        <a:defRPr sz="1800">
                          <a:solidFill>
                            <a:srgbClr val="000000"/>
                          </a:solidFill>
                        </a:defRPr>
                      </a:pPr>
                      <a:r>
                        <a:rPr sz="4100" b="1">
                          <a:latin typeface="Calibri"/>
                          <a:ea typeface="Calibri"/>
                          <a:cs typeface="Calibri"/>
                          <a:sym typeface="Calibri"/>
                        </a:rPr>
                        <a:t>Canada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05"/>
                  </a:ext>
                </a:extLst>
              </a:tr>
              <a:tr h="571359">
                <a:tc>
                  <a:txBody>
                    <a:bodyPr/>
                    <a:lstStyle/>
                    <a:p>
                      <a:pPr lvl="0" algn="ctr" defTabSz="457200">
                        <a:defRPr sz="1800">
                          <a:solidFill>
                            <a:srgbClr val="000000"/>
                          </a:solidFill>
                        </a:defRPr>
                      </a:pPr>
                      <a:r>
                        <a:rPr sz="4100" b="1">
                          <a:latin typeface="Calibri"/>
                          <a:ea typeface="Calibri"/>
                          <a:cs typeface="Calibri"/>
                          <a:sym typeface="Calibri"/>
                        </a:rPr>
                        <a:t>former U.S.S.R.</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06"/>
                  </a:ext>
                </a:extLst>
              </a:tr>
              <a:tr h="571359">
                <a:tc>
                  <a:txBody>
                    <a:bodyPr/>
                    <a:lstStyle/>
                    <a:p>
                      <a:pPr lvl="0" algn="ctr" defTabSz="457200">
                        <a:defRPr sz="1800">
                          <a:solidFill>
                            <a:srgbClr val="000000"/>
                          </a:solidFill>
                        </a:defRPr>
                      </a:pPr>
                      <a:r>
                        <a:rPr sz="4100" b="1">
                          <a:latin typeface="Calibri"/>
                          <a:ea typeface="Calibri"/>
                          <a:cs typeface="Calibri"/>
                          <a:sym typeface="Calibri"/>
                        </a:rPr>
                        <a:t>Germany</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07"/>
                  </a:ext>
                </a:extLst>
              </a:tr>
              <a:tr h="571359">
                <a:tc>
                  <a:txBody>
                    <a:bodyPr/>
                    <a:lstStyle/>
                    <a:p>
                      <a:pPr lvl="0" algn="ctr" defTabSz="457200">
                        <a:defRPr sz="1800">
                          <a:solidFill>
                            <a:srgbClr val="000000"/>
                          </a:solidFill>
                        </a:defRPr>
                      </a:pPr>
                      <a:r>
                        <a:rPr sz="4100" b="1">
                          <a:latin typeface="Calibri"/>
                          <a:ea typeface="Calibri"/>
                          <a:cs typeface="Calibri"/>
                          <a:sym typeface="Calibri"/>
                        </a:rPr>
                        <a:t>Hungarians in Romania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08"/>
                  </a:ext>
                </a:extLst>
              </a:tr>
              <a:tr h="571359">
                <a:tc>
                  <a:txBody>
                    <a:bodyPr/>
                    <a:lstStyle/>
                    <a:p>
                      <a:pPr lvl="0" algn="ctr" defTabSz="457200">
                        <a:defRPr sz="1800">
                          <a:solidFill>
                            <a:srgbClr val="000000"/>
                          </a:solidFill>
                        </a:defRPr>
                      </a:pPr>
                      <a:r>
                        <a:rPr sz="4100" b="1">
                          <a:latin typeface="Calibri"/>
                          <a:ea typeface="Calibri"/>
                          <a:cs typeface="Calibri"/>
                          <a:sym typeface="Calibri"/>
                        </a:rPr>
                        <a:t>Iceland</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09"/>
                  </a:ext>
                </a:extLst>
              </a:tr>
              <a:tr h="571359">
                <a:tc>
                  <a:txBody>
                    <a:bodyPr/>
                    <a:lstStyle/>
                    <a:p>
                      <a:pPr lvl="0" algn="ctr" defTabSz="457200">
                        <a:defRPr sz="1800">
                          <a:solidFill>
                            <a:srgbClr val="000000"/>
                          </a:solidFill>
                        </a:defRPr>
                      </a:pPr>
                      <a:r>
                        <a:rPr sz="4100" b="1">
                          <a:latin typeface="Calibri"/>
                          <a:ea typeface="Calibri"/>
                          <a:cs typeface="Calibri"/>
                          <a:sym typeface="Calibri"/>
                        </a:rPr>
                        <a:t>Japan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10"/>
                  </a:ext>
                </a:extLst>
              </a:tr>
              <a:tr h="571359">
                <a:tc>
                  <a:txBody>
                    <a:bodyPr/>
                    <a:lstStyle/>
                    <a:p>
                      <a:pPr lvl="0" algn="ctr" defTabSz="457200">
                        <a:defRPr sz="1800">
                          <a:solidFill>
                            <a:srgbClr val="000000"/>
                          </a:solidFill>
                        </a:defRPr>
                      </a:pPr>
                      <a:r>
                        <a:rPr sz="4100" b="1">
                          <a:latin typeface="Calibri"/>
                          <a:ea typeface="Calibri"/>
                          <a:cs typeface="Calibri"/>
                          <a:sym typeface="Calibri"/>
                        </a:rPr>
                        <a:t>Kurds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11"/>
                  </a:ext>
                </a:extLst>
              </a:tr>
              <a:tr h="571359">
                <a:tc>
                  <a:txBody>
                    <a:bodyPr/>
                    <a:lstStyle/>
                    <a:p>
                      <a:pPr lvl="0" algn="ctr" defTabSz="457200">
                        <a:defRPr sz="1800">
                          <a:solidFill>
                            <a:srgbClr val="000000"/>
                          </a:solidFill>
                        </a:defRPr>
                      </a:pPr>
                      <a:r>
                        <a:rPr sz="4100" b="1">
                          <a:latin typeface="Calibri"/>
                          <a:ea typeface="Calibri"/>
                          <a:cs typeface="Calibri"/>
                          <a:sym typeface="Calibri"/>
                        </a:rPr>
                        <a:t>Palestinians </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tcPr>
                </a:tc>
                <a:extLst>
                  <a:ext uri="{0D108BD9-81ED-4DB2-BD59-A6C34878D82A}">
                    <a16:rowId xmlns:a16="http://schemas.microsoft.com/office/drawing/2014/main" xmlns="" val="10012"/>
                  </a:ext>
                </a:extLst>
              </a:tr>
            </a:tbl>
          </a:graphicData>
        </a:graphic>
      </p:graphicFrame>
      <p:sp>
        <p:nvSpPr>
          <p:cNvPr id="90" name="Shape 90"/>
          <p:cNvSpPr/>
          <p:nvPr/>
        </p:nvSpPr>
        <p:spPr>
          <a:xfrm>
            <a:off x="7091754" y="150302"/>
            <a:ext cx="5537638" cy="1511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defRPr sz="3100" b="1">
                <a:solidFill>
                  <a:srgbClr val="FF9300"/>
                </a:solidFill>
                <a:latin typeface="Helvetica"/>
                <a:ea typeface="Helvetica"/>
                <a:cs typeface="Helvetica"/>
                <a:sym typeface="Helvetica"/>
              </a:defRPr>
            </a:lvl1pPr>
          </a:lstStyle>
          <a:p>
            <a:pPr lvl="0">
              <a:defRPr sz="1800" b="0">
                <a:solidFill>
                  <a:srgbClr val="000000"/>
                </a:solidFill>
              </a:defRPr>
            </a:pPr>
            <a:r>
              <a:rPr sz="3100" b="1" dirty="0">
                <a:solidFill>
                  <a:srgbClr val="FF9300"/>
                </a:solidFill>
              </a:rPr>
              <a:t>Match the locations with the correct </a:t>
            </a:r>
            <a:r>
              <a:rPr sz="3100" b="1" dirty="0" err="1">
                <a:solidFill>
                  <a:srgbClr val="FF9300"/>
                </a:solidFill>
              </a:rPr>
              <a:t>graph..some</a:t>
            </a:r>
            <a:r>
              <a:rPr sz="3100" b="1" dirty="0">
                <a:solidFill>
                  <a:srgbClr val="FF9300"/>
                </a:solidFill>
              </a:rPr>
              <a:t> will have more than one country.</a:t>
            </a:r>
          </a:p>
        </p:txBody>
      </p:sp>
      <p:sp>
        <p:nvSpPr>
          <p:cNvPr id="91" name="Shape 91"/>
          <p:cNvSpPr/>
          <p:nvPr/>
        </p:nvSpPr>
        <p:spPr>
          <a:xfrm>
            <a:off x="552228" y="385252"/>
            <a:ext cx="5537638" cy="1041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defRPr sz="3100" b="1">
                <a:solidFill>
                  <a:srgbClr val="FF9300"/>
                </a:solidFill>
                <a:latin typeface="Helvetica"/>
                <a:ea typeface="Helvetica"/>
                <a:cs typeface="Helvetica"/>
                <a:sym typeface="Helvetica"/>
              </a:defRPr>
            </a:lvl1pPr>
          </a:lstStyle>
          <a:p>
            <a:pPr lvl="0">
              <a:defRPr sz="1800" b="0">
                <a:solidFill>
                  <a:srgbClr val="000000"/>
                </a:solidFill>
              </a:defRPr>
            </a:pPr>
            <a:r>
              <a:rPr sz="3100" b="1">
                <a:solidFill>
                  <a:srgbClr val="FF9300"/>
                </a:solidFill>
              </a:rPr>
              <a:t>Match the name with the graph on the opposite side.</a:t>
            </a:r>
          </a:p>
        </p:txBody>
      </p:sp>
      <p:grpSp>
        <p:nvGrpSpPr>
          <p:cNvPr id="94" name="Group 94"/>
          <p:cNvGrpSpPr/>
          <p:nvPr/>
        </p:nvGrpSpPr>
        <p:grpSpPr>
          <a:xfrm>
            <a:off x="415863" y="1528861"/>
            <a:ext cx="6604001" cy="5187951"/>
            <a:chOff x="-215900" y="-139700"/>
            <a:chExt cx="6604000" cy="5187950"/>
          </a:xfrm>
        </p:grpSpPr>
        <p:pic>
          <p:nvPicPr>
            <p:cNvPr id="93" name="droppedImage.pdf"/>
            <p:cNvPicPr/>
            <p:nvPr/>
          </p:nvPicPr>
          <p:blipFill>
            <a:blip r:embed="rId3">
              <a:extLst/>
            </a:blip>
            <a:srcRect t="4454" b="4434"/>
            <a:stretch>
              <a:fillRect/>
            </a:stretch>
          </p:blipFill>
          <p:spPr>
            <a:xfrm>
              <a:off x="0" y="0"/>
              <a:ext cx="6172200" cy="4629150"/>
            </a:xfrm>
            <a:prstGeom prst="rect">
              <a:avLst/>
            </a:prstGeom>
            <a:ln>
              <a:noFill/>
            </a:ln>
            <a:effectLst/>
          </p:spPr>
        </p:pic>
        <p:pic>
          <p:nvPicPr>
            <p:cNvPr id="92" name="Picture 91"/>
            <p:cNvPicPr/>
            <p:nvPr/>
          </p:nvPicPr>
          <p:blipFill>
            <a:blip r:embed="rId4">
              <a:extLst/>
            </a:blip>
            <a:stretch>
              <a:fillRect/>
            </a:stretch>
          </p:blipFill>
          <p:spPr>
            <a:xfrm>
              <a:off x="-215900" y="-139700"/>
              <a:ext cx="6604000" cy="5187950"/>
            </a:xfrm>
            <a:prstGeom prst="rect">
              <a:avLst/>
            </a:prstGeom>
            <a:effectLst/>
          </p:spPr>
        </p:pic>
      </p:grpSp>
      <p:sp>
        <p:nvSpPr>
          <p:cNvPr id="95" name="Shape 95"/>
          <p:cNvSpPr/>
          <p:nvPr/>
        </p:nvSpPr>
        <p:spPr>
          <a:xfrm>
            <a:off x="1336156" y="5917644"/>
            <a:ext cx="4763415" cy="3714000"/>
          </a:xfrm>
          <a:prstGeom prst="rect">
            <a:avLst/>
          </a:prstGeom>
          <a:solidFill>
            <a:srgbClr val="325D6B"/>
          </a:solidFill>
          <a:ln w="12700">
            <a:miter lim="400000"/>
          </a:ln>
          <a:extLst>
            <a:ext uri="{C572A759-6A51-4108-AA02-DFA0A04FC94B}">
              <ma14:wrappingTextBoxFlag xmlns:ma14="http://schemas.microsoft.com/office/mac/drawingml/2011/main" xmlns="" val="1"/>
            </a:ext>
          </a:extLst>
        </p:spPr>
        <p:txBody>
          <a:bodyPr lIns="0" tIns="0" rIns="0" bIns="0" anchor="ctr"/>
          <a:lstStyle/>
          <a:p>
            <a:pPr marL="542219" lvl="0" indent="-542219">
              <a:buSzPct val="100000"/>
              <a:buAutoNum type="arabicPeriod"/>
              <a:defRPr sz="1800"/>
            </a:pPr>
            <a:r>
              <a:rPr sz="2900" b="1">
                <a:solidFill>
                  <a:srgbClr val="FFFFFF"/>
                </a:solidFill>
                <a:effectLst>
                  <a:outerShdw blurRad="12700" dist="63500" dir="1740000" rotWithShape="0">
                    <a:srgbClr val="000000"/>
                  </a:outerShdw>
                </a:effectLst>
              </a:rPr>
              <a:t>Ethnic Exclave</a:t>
            </a:r>
          </a:p>
          <a:p>
            <a:pPr marL="542219" lvl="0" indent="-542219">
              <a:buSzPct val="100000"/>
              <a:buAutoNum type="arabicPeriod"/>
              <a:defRPr sz="1800"/>
            </a:pPr>
            <a:r>
              <a:rPr sz="2900" b="1">
                <a:solidFill>
                  <a:srgbClr val="FFFFFF"/>
                </a:solidFill>
                <a:effectLst>
                  <a:outerShdw blurRad="12700" dist="63500" dir="1740000" rotWithShape="0">
                    <a:srgbClr val="000000"/>
                  </a:outerShdw>
                </a:effectLst>
              </a:rPr>
              <a:t>Multi-National State</a:t>
            </a:r>
          </a:p>
          <a:p>
            <a:pPr marL="542219" lvl="0" indent="-542219">
              <a:buSzPct val="100000"/>
              <a:buAutoNum type="arabicPeriod"/>
              <a:defRPr sz="1800"/>
            </a:pPr>
            <a:r>
              <a:rPr sz="2900" b="1">
                <a:solidFill>
                  <a:srgbClr val="FFFFFF"/>
                </a:solidFill>
                <a:effectLst>
                  <a:outerShdw blurRad="12700" dist="63500" dir="1740000" rotWithShape="0">
                    <a:srgbClr val="000000"/>
                  </a:outerShdw>
                </a:effectLst>
              </a:rPr>
              <a:t>Stateless Nation</a:t>
            </a:r>
          </a:p>
          <a:p>
            <a:pPr marL="542219" lvl="0" indent="-542219">
              <a:buSzPct val="100000"/>
              <a:buAutoNum type="arabicPeriod"/>
              <a:defRPr sz="1800"/>
            </a:pPr>
            <a:r>
              <a:rPr sz="2900" b="1">
                <a:solidFill>
                  <a:srgbClr val="FFFFFF"/>
                </a:solidFill>
                <a:effectLst>
                  <a:outerShdw blurRad="12700" dist="63500" dir="1740000" rotWithShape="0">
                    <a:srgbClr val="000000"/>
                  </a:outerShdw>
                </a:effectLst>
              </a:rPr>
              <a:t>Ethnic Enclave</a:t>
            </a:r>
          </a:p>
          <a:p>
            <a:pPr marL="542219" lvl="0" indent="-542219">
              <a:buSzPct val="100000"/>
              <a:buAutoNum type="arabicPeriod"/>
              <a:defRPr sz="1800"/>
            </a:pPr>
            <a:r>
              <a:rPr sz="2900" b="1">
                <a:solidFill>
                  <a:srgbClr val="FFFFFF"/>
                </a:solidFill>
                <a:effectLst>
                  <a:outerShdw blurRad="12700" dist="63500" dir="1740000" rotWithShape="0">
                    <a:srgbClr val="000000"/>
                  </a:outerShdw>
                </a:effectLst>
              </a:rPr>
              <a:t>“Perfect” Nation-State</a:t>
            </a:r>
          </a:p>
          <a:p>
            <a:pPr marL="542219" lvl="0" indent="-542219">
              <a:buSzPct val="100000"/>
              <a:buAutoNum type="arabicPeriod"/>
              <a:defRPr sz="1800"/>
            </a:pPr>
            <a:r>
              <a:rPr sz="2900" b="1">
                <a:solidFill>
                  <a:srgbClr val="FFFFFF"/>
                </a:solidFill>
                <a:effectLst>
                  <a:outerShdw blurRad="12700" dist="63500" dir="1740000" rotWithShape="0">
                    <a:srgbClr val="000000"/>
                  </a:outerShdw>
                </a:effectLst>
              </a:rPr>
              <a:t>Bi-National State</a:t>
            </a:r>
          </a:p>
          <a:p>
            <a:pPr marL="542219" lvl="0" indent="-542219">
              <a:buSzPct val="100000"/>
              <a:buAutoNum type="arabicPeriod"/>
              <a:defRPr sz="1800"/>
            </a:pPr>
            <a:r>
              <a:rPr sz="2900" b="1">
                <a:solidFill>
                  <a:srgbClr val="FFFFFF"/>
                </a:solidFill>
                <a:effectLst>
                  <a:outerShdw blurRad="12700" dist="63500" dir="1740000" rotWithShape="0">
                    <a:srgbClr val="000000"/>
                  </a:outerShdw>
                </a:effectLst>
              </a:rPr>
              <a:t>Multi-State Nation</a:t>
            </a:r>
          </a:p>
          <a:p>
            <a:pPr marL="542219" lvl="0" indent="-542219">
              <a:buSzPct val="100000"/>
              <a:buAutoNum type="arabicPeriod"/>
              <a:defRPr sz="1800"/>
            </a:pPr>
            <a:r>
              <a:rPr sz="2900" b="1">
                <a:solidFill>
                  <a:srgbClr val="FFFFFF"/>
                </a:solidFill>
                <a:effectLst>
                  <a:outerShdw blurRad="12700" dist="63500" dir="1740000" rotWithShape="0">
                    <a:srgbClr val="000000"/>
                  </a:outerShdw>
                </a:effectLst>
              </a:rPr>
              <a:t>Irredentism</a:t>
            </a:r>
          </a:p>
        </p:txBody>
      </p:sp>
      <p:sp>
        <p:nvSpPr>
          <p:cNvPr id="96" name="Shape 96"/>
          <p:cNvSpPr/>
          <p:nvPr/>
        </p:nvSpPr>
        <p:spPr>
          <a:xfrm rot="1140000">
            <a:off x="2506184" y="2671608"/>
            <a:ext cx="2750059" cy="259739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39700">
            <a:solidFill>
              <a:srgbClr val="FF2600"/>
            </a:solidFill>
            <a:custDash>
              <a:ds d="200000" sp="200000"/>
            </a:custDash>
            <a:miter lim="400000"/>
          </a:ln>
        </p:spPr>
        <p:txBody>
          <a:bodyPr lIns="0" tIns="0" rIns="0" bIns="0" anchor="ctr"/>
          <a:lstStyle/>
          <a:p>
            <a:pPr lvl="0"/>
            <a:endParaRPr/>
          </a:p>
        </p:txBody>
      </p:sp>
      <p:sp>
        <p:nvSpPr>
          <p:cNvPr id="97" name="Shape 97"/>
          <p:cNvSpPr/>
          <p:nvPr/>
        </p:nvSpPr>
        <p:spPr>
          <a:xfrm>
            <a:off x="1329583" y="3792504"/>
            <a:ext cx="1121904" cy="355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1700" b="1">
                <a:latin typeface="Helvetica"/>
                <a:ea typeface="Helvetica"/>
                <a:cs typeface="Helvetica"/>
                <a:sym typeface="Helvetica"/>
              </a:defRPr>
            </a:lvl1pPr>
          </a:lstStyle>
          <a:p>
            <a:pPr lvl="0">
              <a:defRPr sz="1800" b="0"/>
            </a:pPr>
            <a:r>
              <a:rPr sz="1700" b="1"/>
              <a:t>Country 3</a:t>
            </a:r>
          </a:p>
        </p:txBody>
      </p:sp>
      <p:sp>
        <p:nvSpPr>
          <p:cNvPr id="98" name="Shape 98"/>
          <p:cNvSpPr/>
          <p:nvPr/>
        </p:nvSpPr>
        <p:spPr>
          <a:xfrm>
            <a:off x="3156911" y="5454760"/>
            <a:ext cx="1121905" cy="355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1700" b="1">
                <a:latin typeface="Helvetica"/>
                <a:ea typeface="Helvetica"/>
                <a:cs typeface="Helvetica"/>
                <a:sym typeface="Helvetica"/>
              </a:defRPr>
            </a:lvl1pPr>
          </a:lstStyle>
          <a:p>
            <a:pPr lvl="0">
              <a:defRPr sz="1800" b="0"/>
            </a:pPr>
            <a:r>
              <a:rPr sz="1700" b="1"/>
              <a:t>Country 2</a:t>
            </a:r>
          </a:p>
        </p:txBody>
      </p:sp>
      <p:sp>
        <p:nvSpPr>
          <p:cNvPr id="99" name="Shape 99"/>
          <p:cNvSpPr/>
          <p:nvPr/>
        </p:nvSpPr>
        <p:spPr>
          <a:xfrm>
            <a:off x="3977494" y="2266373"/>
            <a:ext cx="1121905" cy="355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1700" b="1">
                <a:latin typeface="Helvetica"/>
                <a:ea typeface="Helvetica"/>
                <a:cs typeface="Helvetica"/>
                <a:sym typeface="Helvetica"/>
              </a:defRPr>
            </a:lvl1pPr>
          </a:lstStyle>
          <a:p>
            <a:pPr lvl="0">
              <a:defRPr sz="1800" b="0"/>
            </a:pPr>
            <a:r>
              <a:rPr sz="1700" b="1"/>
              <a:t>Country 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9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8" nodeType="afterEffect">
                                  <p:stCondLst>
                                    <p:cond delay="0"/>
                                  </p:stCondLst>
                                  <p:iterate>
                                    <p:tmAbs val="0"/>
                                  </p:iterate>
                                  <p:childTnLst>
                                    <p:set>
                                      <p:cBhvr>
                                        <p:cTn id="33" fill="hold"/>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8" animBg="1" advAuto="0"/>
      <p:bldP spid="90" grpId="7" animBg="1" advAuto="0"/>
      <p:bldP spid="94" grpId="1" animBg="1" advAuto="0"/>
      <p:bldP spid="95" grpId="6" animBg="1" advAuto="0"/>
      <p:bldP spid="96" grpId="5" animBg="1" advAuto="0"/>
      <p:bldP spid="97" grpId="4" animBg="1" advAuto="0"/>
      <p:bldP spid="98" grpId="3" animBg="1" advAuto="0"/>
      <p:bldP spid="99"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 name="Group 290"/>
          <p:cNvGrpSpPr/>
          <p:nvPr/>
        </p:nvGrpSpPr>
        <p:grpSpPr>
          <a:xfrm>
            <a:off x="3200400" y="1085850"/>
            <a:ext cx="6604000" cy="5187950"/>
            <a:chOff x="-215900" y="-139700"/>
            <a:chExt cx="6604000" cy="5187950"/>
          </a:xfrm>
        </p:grpSpPr>
        <p:pic>
          <p:nvPicPr>
            <p:cNvPr id="289" name="droppedImage.pdf"/>
            <p:cNvPicPr/>
            <p:nvPr/>
          </p:nvPicPr>
          <p:blipFill>
            <a:blip r:embed="rId2">
              <a:extLst/>
            </a:blip>
            <a:srcRect l="1486" t="3590" b="3661"/>
            <a:stretch>
              <a:fillRect/>
            </a:stretch>
          </p:blipFill>
          <p:spPr>
            <a:xfrm>
              <a:off x="0" y="0"/>
              <a:ext cx="5725178" cy="4629150"/>
            </a:xfrm>
            <a:prstGeom prst="rect">
              <a:avLst/>
            </a:prstGeom>
            <a:ln>
              <a:noFill/>
            </a:ln>
            <a:effectLst/>
          </p:spPr>
        </p:pic>
        <p:pic>
          <p:nvPicPr>
            <p:cNvPr id="288" name="Picture 287"/>
            <p:cNvPicPr/>
            <p:nvPr/>
          </p:nvPicPr>
          <p:blipFill>
            <a:blip r:embed="rId3">
              <a:extLst/>
            </a:blip>
            <a:stretch>
              <a:fillRect/>
            </a:stretch>
          </p:blipFill>
          <p:spPr>
            <a:xfrm>
              <a:off x="-215900" y="-139700"/>
              <a:ext cx="6604000" cy="5187950"/>
            </a:xfrm>
            <a:prstGeom prst="rect">
              <a:avLst/>
            </a:prstGeom>
            <a:effectLst/>
          </p:spPr>
        </p:pic>
      </p:grpSp>
      <p:sp>
        <p:nvSpPr>
          <p:cNvPr id="291" name="Shape 291"/>
          <p:cNvSpPr/>
          <p:nvPr/>
        </p:nvSpPr>
        <p:spPr>
          <a:xfrm>
            <a:off x="800100" y="6063589"/>
            <a:ext cx="11493500" cy="29985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3200" b="1">
                <a:latin typeface="Helvetica Neue"/>
                <a:ea typeface="Helvetica Neue"/>
                <a:cs typeface="Helvetica Neue"/>
                <a:sym typeface="Helvetica Neue"/>
              </a:rPr>
              <a:t>Ethnic Enclave </a:t>
            </a:r>
            <a:r>
              <a:rPr sz="3200">
                <a:latin typeface="Helvetica Neue"/>
                <a:ea typeface="Helvetica Neue"/>
                <a:cs typeface="Helvetica Neue"/>
                <a:sym typeface="Helvetica Neue"/>
              </a:rPr>
              <a:t>(completely surrounded by another state but not controlling it) - Bretons and Basques in France: In France, the concept of being French permeates virtually everyone who lives there. Nevertheless, two minorities on the mainland are distinctly non-French, the Basques of the southwest, and the Bretons of the peninsula known as Brittany.</a:t>
            </a:r>
          </a:p>
        </p:txBody>
      </p:sp>
      <p:sp>
        <p:nvSpPr>
          <p:cNvPr id="292" name="Shape 292"/>
          <p:cNvSpPr/>
          <p:nvPr/>
        </p:nvSpPr>
        <p:spPr>
          <a:xfrm>
            <a:off x="6277178" y="319254"/>
            <a:ext cx="538430" cy="77119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44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4400" b="1" cap="all">
                <a:solidFill>
                  <a:srgbClr val="5C554F"/>
                </a:solidFill>
              </a:rPr>
              <a:t>G</a:t>
            </a:r>
          </a:p>
        </p:txBody>
      </p:sp>
      <p:pic>
        <p:nvPicPr>
          <p:cNvPr id="293" name="droppedImage.pdf"/>
          <p:cNvPicPr/>
          <p:nvPr/>
        </p:nvPicPr>
        <p:blipFill>
          <a:blip r:embed="rId4">
            <a:extLst/>
          </a:blip>
          <a:stretch>
            <a:fillRect/>
          </a:stretch>
        </p:blipFill>
        <p:spPr>
          <a:xfrm>
            <a:off x="3581641" y="1098550"/>
            <a:ext cx="396574" cy="4851401"/>
          </a:xfrm>
          <a:prstGeom prst="rect">
            <a:avLst/>
          </a:prstGeom>
          <a:ln w="12700">
            <a:miter lim="400000"/>
          </a:ln>
        </p:spPr>
      </p:pic>
      <p:pic>
        <p:nvPicPr>
          <p:cNvPr id="294" name="droppedImage.pdf"/>
          <p:cNvPicPr/>
          <p:nvPr/>
        </p:nvPicPr>
        <p:blipFill>
          <a:blip r:embed="rId4">
            <a:extLst/>
          </a:blip>
          <a:stretch>
            <a:fillRect/>
          </a:stretch>
        </p:blipFill>
        <p:spPr>
          <a:xfrm>
            <a:off x="3391141" y="1098550"/>
            <a:ext cx="396574" cy="4851401"/>
          </a:xfrm>
          <a:prstGeom prst="rect">
            <a:avLst/>
          </a:prstGeom>
          <a:ln w="12700">
            <a:miter lim="400000"/>
          </a:ln>
        </p:spPr>
      </p:pic>
      <p:pic>
        <p:nvPicPr>
          <p:cNvPr id="295" name="droppedImage.pdf"/>
          <p:cNvPicPr/>
          <p:nvPr/>
        </p:nvPicPr>
        <p:blipFill>
          <a:blip r:embed="rId4">
            <a:extLst/>
          </a:blip>
          <a:stretch>
            <a:fillRect/>
          </a:stretch>
        </p:blipFill>
        <p:spPr>
          <a:xfrm>
            <a:off x="9258541" y="1098550"/>
            <a:ext cx="396574" cy="4851401"/>
          </a:xfrm>
          <a:prstGeom prst="rect">
            <a:avLst/>
          </a:prstGeom>
          <a:ln w="12700">
            <a:miter lim="400000"/>
          </a:ln>
        </p:spPr>
      </p:pic>
      <p:pic>
        <p:nvPicPr>
          <p:cNvPr id="296" name="droppedImage.pdf"/>
          <p:cNvPicPr/>
          <p:nvPr/>
        </p:nvPicPr>
        <p:blipFill>
          <a:blip r:embed="rId4">
            <a:extLst/>
          </a:blip>
          <a:stretch>
            <a:fillRect/>
          </a:stretch>
        </p:blipFill>
        <p:spPr>
          <a:xfrm>
            <a:off x="9068041" y="1098550"/>
            <a:ext cx="396574" cy="4851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291"/>
                                        </p:tgtEl>
                                        <p:attrNameLst>
                                          <p:attrName>style.visibility</p:attrName>
                                        </p:attrNameLst>
                                      </p:cBhvr>
                                      <p:to>
                                        <p:strVal val="visible"/>
                                      </p:to>
                                    </p:set>
                                    <p:animEffect transition="in" filter="dissolve">
                                      <p:cBhvr>
                                        <p:cTn id="7" dur="10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 name="Group 300"/>
          <p:cNvGrpSpPr/>
          <p:nvPr/>
        </p:nvGrpSpPr>
        <p:grpSpPr>
          <a:xfrm>
            <a:off x="3155950" y="2189223"/>
            <a:ext cx="6604000" cy="5187951"/>
            <a:chOff x="-609600" y="-139700"/>
            <a:chExt cx="6604000" cy="5187950"/>
          </a:xfrm>
        </p:grpSpPr>
        <p:pic>
          <p:nvPicPr>
            <p:cNvPr id="299" name="droppedImage.pdf"/>
            <p:cNvPicPr/>
            <p:nvPr/>
          </p:nvPicPr>
          <p:blipFill>
            <a:blip r:embed="rId2">
              <a:extLst/>
            </a:blip>
            <a:srcRect t="2127" b="2258"/>
            <a:stretch>
              <a:fillRect/>
            </a:stretch>
          </p:blipFill>
          <p:spPr>
            <a:xfrm>
              <a:off x="0" y="0"/>
              <a:ext cx="5372100" cy="4629150"/>
            </a:xfrm>
            <a:prstGeom prst="rect">
              <a:avLst/>
            </a:prstGeom>
            <a:ln>
              <a:noFill/>
            </a:ln>
            <a:effectLst/>
          </p:spPr>
        </p:pic>
        <p:pic>
          <p:nvPicPr>
            <p:cNvPr id="298" name="Picture 297"/>
            <p:cNvPicPr/>
            <p:nvPr/>
          </p:nvPicPr>
          <p:blipFill>
            <a:blip r:embed="rId3">
              <a:extLst/>
            </a:blip>
            <a:stretch>
              <a:fillRect/>
            </a:stretch>
          </p:blipFill>
          <p:spPr>
            <a:xfrm>
              <a:off x="-609600" y="-139700"/>
              <a:ext cx="6604000" cy="5187950"/>
            </a:xfrm>
            <a:prstGeom prst="rect">
              <a:avLst/>
            </a:prstGeom>
            <a:effectLst/>
          </p:spPr>
        </p:pic>
      </p:grpSp>
      <p:sp>
        <p:nvSpPr>
          <p:cNvPr id="301" name="Shape 301"/>
          <p:cNvSpPr/>
          <p:nvPr/>
        </p:nvSpPr>
        <p:spPr>
          <a:xfrm>
            <a:off x="755650" y="7655748"/>
            <a:ext cx="11493500" cy="12065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b="1">
                <a:latin typeface="Helvetica Neue"/>
                <a:ea typeface="Helvetica Neue"/>
                <a:cs typeface="Helvetica Neue"/>
                <a:sym typeface="Helvetica Neue"/>
              </a:defRPr>
            </a:lvl1pPr>
          </a:lstStyle>
          <a:p>
            <a:pPr lvl="0">
              <a:defRPr sz="1800" b="0"/>
            </a:pPr>
            <a:r>
              <a:rPr sz="6000" b="1"/>
              <a:t>Multi-State Nation</a:t>
            </a:r>
          </a:p>
        </p:txBody>
      </p:sp>
      <p:sp>
        <p:nvSpPr>
          <p:cNvPr id="302" name="Shape 302"/>
          <p:cNvSpPr/>
          <p:nvPr/>
        </p:nvSpPr>
        <p:spPr>
          <a:xfrm>
            <a:off x="6162471" y="891350"/>
            <a:ext cx="678943" cy="10192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60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6000" b="1" cap="all">
                <a:solidFill>
                  <a:srgbClr val="5C554F"/>
                </a:solidFill>
              </a:rPr>
              <a:t>H</a:t>
            </a:r>
          </a:p>
        </p:txBody>
      </p:sp>
      <p:pic>
        <p:nvPicPr>
          <p:cNvPr id="303" name="droppedImage.pdf"/>
          <p:cNvPicPr/>
          <p:nvPr/>
        </p:nvPicPr>
        <p:blipFill>
          <a:blip r:embed="rId4">
            <a:extLst/>
          </a:blip>
          <a:stretch>
            <a:fillRect/>
          </a:stretch>
        </p:blipFill>
        <p:spPr>
          <a:xfrm>
            <a:off x="3778250" y="2386073"/>
            <a:ext cx="558800" cy="596901"/>
          </a:xfrm>
          <a:prstGeom prst="rect">
            <a:avLst/>
          </a:prstGeom>
          <a:ln w="12700">
            <a:miter lim="400000"/>
          </a:ln>
        </p:spPr>
      </p:pic>
      <p:pic>
        <p:nvPicPr>
          <p:cNvPr id="304" name="droppedImage.pdf"/>
          <p:cNvPicPr/>
          <p:nvPr/>
        </p:nvPicPr>
        <p:blipFill>
          <a:blip r:embed="rId5">
            <a:extLst/>
          </a:blip>
          <a:stretch>
            <a:fillRect/>
          </a:stretch>
        </p:blipFill>
        <p:spPr>
          <a:xfrm>
            <a:off x="3537191" y="2201923"/>
            <a:ext cx="396574" cy="4851401"/>
          </a:xfrm>
          <a:prstGeom prst="rect">
            <a:avLst/>
          </a:prstGeom>
          <a:ln w="12700">
            <a:miter lim="400000"/>
          </a:ln>
        </p:spPr>
      </p:pic>
      <p:pic>
        <p:nvPicPr>
          <p:cNvPr id="305" name="droppedImage.pdf"/>
          <p:cNvPicPr/>
          <p:nvPr/>
        </p:nvPicPr>
        <p:blipFill>
          <a:blip r:embed="rId5">
            <a:extLst/>
          </a:blip>
          <a:stretch>
            <a:fillRect/>
          </a:stretch>
        </p:blipFill>
        <p:spPr>
          <a:xfrm>
            <a:off x="3346691" y="2201923"/>
            <a:ext cx="396574" cy="4851401"/>
          </a:xfrm>
          <a:prstGeom prst="rect">
            <a:avLst/>
          </a:prstGeom>
          <a:ln w="12700">
            <a:miter lim="400000"/>
          </a:ln>
        </p:spPr>
      </p:pic>
      <p:pic>
        <p:nvPicPr>
          <p:cNvPr id="306" name="droppedImage.pdf"/>
          <p:cNvPicPr/>
          <p:nvPr/>
        </p:nvPicPr>
        <p:blipFill>
          <a:blip r:embed="rId5">
            <a:extLst/>
          </a:blip>
          <a:stretch>
            <a:fillRect/>
          </a:stretch>
        </p:blipFill>
        <p:spPr>
          <a:xfrm>
            <a:off x="9201391" y="2201923"/>
            <a:ext cx="396574" cy="4851401"/>
          </a:xfrm>
          <a:prstGeom prst="rect">
            <a:avLst/>
          </a:prstGeom>
          <a:ln w="12700">
            <a:miter lim="400000"/>
          </a:ln>
        </p:spPr>
      </p:pic>
      <p:pic>
        <p:nvPicPr>
          <p:cNvPr id="307" name="droppedImage.pdf"/>
          <p:cNvPicPr/>
          <p:nvPr/>
        </p:nvPicPr>
        <p:blipFill>
          <a:blip r:embed="rId5">
            <a:extLst/>
          </a:blip>
          <a:stretch>
            <a:fillRect/>
          </a:stretch>
        </p:blipFill>
        <p:spPr>
          <a:xfrm>
            <a:off x="9010891" y="2201923"/>
            <a:ext cx="396574" cy="4851401"/>
          </a:xfrm>
          <a:prstGeom prst="rect">
            <a:avLst/>
          </a:prstGeom>
          <a:ln w="12700">
            <a:miter lim="400000"/>
          </a:ln>
        </p:spPr>
      </p:pic>
      <p:sp>
        <p:nvSpPr>
          <p:cNvPr id="308" name="Shape 308"/>
          <p:cNvSpPr/>
          <p:nvPr/>
        </p:nvSpPr>
        <p:spPr>
          <a:xfrm>
            <a:off x="9198558" y="2770623"/>
            <a:ext cx="3266238" cy="3714001"/>
          </a:xfrm>
          <a:prstGeom prst="rect">
            <a:avLst/>
          </a:prstGeom>
          <a:solidFill>
            <a:srgbClr val="325D6B"/>
          </a:solidFill>
          <a:ln w="12700">
            <a:miter lim="400000"/>
          </a:ln>
          <a:extLst>
            <a:ext uri="{C572A759-6A51-4108-AA02-DFA0A04FC94B}">
              <ma14:wrappingTextBoxFlag xmlns:ma14="http://schemas.microsoft.com/office/mac/drawingml/2011/main" xmlns="" val="1"/>
            </a:ext>
          </a:extLst>
        </p:spPr>
        <p:txBody>
          <a:bodyPr lIns="0" tIns="0" rIns="0" bIns="0" anchor="ctr"/>
          <a:lstStyle/>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Exclave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Stateless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Enclave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“Perfect” Nation-State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Bi-National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Multi-State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Irredentism</a:t>
            </a:r>
          </a:p>
        </p:txBody>
      </p:sp>
      <p:graphicFrame>
        <p:nvGraphicFramePr>
          <p:cNvPr id="309" name="Table 309"/>
          <p:cNvGraphicFramePr/>
          <p:nvPr/>
        </p:nvGraphicFramePr>
        <p:xfrm>
          <a:off x="549969" y="2349144"/>
          <a:ext cx="2576069" cy="4556955"/>
        </p:xfrm>
        <a:graphic>
          <a:graphicData uri="http://schemas.openxmlformats.org/drawingml/2006/table">
            <a:tbl>
              <a:tblPr>
                <a:tableStyleId>{4C3C2611-4C71-4FC5-86AE-919BDF0F9419}</a:tableStyleId>
              </a:tblPr>
              <a:tblGrid>
                <a:gridCol w="2576069">
                  <a:extLst>
                    <a:ext uri="{9D8B030D-6E8A-4147-A177-3AD203B41FA5}">
                      <a16:colId xmlns:a16="http://schemas.microsoft.com/office/drawing/2014/main" xmlns="" val="20000"/>
                    </a:ext>
                  </a:extLst>
                </a:gridCol>
              </a:tblGrid>
              <a:tr h="350535">
                <a:tc>
                  <a:txBody>
                    <a:bodyPr/>
                    <a:lstStyle/>
                    <a:p>
                      <a:pPr lvl="0" algn="ctr" defTabSz="457200">
                        <a:defRPr sz="1800">
                          <a:solidFill>
                            <a:srgbClr val="000000"/>
                          </a:solidFill>
                        </a:defRPr>
                      </a:pPr>
                      <a:r>
                        <a:rPr sz="2000" b="1">
                          <a:latin typeface="Calibri"/>
                          <a:ea typeface="Calibri"/>
                          <a:cs typeface="Calibri"/>
                          <a:sym typeface="Calibri"/>
                        </a:rPr>
                        <a:t>Albanians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0"/>
                  </a:ext>
                </a:extLst>
              </a:tr>
              <a:tr h="350535">
                <a:tc>
                  <a:txBody>
                    <a:bodyPr/>
                    <a:lstStyle/>
                    <a:p>
                      <a:pPr lvl="0" algn="ctr" defTabSz="457200">
                        <a:defRPr sz="1800">
                          <a:solidFill>
                            <a:srgbClr val="000000"/>
                          </a:solidFill>
                        </a:defRPr>
                      </a:pPr>
                      <a:r>
                        <a:rPr sz="2000" b="1">
                          <a:latin typeface="Calibri"/>
                          <a:ea typeface="Calibri"/>
                          <a:cs typeface="Calibri"/>
                          <a:sym typeface="Calibri"/>
                        </a:rPr>
                        <a:t>Austria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1"/>
                  </a:ext>
                </a:extLst>
              </a:tr>
              <a:tr h="350535">
                <a:tc>
                  <a:txBody>
                    <a:bodyPr/>
                    <a:lstStyle/>
                    <a:p>
                      <a:pPr lvl="0" algn="ctr" defTabSz="457200">
                        <a:defRPr sz="1800">
                          <a:solidFill>
                            <a:srgbClr val="000000"/>
                          </a:solidFill>
                        </a:defRPr>
                      </a:pPr>
                      <a:r>
                        <a:rPr sz="2000" b="1">
                          <a:latin typeface="Calibri"/>
                          <a:ea typeface="Calibri"/>
                          <a:cs typeface="Calibri"/>
                          <a:sym typeface="Calibri"/>
                        </a:rPr>
                        <a:t>Basques in Spain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2"/>
                  </a:ext>
                </a:extLst>
              </a:tr>
              <a:tr h="350535">
                <a:tc>
                  <a:txBody>
                    <a:bodyPr/>
                    <a:lstStyle/>
                    <a:p>
                      <a:pPr lvl="0" algn="ctr" defTabSz="457200">
                        <a:defRPr sz="1800">
                          <a:solidFill>
                            <a:srgbClr val="000000"/>
                          </a:solidFill>
                        </a:defRPr>
                      </a:pPr>
                      <a:r>
                        <a:rPr sz="2000" b="1">
                          <a:latin typeface="Calibri"/>
                          <a:ea typeface="Calibri"/>
                          <a:cs typeface="Calibri"/>
                          <a:sym typeface="Calibri"/>
                        </a:rPr>
                        <a:t>Belgium</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3"/>
                  </a:ext>
                </a:extLst>
              </a:tr>
              <a:tr h="350535">
                <a:tc>
                  <a:txBody>
                    <a:bodyPr/>
                    <a:lstStyle/>
                    <a:p>
                      <a:pPr lvl="0" algn="ctr" defTabSz="457200">
                        <a:defRPr sz="1800">
                          <a:solidFill>
                            <a:srgbClr val="000000"/>
                          </a:solidFill>
                        </a:defRPr>
                      </a:pPr>
                      <a:r>
                        <a:rPr sz="2000" b="1">
                          <a:latin typeface="Calibri"/>
                          <a:ea typeface="Calibri"/>
                          <a:cs typeface="Calibri"/>
                          <a:sym typeface="Calibri"/>
                        </a:rPr>
                        <a:t>Bretons in France</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4"/>
                  </a:ext>
                </a:extLst>
              </a:tr>
              <a:tr h="350535">
                <a:tc>
                  <a:txBody>
                    <a:bodyPr/>
                    <a:lstStyle/>
                    <a:p>
                      <a:pPr lvl="0" algn="ctr" defTabSz="457200">
                        <a:defRPr sz="1800">
                          <a:solidFill>
                            <a:srgbClr val="000000"/>
                          </a:solidFill>
                        </a:defRPr>
                      </a:pPr>
                      <a:r>
                        <a:rPr sz="2000" b="1">
                          <a:latin typeface="Calibri"/>
                          <a:ea typeface="Calibri"/>
                          <a:cs typeface="Calibri"/>
                          <a:sym typeface="Calibri"/>
                        </a:rPr>
                        <a:t>Canada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5"/>
                  </a:ext>
                </a:extLst>
              </a:tr>
              <a:tr h="350535">
                <a:tc>
                  <a:txBody>
                    <a:bodyPr/>
                    <a:lstStyle/>
                    <a:p>
                      <a:pPr lvl="0" algn="ctr" defTabSz="457200">
                        <a:defRPr sz="1800">
                          <a:solidFill>
                            <a:srgbClr val="000000"/>
                          </a:solidFill>
                        </a:defRPr>
                      </a:pPr>
                      <a:r>
                        <a:rPr sz="2000" b="1">
                          <a:latin typeface="Calibri"/>
                          <a:ea typeface="Calibri"/>
                          <a:cs typeface="Calibri"/>
                          <a:sym typeface="Calibri"/>
                        </a:rPr>
                        <a:t>former U.S.S.R.</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6"/>
                  </a:ext>
                </a:extLst>
              </a:tr>
              <a:tr h="350535">
                <a:tc>
                  <a:txBody>
                    <a:bodyPr/>
                    <a:lstStyle/>
                    <a:p>
                      <a:pPr lvl="0" algn="ctr" defTabSz="457200">
                        <a:defRPr sz="1800">
                          <a:solidFill>
                            <a:srgbClr val="000000"/>
                          </a:solidFill>
                        </a:defRPr>
                      </a:pPr>
                      <a:r>
                        <a:rPr sz="2000" b="1">
                          <a:latin typeface="Calibri"/>
                          <a:ea typeface="Calibri"/>
                          <a:cs typeface="Calibri"/>
                          <a:sym typeface="Calibri"/>
                        </a:rPr>
                        <a:t>Germany</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7"/>
                  </a:ext>
                </a:extLst>
              </a:tr>
              <a:tr h="350535">
                <a:tc>
                  <a:txBody>
                    <a:bodyPr/>
                    <a:lstStyle/>
                    <a:p>
                      <a:pPr lvl="0" algn="ctr" defTabSz="457200">
                        <a:defRPr sz="1800">
                          <a:solidFill>
                            <a:srgbClr val="000000"/>
                          </a:solidFill>
                        </a:defRPr>
                      </a:pPr>
                      <a:r>
                        <a:rPr sz="2000" b="1">
                          <a:latin typeface="Calibri"/>
                          <a:ea typeface="Calibri"/>
                          <a:cs typeface="Calibri"/>
                          <a:sym typeface="Calibri"/>
                        </a:rPr>
                        <a:t>Hungarians in Romania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8"/>
                  </a:ext>
                </a:extLst>
              </a:tr>
              <a:tr h="350535">
                <a:tc>
                  <a:txBody>
                    <a:bodyPr/>
                    <a:lstStyle/>
                    <a:p>
                      <a:pPr lvl="0" algn="ctr" defTabSz="457200">
                        <a:defRPr sz="1800">
                          <a:solidFill>
                            <a:srgbClr val="000000"/>
                          </a:solidFill>
                        </a:defRPr>
                      </a:pPr>
                      <a:r>
                        <a:rPr sz="2000" b="1">
                          <a:latin typeface="Calibri"/>
                          <a:ea typeface="Calibri"/>
                          <a:cs typeface="Calibri"/>
                          <a:sym typeface="Calibri"/>
                        </a:rPr>
                        <a:t>Iceland</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9"/>
                  </a:ext>
                </a:extLst>
              </a:tr>
              <a:tr h="350535">
                <a:tc>
                  <a:txBody>
                    <a:bodyPr/>
                    <a:lstStyle/>
                    <a:p>
                      <a:pPr lvl="0" algn="ctr" defTabSz="457200">
                        <a:defRPr sz="1800">
                          <a:solidFill>
                            <a:srgbClr val="000000"/>
                          </a:solidFill>
                        </a:defRPr>
                      </a:pPr>
                      <a:r>
                        <a:rPr sz="2000" b="1">
                          <a:latin typeface="Calibri"/>
                          <a:ea typeface="Calibri"/>
                          <a:cs typeface="Calibri"/>
                          <a:sym typeface="Calibri"/>
                        </a:rPr>
                        <a:t>Japan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0"/>
                  </a:ext>
                </a:extLst>
              </a:tr>
              <a:tr h="350535">
                <a:tc>
                  <a:txBody>
                    <a:bodyPr/>
                    <a:lstStyle/>
                    <a:p>
                      <a:pPr lvl="0" algn="ctr" defTabSz="457200">
                        <a:defRPr sz="1800">
                          <a:solidFill>
                            <a:srgbClr val="000000"/>
                          </a:solidFill>
                        </a:defRPr>
                      </a:pPr>
                      <a:r>
                        <a:rPr sz="2000" b="1">
                          <a:latin typeface="Calibri"/>
                          <a:ea typeface="Calibri"/>
                          <a:cs typeface="Calibri"/>
                          <a:sym typeface="Calibri"/>
                        </a:rPr>
                        <a:t>Kurds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1"/>
                  </a:ext>
                </a:extLst>
              </a:tr>
              <a:tr h="350535">
                <a:tc>
                  <a:txBody>
                    <a:bodyPr/>
                    <a:lstStyle/>
                    <a:p>
                      <a:pPr lvl="0" algn="ctr" defTabSz="457200">
                        <a:defRPr sz="1800">
                          <a:solidFill>
                            <a:srgbClr val="000000"/>
                          </a:solidFill>
                        </a:defRPr>
                      </a:pPr>
                      <a:r>
                        <a:rPr sz="2000" b="1">
                          <a:latin typeface="Calibri"/>
                          <a:ea typeface="Calibri"/>
                          <a:cs typeface="Calibri"/>
                          <a:sym typeface="Calibri"/>
                        </a:rPr>
                        <a:t>Palestinians </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2"/>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301"/>
                                        </p:tgtEl>
                                        <p:attrNameLst>
                                          <p:attrName>style.visibility</p:attrName>
                                        </p:attrNameLst>
                                      </p:cBhvr>
                                      <p:to>
                                        <p:strVal val="visible"/>
                                      </p:to>
                                    </p:set>
                                    <p:animEffect transition="in" filter="dissolve">
                                      <p:cBhvr>
                                        <p:cTn id="7" dur="1000"/>
                                        <p:tgtEl>
                                          <p:spTgt spid="301"/>
                                        </p:tgtEl>
                                      </p:cBhvr>
                                    </p:animEffect>
                                  </p:childTnLst>
                                </p:cTn>
                              </p:par>
                            </p:childTnLst>
                          </p:cTn>
                        </p:par>
                        <p:par>
                          <p:cTn id="8" fill="hold">
                            <p:stCondLst>
                              <p:cond delay="1000"/>
                            </p:stCondLst>
                            <p:childTnLst>
                              <p:par>
                                <p:cTn id="9" presetID="1" presetClass="entr" presetSubtype="0" fill="hold" grpId="2" nodeType="afterEffect">
                                  <p:stCondLst>
                                    <p:cond delay="0"/>
                                  </p:stCondLst>
                                  <p:iterate>
                                    <p:tmAbs val="0"/>
                                  </p:iterate>
                                  <p:childTnLst>
                                    <p:set>
                                      <p:cBhvr>
                                        <p:cTn id="10" fill="hold"/>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1" animBg="1" advAuto="0"/>
      <p:bldP spid="309"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languages_of_europe3.png"/>
          <p:cNvPicPr/>
          <p:nvPr/>
        </p:nvPicPr>
        <p:blipFill>
          <a:blip r:embed="rId2">
            <a:extLst/>
          </a:blip>
          <a:stretch>
            <a:fillRect/>
          </a:stretch>
        </p:blipFill>
        <p:spPr>
          <a:xfrm>
            <a:off x="-2305474" y="-7976754"/>
            <a:ext cx="24384001" cy="33250908"/>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 name="Group 315"/>
          <p:cNvGrpSpPr/>
          <p:nvPr/>
        </p:nvGrpSpPr>
        <p:grpSpPr>
          <a:xfrm>
            <a:off x="3200400" y="1085850"/>
            <a:ext cx="6604000" cy="5187950"/>
            <a:chOff x="-609600" y="-139700"/>
            <a:chExt cx="6604000" cy="5187950"/>
          </a:xfrm>
        </p:grpSpPr>
        <p:pic>
          <p:nvPicPr>
            <p:cNvPr id="314" name="droppedImage.pdf"/>
            <p:cNvPicPr/>
            <p:nvPr/>
          </p:nvPicPr>
          <p:blipFill>
            <a:blip r:embed="rId2">
              <a:extLst/>
            </a:blip>
            <a:srcRect t="2127" b="2258"/>
            <a:stretch>
              <a:fillRect/>
            </a:stretch>
          </p:blipFill>
          <p:spPr>
            <a:xfrm>
              <a:off x="0" y="0"/>
              <a:ext cx="5372100" cy="4629150"/>
            </a:xfrm>
            <a:prstGeom prst="rect">
              <a:avLst/>
            </a:prstGeom>
            <a:ln>
              <a:noFill/>
            </a:ln>
            <a:effectLst/>
          </p:spPr>
        </p:pic>
        <p:pic>
          <p:nvPicPr>
            <p:cNvPr id="313" name="Picture 312"/>
            <p:cNvPicPr/>
            <p:nvPr/>
          </p:nvPicPr>
          <p:blipFill>
            <a:blip r:embed="rId3">
              <a:extLst/>
            </a:blip>
            <a:stretch>
              <a:fillRect/>
            </a:stretch>
          </p:blipFill>
          <p:spPr>
            <a:xfrm>
              <a:off x="-609600" y="-139700"/>
              <a:ext cx="6604000" cy="5187950"/>
            </a:xfrm>
            <a:prstGeom prst="rect">
              <a:avLst/>
            </a:prstGeom>
            <a:effectLst/>
          </p:spPr>
        </p:pic>
      </p:grpSp>
      <p:sp>
        <p:nvSpPr>
          <p:cNvPr id="316" name="Shape 316"/>
          <p:cNvSpPr/>
          <p:nvPr/>
        </p:nvSpPr>
        <p:spPr>
          <a:xfrm>
            <a:off x="800100" y="5988811"/>
            <a:ext cx="11493500" cy="314807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4000" b="1">
                <a:latin typeface="Helvetica Neue"/>
                <a:ea typeface="Helvetica Neue"/>
                <a:cs typeface="Helvetica Neue"/>
                <a:sym typeface="Helvetica Neue"/>
              </a:rPr>
              <a:t>Multi-State Nation </a:t>
            </a:r>
            <a:r>
              <a:rPr sz="4000">
                <a:latin typeface="Helvetica Neue"/>
                <a:ea typeface="Helvetica Neue"/>
                <a:cs typeface="Helvetica Neue"/>
                <a:sym typeface="Helvetica Neue"/>
              </a:rPr>
              <a:t>- Germans: There are two German states in Europe, Germany and Austria. In addition, about 70 percent of Switzerland’s population is German-speaking, most of who live on the German and Austrian sides of Switzerland.</a:t>
            </a:r>
          </a:p>
        </p:txBody>
      </p:sp>
      <p:sp>
        <p:nvSpPr>
          <p:cNvPr id="317" name="Shape 317"/>
          <p:cNvSpPr/>
          <p:nvPr/>
        </p:nvSpPr>
        <p:spPr>
          <a:xfrm>
            <a:off x="6244564" y="257228"/>
            <a:ext cx="603657" cy="89524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52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5200" b="1" cap="all">
                <a:solidFill>
                  <a:srgbClr val="5C554F"/>
                </a:solidFill>
              </a:rPr>
              <a:t>H</a:t>
            </a:r>
          </a:p>
        </p:txBody>
      </p:sp>
      <p:pic>
        <p:nvPicPr>
          <p:cNvPr id="318" name="droppedImage.pdf"/>
          <p:cNvPicPr/>
          <p:nvPr/>
        </p:nvPicPr>
        <p:blipFill>
          <a:blip r:embed="rId4">
            <a:extLst/>
          </a:blip>
          <a:stretch>
            <a:fillRect/>
          </a:stretch>
        </p:blipFill>
        <p:spPr>
          <a:xfrm>
            <a:off x="3822700" y="1282700"/>
            <a:ext cx="558800" cy="596900"/>
          </a:xfrm>
          <a:prstGeom prst="rect">
            <a:avLst/>
          </a:prstGeom>
          <a:ln w="12700">
            <a:miter lim="400000"/>
          </a:ln>
        </p:spPr>
      </p:pic>
      <p:pic>
        <p:nvPicPr>
          <p:cNvPr id="319" name="droppedImage.pdf"/>
          <p:cNvPicPr/>
          <p:nvPr/>
        </p:nvPicPr>
        <p:blipFill>
          <a:blip r:embed="rId5">
            <a:extLst/>
          </a:blip>
          <a:stretch>
            <a:fillRect/>
          </a:stretch>
        </p:blipFill>
        <p:spPr>
          <a:xfrm>
            <a:off x="3581641" y="1098550"/>
            <a:ext cx="396574" cy="4851401"/>
          </a:xfrm>
          <a:prstGeom prst="rect">
            <a:avLst/>
          </a:prstGeom>
          <a:ln w="12700">
            <a:miter lim="400000"/>
          </a:ln>
        </p:spPr>
      </p:pic>
      <p:pic>
        <p:nvPicPr>
          <p:cNvPr id="320" name="droppedImage.pdf"/>
          <p:cNvPicPr/>
          <p:nvPr/>
        </p:nvPicPr>
        <p:blipFill>
          <a:blip r:embed="rId5">
            <a:extLst/>
          </a:blip>
          <a:stretch>
            <a:fillRect/>
          </a:stretch>
        </p:blipFill>
        <p:spPr>
          <a:xfrm>
            <a:off x="3391141" y="1098550"/>
            <a:ext cx="396574" cy="4851401"/>
          </a:xfrm>
          <a:prstGeom prst="rect">
            <a:avLst/>
          </a:prstGeom>
          <a:ln w="12700">
            <a:miter lim="400000"/>
          </a:ln>
        </p:spPr>
      </p:pic>
      <p:pic>
        <p:nvPicPr>
          <p:cNvPr id="321" name="droppedImage.pdf"/>
          <p:cNvPicPr/>
          <p:nvPr/>
        </p:nvPicPr>
        <p:blipFill>
          <a:blip r:embed="rId5">
            <a:extLst/>
          </a:blip>
          <a:stretch>
            <a:fillRect/>
          </a:stretch>
        </p:blipFill>
        <p:spPr>
          <a:xfrm>
            <a:off x="9245841" y="1098550"/>
            <a:ext cx="396574" cy="4851401"/>
          </a:xfrm>
          <a:prstGeom prst="rect">
            <a:avLst/>
          </a:prstGeom>
          <a:ln w="12700">
            <a:miter lim="400000"/>
          </a:ln>
        </p:spPr>
      </p:pic>
      <p:pic>
        <p:nvPicPr>
          <p:cNvPr id="322" name="droppedImage.pdf"/>
          <p:cNvPicPr/>
          <p:nvPr/>
        </p:nvPicPr>
        <p:blipFill>
          <a:blip r:embed="rId5">
            <a:extLst/>
          </a:blip>
          <a:stretch>
            <a:fillRect/>
          </a:stretch>
        </p:blipFill>
        <p:spPr>
          <a:xfrm>
            <a:off x="9055341" y="1098550"/>
            <a:ext cx="396574" cy="4851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316"/>
                                        </p:tgtEl>
                                        <p:attrNameLst>
                                          <p:attrName>style.visibility</p:attrName>
                                        </p:attrNameLst>
                                      </p:cBhvr>
                                      <p:to>
                                        <p:strVal val="visible"/>
                                      </p:to>
                                    </p:set>
                                    <p:animEffect transition="in" filter="dissolve">
                                      <p:cBhvr>
                                        <p:cTn id="7"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b.pdf"/>
          <p:cNvPicPr/>
          <p:nvPr/>
        </p:nvPicPr>
        <p:blipFill>
          <a:blip r:embed="rId2">
            <a:extLst/>
          </a:blip>
          <a:stretch>
            <a:fillRect/>
          </a:stretch>
        </p:blipFill>
        <p:spPr>
          <a:xfrm>
            <a:off x="159324" y="1449408"/>
            <a:ext cx="6323447" cy="8183283"/>
          </a:xfrm>
          <a:prstGeom prst="rect">
            <a:avLst/>
          </a:prstGeom>
          <a:ln w="12700">
            <a:miter lim="400000"/>
          </a:ln>
        </p:spPr>
      </p:pic>
      <p:graphicFrame>
        <p:nvGraphicFramePr>
          <p:cNvPr id="126" name="Table 126"/>
          <p:cNvGraphicFramePr/>
          <p:nvPr/>
        </p:nvGraphicFramePr>
        <p:xfrm>
          <a:off x="6926392" y="1827212"/>
          <a:ext cx="5868361" cy="7528560"/>
        </p:xfrm>
        <a:graphic>
          <a:graphicData uri="http://schemas.openxmlformats.org/drawingml/2006/table">
            <a:tbl>
              <a:tblPr>
                <a:tableStyleId>{4C3C2611-4C71-4FC5-86AE-919BDF0F9419}</a:tableStyleId>
              </a:tblPr>
              <a:tblGrid>
                <a:gridCol w="5868361">
                  <a:extLst>
                    <a:ext uri="{9D8B030D-6E8A-4147-A177-3AD203B41FA5}">
                      <a16:colId xmlns:a16="http://schemas.microsoft.com/office/drawing/2014/main" xmlns="" val="20000"/>
                    </a:ext>
                  </a:extLst>
                </a:gridCol>
              </a:tblGrid>
              <a:tr h="571359">
                <a:tc>
                  <a:txBody>
                    <a:bodyPr/>
                    <a:lstStyle/>
                    <a:p>
                      <a:pPr lvl="0" algn="ctr" defTabSz="457200">
                        <a:defRPr sz="1800">
                          <a:solidFill>
                            <a:srgbClr val="000000"/>
                          </a:solidFill>
                        </a:defRPr>
                      </a:pPr>
                      <a:r>
                        <a:rPr sz="3800" b="1">
                          <a:latin typeface="Calibri"/>
                          <a:ea typeface="Calibri"/>
                          <a:cs typeface="Calibri"/>
                          <a:sym typeface="Calibri"/>
                        </a:rPr>
                        <a:t>Albanians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00"/>
                  </a:ext>
                </a:extLst>
              </a:tr>
              <a:tr h="571359">
                <a:tc>
                  <a:txBody>
                    <a:bodyPr/>
                    <a:lstStyle/>
                    <a:p>
                      <a:pPr lvl="0" algn="ctr" defTabSz="457200">
                        <a:defRPr sz="1800">
                          <a:solidFill>
                            <a:srgbClr val="000000"/>
                          </a:solidFill>
                        </a:defRPr>
                      </a:pPr>
                      <a:r>
                        <a:rPr sz="3800" b="1">
                          <a:latin typeface="Calibri"/>
                          <a:ea typeface="Calibri"/>
                          <a:cs typeface="Calibri"/>
                          <a:sym typeface="Calibri"/>
                        </a:rPr>
                        <a:t>Austria</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01"/>
                  </a:ext>
                </a:extLst>
              </a:tr>
              <a:tr h="571359">
                <a:tc>
                  <a:txBody>
                    <a:bodyPr/>
                    <a:lstStyle/>
                    <a:p>
                      <a:pPr lvl="0" algn="ctr" defTabSz="457200">
                        <a:defRPr sz="1800">
                          <a:solidFill>
                            <a:srgbClr val="000000"/>
                          </a:solidFill>
                        </a:defRPr>
                      </a:pPr>
                      <a:r>
                        <a:rPr sz="3800" b="1">
                          <a:latin typeface="Calibri"/>
                          <a:ea typeface="Calibri"/>
                          <a:cs typeface="Calibri"/>
                          <a:sym typeface="Calibri"/>
                        </a:rPr>
                        <a:t>Basques in Spain</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02"/>
                  </a:ext>
                </a:extLst>
              </a:tr>
              <a:tr h="571359">
                <a:tc>
                  <a:txBody>
                    <a:bodyPr/>
                    <a:lstStyle/>
                    <a:p>
                      <a:pPr lvl="0" algn="ctr" defTabSz="457200">
                        <a:defRPr sz="1800">
                          <a:solidFill>
                            <a:srgbClr val="000000"/>
                          </a:solidFill>
                        </a:defRPr>
                      </a:pPr>
                      <a:r>
                        <a:rPr sz="3800" b="1">
                          <a:latin typeface="Calibri"/>
                          <a:ea typeface="Calibri"/>
                          <a:cs typeface="Calibri"/>
                          <a:sym typeface="Calibri"/>
                        </a:rPr>
                        <a:t>Belgium</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03"/>
                  </a:ext>
                </a:extLst>
              </a:tr>
              <a:tr h="571359">
                <a:tc>
                  <a:txBody>
                    <a:bodyPr/>
                    <a:lstStyle/>
                    <a:p>
                      <a:pPr lvl="0" algn="ctr" defTabSz="457200">
                        <a:defRPr sz="1800">
                          <a:solidFill>
                            <a:srgbClr val="000000"/>
                          </a:solidFill>
                        </a:defRPr>
                      </a:pPr>
                      <a:r>
                        <a:rPr sz="3800" b="1">
                          <a:latin typeface="Calibri"/>
                          <a:ea typeface="Calibri"/>
                          <a:cs typeface="Calibri"/>
                          <a:sym typeface="Calibri"/>
                        </a:rPr>
                        <a:t>Bretons in France</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04"/>
                  </a:ext>
                </a:extLst>
              </a:tr>
              <a:tr h="571359">
                <a:tc>
                  <a:txBody>
                    <a:bodyPr/>
                    <a:lstStyle/>
                    <a:p>
                      <a:pPr lvl="0" algn="ctr" defTabSz="457200">
                        <a:defRPr sz="1800">
                          <a:solidFill>
                            <a:srgbClr val="000000"/>
                          </a:solidFill>
                        </a:defRPr>
                      </a:pPr>
                      <a:r>
                        <a:rPr sz="3800" b="1">
                          <a:latin typeface="Calibri"/>
                          <a:ea typeface="Calibri"/>
                          <a:cs typeface="Calibri"/>
                          <a:sym typeface="Calibri"/>
                        </a:rPr>
                        <a:t>Canada</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05"/>
                  </a:ext>
                </a:extLst>
              </a:tr>
              <a:tr h="571359">
                <a:tc>
                  <a:txBody>
                    <a:bodyPr/>
                    <a:lstStyle/>
                    <a:p>
                      <a:pPr lvl="0" algn="ctr" defTabSz="457200">
                        <a:defRPr sz="1800">
                          <a:solidFill>
                            <a:srgbClr val="000000"/>
                          </a:solidFill>
                        </a:defRPr>
                      </a:pPr>
                      <a:r>
                        <a:rPr sz="3800" b="1">
                          <a:latin typeface="Calibri"/>
                          <a:ea typeface="Calibri"/>
                          <a:cs typeface="Calibri"/>
                          <a:sym typeface="Calibri"/>
                        </a:rPr>
                        <a:t>former U.S.S.R.</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06"/>
                  </a:ext>
                </a:extLst>
              </a:tr>
              <a:tr h="571359">
                <a:tc>
                  <a:txBody>
                    <a:bodyPr/>
                    <a:lstStyle/>
                    <a:p>
                      <a:pPr lvl="0" algn="ctr" defTabSz="457200">
                        <a:defRPr sz="1800">
                          <a:solidFill>
                            <a:srgbClr val="000000"/>
                          </a:solidFill>
                        </a:defRPr>
                      </a:pPr>
                      <a:r>
                        <a:rPr sz="3800" b="1">
                          <a:latin typeface="Calibri"/>
                          <a:ea typeface="Calibri"/>
                          <a:cs typeface="Calibri"/>
                          <a:sym typeface="Calibri"/>
                        </a:rPr>
                        <a:t>Germany</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07"/>
                  </a:ext>
                </a:extLst>
              </a:tr>
              <a:tr h="571359">
                <a:tc>
                  <a:txBody>
                    <a:bodyPr/>
                    <a:lstStyle/>
                    <a:p>
                      <a:pPr lvl="0" algn="ctr" defTabSz="457200">
                        <a:defRPr sz="1800">
                          <a:solidFill>
                            <a:srgbClr val="000000"/>
                          </a:solidFill>
                        </a:defRPr>
                      </a:pPr>
                      <a:r>
                        <a:rPr sz="3800" b="1">
                          <a:latin typeface="Calibri"/>
                          <a:ea typeface="Calibri"/>
                          <a:cs typeface="Calibri"/>
                          <a:sym typeface="Calibri"/>
                        </a:rPr>
                        <a:t>Hungarians in Romania</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08"/>
                  </a:ext>
                </a:extLst>
              </a:tr>
              <a:tr h="571359">
                <a:tc>
                  <a:txBody>
                    <a:bodyPr/>
                    <a:lstStyle/>
                    <a:p>
                      <a:pPr lvl="0" algn="ctr" defTabSz="457200">
                        <a:defRPr sz="1800">
                          <a:solidFill>
                            <a:srgbClr val="000000"/>
                          </a:solidFill>
                        </a:defRPr>
                      </a:pPr>
                      <a:r>
                        <a:rPr sz="3800" b="1">
                          <a:latin typeface="Calibri"/>
                          <a:ea typeface="Calibri"/>
                          <a:cs typeface="Calibri"/>
                          <a:sym typeface="Calibri"/>
                        </a:rPr>
                        <a:t>Iceland</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09"/>
                  </a:ext>
                </a:extLst>
              </a:tr>
              <a:tr h="571359">
                <a:tc>
                  <a:txBody>
                    <a:bodyPr/>
                    <a:lstStyle/>
                    <a:p>
                      <a:pPr lvl="0" algn="ctr" defTabSz="457200">
                        <a:defRPr sz="1800">
                          <a:solidFill>
                            <a:srgbClr val="000000"/>
                          </a:solidFill>
                        </a:defRPr>
                      </a:pPr>
                      <a:r>
                        <a:rPr sz="3800" b="1">
                          <a:latin typeface="Calibri"/>
                          <a:ea typeface="Calibri"/>
                          <a:cs typeface="Calibri"/>
                          <a:sym typeface="Calibri"/>
                        </a:rPr>
                        <a:t>Japan</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10"/>
                  </a:ext>
                </a:extLst>
              </a:tr>
              <a:tr h="571359">
                <a:tc>
                  <a:txBody>
                    <a:bodyPr/>
                    <a:lstStyle/>
                    <a:p>
                      <a:pPr lvl="0" algn="ctr" defTabSz="457200">
                        <a:defRPr sz="1800">
                          <a:solidFill>
                            <a:srgbClr val="000000"/>
                          </a:solidFill>
                        </a:defRPr>
                      </a:pPr>
                      <a:r>
                        <a:rPr sz="3800" b="1">
                          <a:latin typeface="Calibri"/>
                          <a:ea typeface="Calibri"/>
                          <a:cs typeface="Calibri"/>
                          <a:sym typeface="Calibri"/>
                        </a:rPr>
                        <a:t>Kurds</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11"/>
                  </a:ext>
                </a:extLst>
              </a:tr>
              <a:tr h="571359">
                <a:tc>
                  <a:txBody>
                    <a:bodyPr/>
                    <a:lstStyle/>
                    <a:p>
                      <a:pPr lvl="0" algn="ctr" defTabSz="457200">
                        <a:defRPr sz="1800">
                          <a:solidFill>
                            <a:srgbClr val="000000"/>
                          </a:solidFill>
                        </a:defRPr>
                      </a:pPr>
                      <a:r>
                        <a:rPr sz="3800" b="1">
                          <a:latin typeface="Calibri"/>
                          <a:ea typeface="Calibri"/>
                          <a:cs typeface="Calibri"/>
                          <a:sym typeface="Calibri"/>
                        </a:rPr>
                        <a:t>Palestinians </a:t>
                      </a:r>
                    </a:p>
                  </a:txBody>
                  <a:tcPr marL="63500" marR="63500" marT="0" marB="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C6E6E9"/>
                    </a:solidFill>
                  </a:tcPr>
                </a:tc>
                <a:extLst>
                  <a:ext uri="{0D108BD9-81ED-4DB2-BD59-A6C34878D82A}">
                    <a16:rowId xmlns:a16="http://schemas.microsoft.com/office/drawing/2014/main" xmlns="" val="10012"/>
                  </a:ext>
                </a:extLst>
              </a:tr>
            </a:tbl>
          </a:graphicData>
        </a:graphic>
      </p:graphicFrame>
      <p:sp>
        <p:nvSpPr>
          <p:cNvPr id="127" name="Shape 127"/>
          <p:cNvSpPr/>
          <p:nvPr/>
        </p:nvSpPr>
        <p:spPr>
          <a:xfrm>
            <a:off x="7091754" y="150302"/>
            <a:ext cx="5537638" cy="1511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defRPr sz="3100" b="1">
                <a:solidFill>
                  <a:srgbClr val="FF9300"/>
                </a:solidFill>
                <a:latin typeface="Helvetica"/>
                <a:ea typeface="Helvetica"/>
                <a:cs typeface="Helvetica"/>
                <a:sym typeface="Helvetica"/>
              </a:defRPr>
            </a:lvl1pPr>
          </a:lstStyle>
          <a:p>
            <a:pPr lvl="0">
              <a:defRPr sz="1800" b="0">
                <a:solidFill>
                  <a:srgbClr val="000000"/>
                </a:solidFill>
              </a:defRPr>
            </a:pPr>
            <a:r>
              <a:rPr sz="3100" b="1">
                <a:solidFill>
                  <a:srgbClr val="FF9300"/>
                </a:solidFill>
              </a:rPr>
              <a:t>Match the locations with the correct graph..some will have more than one country.</a:t>
            </a:r>
          </a:p>
        </p:txBody>
      </p:sp>
      <p:sp>
        <p:nvSpPr>
          <p:cNvPr id="128" name="Shape 128"/>
          <p:cNvSpPr/>
          <p:nvPr/>
        </p:nvSpPr>
        <p:spPr>
          <a:xfrm>
            <a:off x="552228" y="385252"/>
            <a:ext cx="5537638" cy="1041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defRPr sz="3100" b="1">
                <a:solidFill>
                  <a:srgbClr val="FF9300"/>
                </a:solidFill>
                <a:latin typeface="Helvetica"/>
                <a:ea typeface="Helvetica"/>
                <a:cs typeface="Helvetica"/>
                <a:sym typeface="Helvetica"/>
              </a:defRPr>
            </a:lvl1pPr>
          </a:lstStyle>
          <a:p>
            <a:pPr lvl="0">
              <a:defRPr sz="1800" b="0">
                <a:solidFill>
                  <a:srgbClr val="000000"/>
                </a:solidFill>
              </a:defRPr>
            </a:pPr>
            <a:r>
              <a:rPr sz="3100" b="1">
                <a:solidFill>
                  <a:srgbClr val="FF9300"/>
                </a:solidFill>
              </a:rPr>
              <a:t>Match the name with the graph on the opposite side.</a:t>
            </a:r>
          </a:p>
        </p:txBody>
      </p:sp>
      <p:sp>
        <p:nvSpPr>
          <p:cNvPr id="129" name="Shape 129"/>
          <p:cNvSpPr/>
          <p:nvPr/>
        </p:nvSpPr>
        <p:spPr>
          <a:xfrm>
            <a:off x="1494348" y="5873558"/>
            <a:ext cx="467458" cy="863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5000" b="1">
                <a:solidFill>
                  <a:srgbClr val="941100"/>
                </a:solidFill>
                <a:latin typeface="Helvetica"/>
                <a:ea typeface="Helvetica"/>
                <a:cs typeface="Helvetica"/>
                <a:sym typeface="Helvetica"/>
              </a:defRPr>
            </a:lvl1pPr>
          </a:lstStyle>
          <a:p>
            <a:pPr lvl="0">
              <a:defRPr sz="1800" b="0">
                <a:solidFill>
                  <a:srgbClr val="000000"/>
                </a:solidFill>
              </a:defRPr>
            </a:pPr>
            <a:r>
              <a:rPr sz="5000" b="1">
                <a:solidFill>
                  <a:srgbClr val="941100"/>
                </a:solidFill>
              </a:rPr>
              <a:t>1</a:t>
            </a:r>
          </a:p>
        </p:txBody>
      </p:sp>
      <p:sp>
        <p:nvSpPr>
          <p:cNvPr id="130" name="Shape 130"/>
          <p:cNvSpPr/>
          <p:nvPr/>
        </p:nvSpPr>
        <p:spPr>
          <a:xfrm>
            <a:off x="4460127" y="5994358"/>
            <a:ext cx="467458" cy="863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5000" b="1">
                <a:solidFill>
                  <a:srgbClr val="941100"/>
                </a:solidFill>
                <a:latin typeface="Helvetica"/>
                <a:ea typeface="Helvetica"/>
                <a:cs typeface="Helvetica"/>
                <a:sym typeface="Helvetica"/>
              </a:defRPr>
            </a:lvl1pPr>
          </a:lstStyle>
          <a:p>
            <a:pPr lvl="0">
              <a:defRPr sz="1800" b="0">
                <a:solidFill>
                  <a:srgbClr val="000000"/>
                </a:solidFill>
              </a:defRPr>
            </a:pPr>
            <a:r>
              <a:rPr sz="5000" b="1">
                <a:solidFill>
                  <a:srgbClr val="941100"/>
                </a:solidFill>
              </a:rPr>
              <a:t>2</a:t>
            </a:r>
          </a:p>
        </p:txBody>
      </p:sp>
      <p:sp>
        <p:nvSpPr>
          <p:cNvPr id="131" name="Shape 131"/>
          <p:cNvSpPr/>
          <p:nvPr/>
        </p:nvSpPr>
        <p:spPr>
          <a:xfrm>
            <a:off x="1494348" y="2406142"/>
            <a:ext cx="467458" cy="863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5000" b="1">
                <a:solidFill>
                  <a:srgbClr val="941100"/>
                </a:solidFill>
                <a:latin typeface="Helvetica"/>
                <a:ea typeface="Helvetica"/>
                <a:cs typeface="Helvetica"/>
                <a:sym typeface="Helvetica"/>
              </a:defRPr>
            </a:lvl1pPr>
          </a:lstStyle>
          <a:p>
            <a:pPr lvl="0">
              <a:defRPr sz="1800" b="0">
                <a:solidFill>
                  <a:srgbClr val="000000"/>
                </a:solidFill>
              </a:defRPr>
            </a:pPr>
            <a:r>
              <a:rPr sz="5000" b="1">
                <a:solidFill>
                  <a:srgbClr val="941100"/>
                </a:solidFill>
              </a:rPr>
              <a:t>3</a:t>
            </a:r>
          </a:p>
        </p:txBody>
      </p:sp>
      <p:sp>
        <p:nvSpPr>
          <p:cNvPr id="132" name="Shape 132"/>
          <p:cNvSpPr/>
          <p:nvPr/>
        </p:nvSpPr>
        <p:spPr>
          <a:xfrm>
            <a:off x="1494348" y="7632878"/>
            <a:ext cx="467458" cy="863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5000" b="1">
                <a:solidFill>
                  <a:srgbClr val="941100"/>
                </a:solidFill>
                <a:latin typeface="Helvetica"/>
                <a:ea typeface="Helvetica"/>
                <a:cs typeface="Helvetica"/>
                <a:sym typeface="Helvetica"/>
              </a:defRPr>
            </a:lvl1pPr>
          </a:lstStyle>
          <a:p>
            <a:pPr lvl="0">
              <a:defRPr sz="1800" b="0">
                <a:solidFill>
                  <a:srgbClr val="000000"/>
                </a:solidFill>
              </a:defRPr>
            </a:pPr>
            <a:r>
              <a:rPr sz="5000" b="1">
                <a:solidFill>
                  <a:srgbClr val="941100"/>
                </a:solidFill>
              </a:rPr>
              <a:t>4</a:t>
            </a:r>
          </a:p>
        </p:txBody>
      </p:sp>
      <p:sp>
        <p:nvSpPr>
          <p:cNvPr id="133" name="Shape 133"/>
          <p:cNvSpPr/>
          <p:nvPr/>
        </p:nvSpPr>
        <p:spPr>
          <a:xfrm>
            <a:off x="4460127" y="2406142"/>
            <a:ext cx="467458" cy="863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5000" b="1">
                <a:solidFill>
                  <a:srgbClr val="941100"/>
                </a:solidFill>
                <a:latin typeface="Helvetica"/>
                <a:ea typeface="Helvetica"/>
                <a:cs typeface="Helvetica"/>
                <a:sym typeface="Helvetica"/>
              </a:defRPr>
            </a:lvl1pPr>
          </a:lstStyle>
          <a:p>
            <a:pPr lvl="0">
              <a:defRPr sz="1800" b="0">
                <a:solidFill>
                  <a:srgbClr val="000000"/>
                </a:solidFill>
              </a:defRPr>
            </a:pPr>
            <a:r>
              <a:rPr sz="5000" b="1">
                <a:solidFill>
                  <a:srgbClr val="941100"/>
                </a:solidFill>
              </a:rPr>
              <a:t>5</a:t>
            </a:r>
          </a:p>
        </p:txBody>
      </p:sp>
      <p:sp>
        <p:nvSpPr>
          <p:cNvPr id="134" name="Shape 134"/>
          <p:cNvSpPr/>
          <p:nvPr/>
        </p:nvSpPr>
        <p:spPr>
          <a:xfrm>
            <a:off x="1494348" y="4249232"/>
            <a:ext cx="467458" cy="863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5000" b="1">
                <a:solidFill>
                  <a:srgbClr val="941100"/>
                </a:solidFill>
                <a:latin typeface="Helvetica"/>
                <a:ea typeface="Helvetica"/>
                <a:cs typeface="Helvetica"/>
                <a:sym typeface="Helvetica"/>
              </a:defRPr>
            </a:lvl1pPr>
          </a:lstStyle>
          <a:p>
            <a:pPr lvl="0">
              <a:defRPr sz="1800" b="0">
                <a:solidFill>
                  <a:srgbClr val="000000"/>
                </a:solidFill>
              </a:defRPr>
            </a:pPr>
            <a:r>
              <a:rPr sz="5000" b="1">
                <a:solidFill>
                  <a:srgbClr val="941100"/>
                </a:solidFill>
              </a:rPr>
              <a:t>6</a:t>
            </a:r>
          </a:p>
        </p:txBody>
      </p:sp>
      <p:sp>
        <p:nvSpPr>
          <p:cNvPr id="135" name="Shape 135"/>
          <p:cNvSpPr/>
          <p:nvPr/>
        </p:nvSpPr>
        <p:spPr>
          <a:xfrm>
            <a:off x="4460127" y="4200250"/>
            <a:ext cx="467458" cy="863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5000" b="1">
                <a:solidFill>
                  <a:srgbClr val="941100"/>
                </a:solidFill>
                <a:latin typeface="Helvetica"/>
                <a:ea typeface="Helvetica"/>
                <a:cs typeface="Helvetica"/>
                <a:sym typeface="Helvetica"/>
              </a:defRPr>
            </a:lvl1pPr>
          </a:lstStyle>
          <a:p>
            <a:pPr lvl="0">
              <a:defRPr sz="1800" b="0">
                <a:solidFill>
                  <a:srgbClr val="000000"/>
                </a:solidFill>
              </a:defRPr>
            </a:pPr>
            <a:r>
              <a:rPr sz="5000" b="1">
                <a:solidFill>
                  <a:srgbClr val="941100"/>
                </a:solidFill>
              </a:rPr>
              <a:t>8</a:t>
            </a:r>
          </a:p>
        </p:txBody>
      </p:sp>
      <p:sp>
        <p:nvSpPr>
          <p:cNvPr id="136" name="Shape 136"/>
          <p:cNvSpPr/>
          <p:nvPr/>
        </p:nvSpPr>
        <p:spPr>
          <a:xfrm>
            <a:off x="4460127" y="7632878"/>
            <a:ext cx="467458" cy="863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5000" b="1">
                <a:solidFill>
                  <a:srgbClr val="941100"/>
                </a:solidFill>
                <a:latin typeface="Helvetica"/>
                <a:ea typeface="Helvetica"/>
                <a:cs typeface="Helvetica"/>
                <a:sym typeface="Helvetica"/>
              </a:defRPr>
            </a:lvl1pPr>
          </a:lstStyle>
          <a:p>
            <a:pPr lvl="0">
              <a:defRPr sz="1800" b="0">
                <a:solidFill>
                  <a:srgbClr val="000000"/>
                </a:solidFill>
              </a:defRPr>
            </a:pPr>
            <a:r>
              <a:rPr sz="5000" b="1">
                <a:solidFill>
                  <a:srgbClr val="941100"/>
                </a:solidFill>
              </a:rPr>
              <a:t>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1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127"/>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0" nodeType="afterEffect">
                                  <p:stCondLst>
                                    <p:cond delay="0"/>
                                  </p:stCondLst>
                                  <p:iterate>
                                    <p:tmAbs val="0"/>
                                  </p:iterate>
                                  <p:childTnLst>
                                    <p:set>
                                      <p:cBhvr>
                                        <p:cTn id="41" fill="hold"/>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10" animBg="1" advAuto="0"/>
      <p:bldP spid="127" grpId="9" animBg="1" advAuto="0"/>
      <p:bldP spid="129" grpId="5" animBg="1" advAuto="0"/>
      <p:bldP spid="130" grpId="6" animBg="1" advAuto="0"/>
      <p:bldP spid="131" grpId="1" animBg="1" advAuto="0"/>
      <p:bldP spid="132" grpId="7" animBg="1" advAuto="0"/>
      <p:bldP spid="133" grpId="2" animBg="1" advAuto="0"/>
      <p:bldP spid="134" grpId="3" animBg="1" advAuto="0"/>
      <p:bldP spid="135" grpId="4" animBg="1" advAuto="0"/>
      <p:bldP spid="136" grpId="8"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a.pdf"/>
          <p:cNvPicPr/>
          <p:nvPr/>
        </p:nvPicPr>
        <p:blipFill>
          <a:blip r:embed="rId2">
            <a:extLst/>
          </a:blip>
          <a:srcRect r="3581" b="6386"/>
          <a:stretch>
            <a:fillRect/>
          </a:stretch>
        </p:blipFill>
        <p:spPr>
          <a:xfrm>
            <a:off x="2285900" y="-256685"/>
            <a:ext cx="8433206" cy="10596074"/>
          </a:xfrm>
          <a:prstGeom prst="rect">
            <a:avLst/>
          </a:prstGeom>
          <a:ln w="12700">
            <a:miter lim="400000"/>
          </a:ln>
        </p:spPr>
      </p:pic>
      <p:sp>
        <p:nvSpPr>
          <p:cNvPr id="325" name="Shape 325"/>
          <p:cNvSpPr/>
          <p:nvPr/>
        </p:nvSpPr>
        <p:spPr>
          <a:xfrm>
            <a:off x="2780244" y="7455930"/>
            <a:ext cx="481162" cy="711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H</a:t>
            </a:r>
          </a:p>
        </p:txBody>
      </p:sp>
      <p:sp>
        <p:nvSpPr>
          <p:cNvPr id="326" name="Shape 326"/>
          <p:cNvSpPr/>
          <p:nvPr/>
        </p:nvSpPr>
        <p:spPr>
          <a:xfrm>
            <a:off x="2780244" y="8280824"/>
            <a:ext cx="481162" cy="711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D</a:t>
            </a:r>
          </a:p>
        </p:txBody>
      </p:sp>
      <p:sp>
        <p:nvSpPr>
          <p:cNvPr id="327" name="Shape 327"/>
          <p:cNvSpPr/>
          <p:nvPr/>
        </p:nvSpPr>
        <p:spPr>
          <a:xfrm>
            <a:off x="2780244" y="6451533"/>
            <a:ext cx="481162" cy="711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C</a:t>
            </a:r>
          </a:p>
        </p:txBody>
      </p:sp>
      <p:sp>
        <p:nvSpPr>
          <p:cNvPr id="328" name="Shape 328"/>
          <p:cNvSpPr/>
          <p:nvPr/>
        </p:nvSpPr>
        <p:spPr>
          <a:xfrm>
            <a:off x="2780244" y="5403251"/>
            <a:ext cx="481162" cy="711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B</a:t>
            </a:r>
          </a:p>
        </p:txBody>
      </p:sp>
      <p:sp>
        <p:nvSpPr>
          <p:cNvPr id="329" name="Shape 329"/>
          <p:cNvSpPr/>
          <p:nvPr/>
        </p:nvSpPr>
        <p:spPr>
          <a:xfrm>
            <a:off x="2780244" y="4417896"/>
            <a:ext cx="509440" cy="711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G</a:t>
            </a:r>
          </a:p>
        </p:txBody>
      </p:sp>
      <p:sp>
        <p:nvSpPr>
          <p:cNvPr id="330" name="Shape 330"/>
          <p:cNvSpPr/>
          <p:nvPr/>
        </p:nvSpPr>
        <p:spPr>
          <a:xfrm>
            <a:off x="2780244" y="3778308"/>
            <a:ext cx="481162" cy="711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A</a:t>
            </a:r>
          </a:p>
        </p:txBody>
      </p:sp>
      <p:sp>
        <p:nvSpPr>
          <p:cNvPr id="331" name="Shape 331"/>
          <p:cNvSpPr/>
          <p:nvPr/>
        </p:nvSpPr>
        <p:spPr>
          <a:xfrm>
            <a:off x="2780244" y="2384258"/>
            <a:ext cx="424608" cy="711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F</a:t>
            </a:r>
          </a:p>
        </p:txBody>
      </p:sp>
      <p:sp>
        <p:nvSpPr>
          <p:cNvPr id="332" name="Shape 332"/>
          <p:cNvSpPr/>
          <p:nvPr/>
        </p:nvSpPr>
        <p:spPr>
          <a:xfrm>
            <a:off x="2780244" y="1151261"/>
            <a:ext cx="453133" cy="711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E</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a.pdf"/>
          <p:cNvPicPr/>
          <p:nvPr/>
        </p:nvPicPr>
        <p:blipFill>
          <a:blip r:embed="rId2">
            <a:extLst/>
          </a:blip>
          <a:srcRect r="3581" b="6386"/>
          <a:stretch>
            <a:fillRect/>
          </a:stretch>
        </p:blipFill>
        <p:spPr>
          <a:xfrm>
            <a:off x="-393569" y="-41948"/>
            <a:ext cx="8433206" cy="10596074"/>
          </a:xfrm>
          <a:prstGeom prst="rect">
            <a:avLst/>
          </a:prstGeom>
          <a:ln w="12700">
            <a:miter lim="400000"/>
          </a:ln>
        </p:spPr>
      </p:pic>
      <p:sp>
        <p:nvSpPr>
          <p:cNvPr id="335" name="Shape 335"/>
          <p:cNvSpPr/>
          <p:nvPr/>
        </p:nvSpPr>
        <p:spPr>
          <a:xfrm>
            <a:off x="7901344" y="246647"/>
            <a:ext cx="4819034" cy="899668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defTabSz="457200">
              <a:lnSpc>
                <a:spcPct val="80000"/>
              </a:lnSpc>
              <a:defRPr sz="1800"/>
            </a:pPr>
            <a:r>
              <a:rPr sz="2800" b="1">
                <a:latin typeface="Helvetica"/>
                <a:ea typeface="Helvetica"/>
                <a:cs typeface="Helvetica"/>
                <a:sym typeface="Helvetica"/>
              </a:rPr>
              <a:t>Which would the following be an example of:</a:t>
            </a:r>
          </a:p>
          <a:p>
            <a:pPr lvl="0" algn="l" defTabSz="457200">
              <a:lnSpc>
                <a:spcPct val="120000"/>
              </a:lnSpc>
              <a:defRPr sz="1800"/>
            </a:pPr>
            <a:r>
              <a:rPr sz="2800" b="1">
                <a:latin typeface="Helvetica"/>
                <a:ea typeface="Helvetica"/>
                <a:cs typeface="Helvetica"/>
                <a:sym typeface="Helvetica"/>
              </a:rPr>
              <a:t>1. Aborigines </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2. United States</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3. Russians in Kazakhstan</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4. South Korea</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5. Chinatown in NYC</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6. Icelanders in Canada</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7. Argentina and Uruguay</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8. Potential Solution to Israel-Palestine Issue</a:t>
            </a:r>
          </a:p>
        </p:txBody>
      </p:sp>
      <p:sp>
        <p:nvSpPr>
          <p:cNvPr id="336" name="Shape 336"/>
          <p:cNvSpPr/>
          <p:nvPr/>
        </p:nvSpPr>
        <p:spPr>
          <a:xfrm>
            <a:off x="8870377" y="1458372"/>
            <a:ext cx="2880967" cy="533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Stateless Nation</a:t>
            </a:r>
          </a:p>
        </p:txBody>
      </p:sp>
      <p:sp>
        <p:nvSpPr>
          <p:cNvPr id="337" name="Shape 337"/>
          <p:cNvSpPr/>
          <p:nvPr/>
        </p:nvSpPr>
        <p:spPr>
          <a:xfrm>
            <a:off x="8594214" y="2508948"/>
            <a:ext cx="3433293" cy="533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Multi-National State</a:t>
            </a:r>
          </a:p>
        </p:txBody>
      </p:sp>
      <p:sp>
        <p:nvSpPr>
          <p:cNvPr id="338" name="Shape 338"/>
          <p:cNvSpPr/>
          <p:nvPr/>
        </p:nvSpPr>
        <p:spPr>
          <a:xfrm>
            <a:off x="9285360" y="3559524"/>
            <a:ext cx="2051001" cy="533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Irredentism</a:t>
            </a:r>
          </a:p>
        </p:txBody>
      </p:sp>
      <p:sp>
        <p:nvSpPr>
          <p:cNvPr id="339" name="Shape 339"/>
          <p:cNvSpPr/>
          <p:nvPr/>
        </p:nvSpPr>
        <p:spPr>
          <a:xfrm>
            <a:off x="8504446" y="4610099"/>
            <a:ext cx="3868590" cy="533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“Perfect” Nation-State</a:t>
            </a:r>
          </a:p>
        </p:txBody>
      </p:sp>
      <p:sp>
        <p:nvSpPr>
          <p:cNvPr id="340" name="Shape 340"/>
          <p:cNvSpPr/>
          <p:nvPr/>
        </p:nvSpPr>
        <p:spPr>
          <a:xfrm>
            <a:off x="8049876" y="5635276"/>
            <a:ext cx="4521970" cy="533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Ethnic Enclave or Exclave</a:t>
            </a:r>
          </a:p>
        </p:txBody>
      </p:sp>
      <p:sp>
        <p:nvSpPr>
          <p:cNvPr id="341" name="Shape 341"/>
          <p:cNvSpPr/>
          <p:nvPr/>
        </p:nvSpPr>
        <p:spPr>
          <a:xfrm>
            <a:off x="8326039" y="6711252"/>
            <a:ext cx="4521970" cy="533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Ethnic Exclave or Enclave</a:t>
            </a:r>
          </a:p>
        </p:txBody>
      </p:sp>
      <p:sp>
        <p:nvSpPr>
          <p:cNvPr id="342" name="Shape 342"/>
          <p:cNvSpPr/>
          <p:nvPr/>
        </p:nvSpPr>
        <p:spPr>
          <a:xfrm>
            <a:off x="8742497" y="7711028"/>
            <a:ext cx="3136727" cy="533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Multi-State Nation</a:t>
            </a:r>
          </a:p>
        </p:txBody>
      </p:sp>
      <p:sp>
        <p:nvSpPr>
          <p:cNvPr id="343" name="Shape 343"/>
          <p:cNvSpPr/>
          <p:nvPr/>
        </p:nvSpPr>
        <p:spPr>
          <a:xfrm>
            <a:off x="8831136" y="9157521"/>
            <a:ext cx="2959449" cy="533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Bi-National State</a:t>
            </a:r>
          </a:p>
        </p:txBody>
      </p:sp>
      <p:sp>
        <p:nvSpPr>
          <p:cNvPr id="344" name="Shape 344"/>
          <p:cNvSpPr/>
          <p:nvPr/>
        </p:nvSpPr>
        <p:spPr>
          <a:xfrm>
            <a:off x="5743860" y="-52763"/>
            <a:ext cx="1517080" cy="533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457200">
              <a:lnSpc>
                <a:spcPct val="80000"/>
              </a:lnSpc>
              <a:defRPr sz="2800" b="1">
                <a:solidFill>
                  <a:srgbClr val="941100"/>
                </a:solidFill>
                <a:latin typeface="Helvetica"/>
                <a:ea typeface="Helvetica"/>
                <a:cs typeface="Helvetica"/>
                <a:sym typeface="Helvetica"/>
              </a:defRPr>
            </a:lvl1pPr>
          </a:lstStyle>
          <a:p>
            <a:pPr lvl="0">
              <a:defRPr sz="1800" b="0">
                <a:solidFill>
                  <a:srgbClr val="000000"/>
                </a:solidFill>
              </a:defRPr>
            </a:pPr>
            <a:r>
              <a:rPr sz="2800" b="1">
                <a:solidFill>
                  <a:srgbClr val="941100"/>
                </a:solidFill>
              </a:rPr>
              <a:t>REVIEW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3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1" animBg="1" advAuto="0"/>
      <p:bldP spid="337" grpId="2" animBg="1" advAuto="0"/>
      <p:bldP spid="338" grpId="3" animBg="1" advAuto="0"/>
      <p:bldP spid="339" grpId="4" animBg="1" advAuto="0"/>
      <p:bldP spid="340" grpId="5" animBg="1" advAuto="0"/>
      <p:bldP spid="341" grpId="6" animBg="1" advAuto="0"/>
      <p:bldP spid="342" grpId="7" animBg="1" advAuto="0"/>
      <p:bldP spid="343" grpId="8"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3"/>
          <p:cNvGrpSpPr/>
          <p:nvPr/>
        </p:nvGrpSpPr>
        <p:grpSpPr>
          <a:xfrm>
            <a:off x="3200400" y="1726580"/>
            <a:ext cx="6604000" cy="5187951"/>
            <a:chOff x="-215900" y="-139700"/>
            <a:chExt cx="6604000" cy="5187950"/>
          </a:xfrm>
        </p:grpSpPr>
        <p:pic>
          <p:nvPicPr>
            <p:cNvPr id="102" name="droppedImage.pdf"/>
            <p:cNvPicPr/>
            <p:nvPr/>
          </p:nvPicPr>
          <p:blipFill>
            <a:blip r:embed="rId2">
              <a:extLst/>
            </a:blip>
            <a:srcRect t="4454" b="4434"/>
            <a:stretch>
              <a:fillRect/>
            </a:stretch>
          </p:blipFill>
          <p:spPr>
            <a:xfrm>
              <a:off x="0" y="0"/>
              <a:ext cx="6172200" cy="4629150"/>
            </a:xfrm>
            <a:prstGeom prst="rect">
              <a:avLst/>
            </a:prstGeom>
            <a:ln>
              <a:noFill/>
            </a:ln>
            <a:effectLst/>
          </p:spPr>
        </p:pic>
        <p:pic>
          <p:nvPicPr>
            <p:cNvPr id="101" name="Picture 100"/>
            <p:cNvPicPr/>
            <p:nvPr/>
          </p:nvPicPr>
          <p:blipFill>
            <a:blip r:embed="rId3">
              <a:extLst/>
            </a:blip>
            <a:stretch>
              <a:fillRect/>
            </a:stretch>
          </p:blipFill>
          <p:spPr>
            <a:xfrm>
              <a:off x="-215900" y="-139700"/>
              <a:ext cx="6604000" cy="5187950"/>
            </a:xfrm>
            <a:prstGeom prst="rect">
              <a:avLst/>
            </a:prstGeom>
            <a:effectLst/>
          </p:spPr>
        </p:pic>
      </p:grpSp>
      <p:sp>
        <p:nvSpPr>
          <p:cNvPr id="104" name="Shape 104"/>
          <p:cNvSpPr/>
          <p:nvPr/>
        </p:nvSpPr>
        <p:spPr>
          <a:xfrm>
            <a:off x="800100" y="6959600"/>
            <a:ext cx="11493500" cy="120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b="1" cap="all">
                <a:latin typeface="Helvetica Neue"/>
                <a:ea typeface="Helvetica Neue"/>
                <a:cs typeface="Helvetica Neue"/>
                <a:sym typeface="Helvetica Neue"/>
              </a:defRPr>
            </a:lvl1pPr>
          </a:lstStyle>
          <a:p>
            <a:pPr lvl="0">
              <a:defRPr sz="1800" b="0" cap="none"/>
            </a:pPr>
            <a:r>
              <a:rPr sz="6000" b="1" cap="all"/>
              <a:t>Stateless Nation</a:t>
            </a:r>
          </a:p>
        </p:txBody>
      </p:sp>
      <p:sp>
        <p:nvSpPr>
          <p:cNvPr id="105" name="Shape 105"/>
          <p:cNvSpPr/>
          <p:nvPr/>
        </p:nvSpPr>
        <p:spPr>
          <a:xfrm>
            <a:off x="6228715" y="662214"/>
            <a:ext cx="636271" cy="10192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60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6000" b="1" cap="all">
                <a:solidFill>
                  <a:srgbClr val="5C554F"/>
                </a:solidFill>
              </a:rPr>
              <a:t>A</a:t>
            </a:r>
          </a:p>
        </p:txBody>
      </p:sp>
      <p:pic>
        <p:nvPicPr>
          <p:cNvPr id="106" name="droppedImage.pdf"/>
          <p:cNvPicPr/>
          <p:nvPr/>
        </p:nvPicPr>
        <p:blipFill>
          <a:blip r:embed="rId4">
            <a:extLst/>
          </a:blip>
          <a:stretch>
            <a:fillRect/>
          </a:stretch>
        </p:blipFill>
        <p:spPr>
          <a:xfrm>
            <a:off x="3543300" y="1727200"/>
            <a:ext cx="406400" cy="393700"/>
          </a:xfrm>
          <a:prstGeom prst="rect">
            <a:avLst/>
          </a:prstGeom>
          <a:ln w="12700">
            <a:miter lim="400000"/>
          </a:ln>
        </p:spPr>
      </p:pic>
      <p:pic>
        <p:nvPicPr>
          <p:cNvPr id="107" name="pasted-image.png"/>
          <p:cNvPicPr/>
          <p:nvPr/>
        </p:nvPicPr>
        <p:blipFill>
          <a:blip r:embed="rId5">
            <a:extLst/>
          </a:blip>
          <a:stretch>
            <a:fillRect/>
          </a:stretch>
        </p:blipFill>
        <p:spPr>
          <a:xfrm>
            <a:off x="3511550" y="2213266"/>
            <a:ext cx="636270" cy="653468"/>
          </a:xfrm>
          <a:prstGeom prst="rect">
            <a:avLst/>
          </a:prstGeom>
          <a:ln w="12700">
            <a:miter lim="400000"/>
          </a:ln>
        </p:spPr>
      </p:pic>
      <p:sp>
        <p:nvSpPr>
          <p:cNvPr id="108" name="Shape 108"/>
          <p:cNvSpPr/>
          <p:nvPr/>
        </p:nvSpPr>
        <p:spPr>
          <a:xfrm>
            <a:off x="9198558" y="2770623"/>
            <a:ext cx="3266238" cy="3714001"/>
          </a:xfrm>
          <a:prstGeom prst="rect">
            <a:avLst/>
          </a:prstGeom>
          <a:solidFill>
            <a:srgbClr val="325D6B"/>
          </a:solidFill>
          <a:ln w="12700">
            <a:miter lim="400000"/>
          </a:ln>
          <a:extLst>
            <a:ext uri="{C572A759-6A51-4108-AA02-DFA0A04FC94B}">
              <ma14:wrappingTextBoxFlag xmlns:ma14="http://schemas.microsoft.com/office/mac/drawingml/2011/main" xmlns="" val="1"/>
            </a:ext>
          </a:extLst>
        </p:spPr>
        <p:txBody>
          <a:bodyPr lIns="0" tIns="0" rIns="0" bIns="0" anchor="ctr"/>
          <a:lstStyle/>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Enclave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Stateless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Enclave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“Perfect” Nation-State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Bi-National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Multi-State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Irredentism</a:t>
            </a:r>
          </a:p>
        </p:txBody>
      </p:sp>
      <p:graphicFrame>
        <p:nvGraphicFramePr>
          <p:cNvPr id="109" name="Table 109"/>
          <p:cNvGraphicFramePr/>
          <p:nvPr/>
        </p:nvGraphicFramePr>
        <p:xfrm>
          <a:off x="549969" y="2042076"/>
          <a:ext cx="2576069" cy="4556955"/>
        </p:xfrm>
        <a:graphic>
          <a:graphicData uri="http://schemas.openxmlformats.org/drawingml/2006/table">
            <a:tbl>
              <a:tblPr>
                <a:tableStyleId>{4C3C2611-4C71-4FC5-86AE-919BDF0F9419}</a:tableStyleId>
              </a:tblPr>
              <a:tblGrid>
                <a:gridCol w="2576069">
                  <a:extLst>
                    <a:ext uri="{9D8B030D-6E8A-4147-A177-3AD203B41FA5}">
                      <a16:colId xmlns:a16="http://schemas.microsoft.com/office/drawing/2014/main" xmlns="" val="20000"/>
                    </a:ext>
                  </a:extLst>
                </a:gridCol>
              </a:tblGrid>
              <a:tr h="350535">
                <a:tc>
                  <a:txBody>
                    <a:bodyPr/>
                    <a:lstStyle/>
                    <a:p>
                      <a:pPr lvl="0" algn="ctr" defTabSz="457200">
                        <a:defRPr sz="1800">
                          <a:solidFill>
                            <a:srgbClr val="000000"/>
                          </a:solidFill>
                        </a:defRPr>
                      </a:pPr>
                      <a:r>
                        <a:rPr sz="2000" b="1">
                          <a:latin typeface="Calibri"/>
                          <a:ea typeface="Calibri"/>
                          <a:cs typeface="Calibri"/>
                          <a:sym typeface="Calibri"/>
                        </a:rPr>
                        <a:t>Albanians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0"/>
                  </a:ext>
                </a:extLst>
              </a:tr>
              <a:tr h="350535">
                <a:tc>
                  <a:txBody>
                    <a:bodyPr/>
                    <a:lstStyle/>
                    <a:p>
                      <a:pPr lvl="0" algn="ctr" defTabSz="457200">
                        <a:defRPr sz="1800">
                          <a:solidFill>
                            <a:srgbClr val="000000"/>
                          </a:solidFill>
                        </a:defRPr>
                      </a:pPr>
                      <a:r>
                        <a:rPr sz="2000" b="1">
                          <a:latin typeface="Calibri"/>
                          <a:ea typeface="Calibri"/>
                          <a:cs typeface="Calibri"/>
                          <a:sym typeface="Calibri"/>
                        </a:rPr>
                        <a:t>Austria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1"/>
                  </a:ext>
                </a:extLst>
              </a:tr>
              <a:tr h="350535">
                <a:tc>
                  <a:txBody>
                    <a:bodyPr/>
                    <a:lstStyle/>
                    <a:p>
                      <a:pPr lvl="0" algn="ctr" defTabSz="457200">
                        <a:defRPr sz="1800">
                          <a:solidFill>
                            <a:srgbClr val="000000"/>
                          </a:solidFill>
                        </a:defRPr>
                      </a:pPr>
                      <a:r>
                        <a:rPr sz="2000" b="1">
                          <a:latin typeface="Calibri"/>
                          <a:ea typeface="Calibri"/>
                          <a:cs typeface="Calibri"/>
                          <a:sym typeface="Calibri"/>
                        </a:rPr>
                        <a:t>Basques in Spain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2"/>
                  </a:ext>
                </a:extLst>
              </a:tr>
              <a:tr h="350535">
                <a:tc>
                  <a:txBody>
                    <a:bodyPr/>
                    <a:lstStyle/>
                    <a:p>
                      <a:pPr lvl="0" algn="ctr" defTabSz="457200">
                        <a:defRPr sz="1800">
                          <a:solidFill>
                            <a:srgbClr val="000000"/>
                          </a:solidFill>
                        </a:defRPr>
                      </a:pPr>
                      <a:r>
                        <a:rPr sz="2000" b="1">
                          <a:latin typeface="Calibri"/>
                          <a:ea typeface="Calibri"/>
                          <a:cs typeface="Calibri"/>
                          <a:sym typeface="Calibri"/>
                        </a:rPr>
                        <a:t>Belgium</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3"/>
                  </a:ext>
                </a:extLst>
              </a:tr>
              <a:tr h="350535">
                <a:tc>
                  <a:txBody>
                    <a:bodyPr/>
                    <a:lstStyle/>
                    <a:p>
                      <a:pPr lvl="0" algn="ctr" defTabSz="457200">
                        <a:defRPr sz="1800">
                          <a:solidFill>
                            <a:srgbClr val="000000"/>
                          </a:solidFill>
                        </a:defRPr>
                      </a:pPr>
                      <a:r>
                        <a:rPr sz="2000" b="1">
                          <a:latin typeface="Calibri"/>
                          <a:ea typeface="Calibri"/>
                          <a:cs typeface="Calibri"/>
                          <a:sym typeface="Calibri"/>
                        </a:rPr>
                        <a:t>Bretons in France</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4"/>
                  </a:ext>
                </a:extLst>
              </a:tr>
              <a:tr h="350535">
                <a:tc>
                  <a:txBody>
                    <a:bodyPr/>
                    <a:lstStyle/>
                    <a:p>
                      <a:pPr lvl="0" algn="ctr" defTabSz="457200">
                        <a:defRPr sz="1800">
                          <a:solidFill>
                            <a:srgbClr val="000000"/>
                          </a:solidFill>
                        </a:defRPr>
                      </a:pPr>
                      <a:r>
                        <a:rPr sz="2000" b="1">
                          <a:latin typeface="Calibri"/>
                          <a:ea typeface="Calibri"/>
                          <a:cs typeface="Calibri"/>
                          <a:sym typeface="Calibri"/>
                        </a:rPr>
                        <a:t>Canada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5"/>
                  </a:ext>
                </a:extLst>
              </a:tr>
              <a:tr h="350535">
                <a:tc>
                  <a:txBody>
                    <a:bodyPr/>
                    <a:lstStyle/>
                    <a:p>
                      <a:pPr lvl="0" algn="ctr" defTabSz="457200">
                        <a:defRPr sz="1800">
                          <a:solidFill>
                            <a:srgbClr val="000000"/>
                          </a:solidFill>
                        </a:defRPr>
                      </a:pPr>
                      <a:r>
                        <a:rPr sz="2000" b="1">
                          <a:latin typeface="Calibri"/>
                          <a:ea typeface="Calibri"/>
                          <a:cs typeface="Calibri"/>
                          <a:sym typeface="Calibri"/>
                        </a:rPr>
                        <a:t>former U.S.S.R.</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6"/>
                  </a:ext>
                </a:extLst>
              </a:tr>
              <a:tr h="350535">
                <a:tc>
                  <a:txBody>
                    <a:bodyPr/>
                    <a:lstStyle/>
                    <a:p>
                      <a:pPr lvl="0" algn="ctr" defTabSz="457200">
                        <a:defRPr sz="1800">
                          <a:solidFill>
                            <a:srgbClr val="000000"/>
                          </a:solidFill>
                        </a:defRPr>
                      </a:pPr>
                      <a:r>
                        <a:rPr sz="2000" b="1">
                          <a:latin typeface="Calibri"/>
                          <a:ea typeface="Calibri"/>
                          <a:cs typeface="Calibri"/>
                          <a:sym typeface="Calibri"/>
                        </a:rPr>
                        <a:t>Germany</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7"/>
                  </a:ext>
                </a:extLst>
              </a:tr>
              <a:tr h="350535">
                <a:tc>
                  <a:txBody>
                    <a:bodyPr/>
                    <a:lstStyle/>
                    <a:p>
                      <a:pPr lvl="0" algn="ctr" defTabSz="457200">
                        <a:defRPr sz="1800">
                          <a:solidFill>
                            <a:srgbClr val="000000"/>
                          </a:solidFill>
                        </a:defRPr>
                      </a:pPr>
                      <a:r>
                        <a:rPr sz="2000" b="1">
                          <a:latin typeface="Calibri"/>
                          <a:ea typeface="Calibri"/>
                          <a:cs typeface="Calibri"/>
                          <a:sym typeface="Calibri"/>
                        </a:rPr>
                        <a:t>Hungarians in Romania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8"/>
                  </a:ext>
                </a:extLst>
              </a:tr>
              <a:tr h="350535">
                <a:tc>
                  <a:txBody>
                    <a:bodyPr/>
                    <a:lstStyle/>
                    <a:p>
                      <a:pPr lvl="0" algn="ctr" defTabSz="457200">
                        <a:defRPr sz="1800">
                          <a:solidFill>
                            <a:srgbClr val="000000"/>
                          </a:solidFill>
                        </a:defRPr>
                      </a:pPr>
                      <a:r>
                        <a:rPr sz="2000" b="1">
                          <a:latin typeface="Calibri"/>
                          <a:ea typeface="Calibri"/>
                          <a:cs typeface="Calibri"/>
                          <a:sym typeface="Calibri"/>
                        </a:rPr>
                        <a:t>Iceland</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9"/>
                  </a:ext>
                </a:extLst>
              </a:tr>
              <a:tr h="350535">
                <a:tc>
                  <a:txBody>
                    <a:bodyPr/>
                    <a:lstStyle/>
                    <a:p>
                      <a:pPr lvl="0" algn="ctr" defTabSz="457200">
                        <a:defRPr sz="1800">
                          <a:solidFill>
                            <a:srgbClr val="000000"/>
                          </a:solidFill>
                        </a:defRPr>
                      </a:pPr>
                      <a:r>
                        <a:rPr sz="2000" b="1">
                          <a:latin typeface="Calibri"/>
                          <a:ea typeface="Calibri"/>
                          <a:cs typeface="Calibri"/>
                          <a:sym typeface="Calibri"/>
                        </a:rPr>
                        <a:t>Japan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0"/>
                  </a:ext>
                </a:extLst>
              </a:tr>
              <a:tr h="350535">
                <a:tc>
                  <a:txBody>
                    <a:bodyPr/>
                    <a:lstStyle/>
                    <a:p>
                      <a:pPr lvl="0" algn="ctr" defTabSz="457200">
                        <a:defRPr sz="1800">
                          <a:solidFill>
                            <a:srgbClr val="000000"/>
                          </a:solidFill>
                        </a:defRPr>
                      </a:pPr>
                      <a:r>
                        <a:rPr sz="2000" b="1">
                          <a:latin typeface="Calibri"/>
                          <a:ea typeface="Calibri"/>
                          <a:cs typeface="Calibri"/>
                          <a:sym typeface="Calibri"/>
                        </a:rPr>
                        <a:t>Kurds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1"/>
                  </a:ext>
                </a:extLst>
              </a:tr>
              <a:tr h="350535">
                <a:tc>
                  <a:txBody>
                    <a:bodyPr/>
                    <a:lstStyle/>
                    <a:p>
                      <a:pPr lvl="0" algn="ctr" defTabSz="457200">
                        <a:defRPr sz="1800">
                          <a:solidFill>
                            <a:srgbClr val="000000"/>
                          </a:solidFill>
                        </a:defRPr>
                      </a:pPr>
                      <a:r>
                        <a:rPr sz="2000" b="1">
                          <a:latin typeface="Calibri"/>
                          <a:ea typeface="Calibri"/>
                          <a:cs typeface="Calibri"/>
                          <a:sym typeface="Calibri"/>
                        </a:rPr>
                        <a:t>Palestinians </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2"/>
                  </a:ext>
                </a:extLst>
              </a:tr>
            </a:tbl>
          </a:graphicData>
        </a:graphic>
      </p:graphicFrame>
      <p:sp>
        <p:nvSpPr>
          <p:cNvPr id="110" name="Shape 110"/>
          <p:cNvSpPr/>
          <p:nvPr/>
        </p:nvSpPr>
        <p:spPr>
          <a:xfrm>
            <a:off x="2355367" y="8526665"/>
            <a:ext cx="8294066" cy="64713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vl1pPr>
          </a:lstStyle>
          <a:p>
            <a:pPr lvl="0">
              <a:defRPr sz="1800" b="0"/>
            </a:pPr>
            <a:r>
              <a:rPr sz="3600" b="1"/>
              <a:t>EXAMPLE COMPLETED WITH CLASS</a:t>
            </a:r>
          </a:p>
        </p:txBody>
      </p:sp>
      <p:sp>
        <p:nvSpPr>
          <p:cNvPr id="12" name="Shape 90"/>
          <p:cNvSpPr/>
          <p:nvPr/>
        </p:nvSpPr>
        <p:spPr>
          <a:xfrm>
            <a:off x="8912352" y="679334"/>
            <a:ext cx="3609344" cy="92333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defTabSz="457200">
              <a:defRPr sz="3100" b="1">
                <a:solidFill>
                  <a:srgbClr val="FF9300"/>
                </a:solidFill>
                <a:latin typeface="Helvetica"/>
                <a:ea typeface="Helvetica"/>
                <a:cs typeface="Helvetica"/>
                <a:sym typeface="Helvetica"/>
              </a:defRPr>
            </a:lvl1pPr>
          </a:lstStyle>
          <a:p>
            <a:pPr lvl="0">
              <a:defRPr sz="1800" b="0">
                <a:solidFill>
                  <a:srgbClr val="000000"/>
                </a:solidFill>
              </a:defRPr>
            </a:pPr>
            <a:r>
              <a:rPr sz="2000" b="1" dirty="0">
                <a:solidFill>
                  <a:srgbClr val="FF9300"/>
                </a:solidFill>
              </a:rPr>
              <a:t>Match the locations with the correct </a:t>
            </a:r>
            <a:r>
              <a:rPr sz="2000" b="1" dirty="0" smtClean="0">
                <a:solidFill>
                  <a:srgbClr val="FF9300"/>
                </a:solidFill>
              </a:rPr>
              <a:t>graph.</a:t>
            </a:r>
            <a:r>
              <a:rPr lang="en-US" sz="2000" b="1" dirty="0" smtClean="0">
                <a:solidFill>
                  <a:srgbClr val="FF9300"/>
                </a:solidFill>
              </a:rPr>
              <a:t> S</a:t>
            </a:r>
            <a:r>
              <a:rPr sz="2000" b="1" dirty="0" smtClean="0">
                <a:solidFill>
                  <a:srgbClr val="FF9300"/>
                </a:solidFill>
              </a:rPr>
              <a:t>ome </a:t>
            </a:r>
            <a:r>
              <a:rPr sz="2000" b="1" dirty="0">
                <a:solidFill>
                  <a:srgbClr val="FF9300"/>
                </a:solidFill>
              </a:rPr>
              <a:t>will have more than one country.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0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1" animBg="1" advAuto="0"/>
      <p:bldP spid="109" grpId="2" animBg="1" advAuto="0"/>
      <p:bldP spid="12"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Kurdish-inhabited_area_by_CIA_%281992%29.png"/>
          <p:cNvPicPr/>
          <p:nvPr/>
        </p:nvPicPr>
        <p:blipFill>
          <a:blip r:embed="rId2">
            <a:extLst/>
          </a:blip>
          <a:stretch>
            <a:fillRect/>
          </a:stretch>
        </p:blipFill>
        <p:spPr>
          <a:xfrm>
            <a:off x="1511300" y="797331"/>
            <a:ext cx="9982200" cy="8146238"/>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asted-image-small.png"/>
          <p:cNvPicPr/>
          <p:nvPr/>
        </p:nvPicPr>
        <p:blipFill>
          <a:blip r:embed="rId2">
            <a:extLst/>
          </a:blip>
          <a:stretch>
            <a:fillRect/>
          </a:stretch>
        </p:blipFill>
        <p:spPr>
          <a:xfrm>
            <a:off x="158496" y="60055"/>
            <a:ext cx="12371826" cy="963349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alestinian_outside_palestine.tiff"/>
          <p:cNvPicPr/>
          <p:nvPr/>
        </p:nvPicPr>
        <p:blipFill>
          <a:blip r:embed="rId2">
            <a:extLst/>
          </a:blip>
          <a:stretch>
            <a:fillRect/>
          </a:stretch>
        </p:blipFill>
        <p:spPr>
          <a:xfrm>
            <a:off x="901700" y="1606550"/>
            <a:ext cx="11196609" cy="6515100"/>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120"/>
          <p:cNvGrpSpPr/>
          <p:nvPr/>
        </p:nvGrpSpPr>
        <p:grpSpPr>
          <a:xfrm>
            <a:off x="3200400" y="1085850"/>
            <a:ext cx="6604000" cy="5187950"/>
            <a:chOff x="-215900" y="-139700"/>
            <a:chExt cx="6604000" cy="5187950"/>
          </a:xfrm>
        </p:grpSpPr>
        <p:pic>
          <p:nvPicPr>
            <p:cNvPr id="119" name="droppedImage.pdf"/>
            <p:cNvPicPr/>
            <p:nvPr/>
          </p:nvPicPr>
          <p:blipFill>
            <a:blip r:embed="rId2">
              <a:extLst/>
            </a:blip>
            <a:srcRect t="4454" b="4434"/>
            <a:stretch>
              <a:fillRect/>
            </a:stretch>
          </p:blipFill>
          <p:spPr>
            <a:xfrm>
              <a:off x="0" y="0"/>
              <a:ext cx="6172200" cy="4629150"/>
            </a:xfrm>
            <a:prstGeom prst="rect">
              <a:avLst/>
            </a:prstGeom>
            <a:ln>
              <a:noFill/>
            </a:ln>
            <a:effectLst/>
          </p:spPr>
        </p:pic>
        <p:pic>
          <p:nvPicPr>
            <p:cNvPr id="118" name="Picture 117"/>
            <p:cNvPicPr/>
            <p:nvPr/>
          </p:nvPicPr>
          <p:blipFill>
            <a:blip r:embed="rId3">
              <a:extLst/>
            </a:blip>
            <a:stretch>
              <a:fillRect/>
            </a:stretch>
          </p:blipFill>
          <p:spPr>
            <a:xfrm>
              <a:off x="-215900" y="-139700"/>
              <a:ext cx="6604000" cy="5187950"/>
            </a:xfrm>
            <a:prstGeom prst="rect">
              <a:avLst/>
            </a:prstGeom>
            <a:effectLst/>
          </p:spPr>
        </p:pic>
      </p:grpSp>
      <p:sp>
        <p:nvSpPr>
          <p:cNvPr id="121" name="Shape 121"/>
          <p:cNvSpPr/>
          <p:nvPr/>
        </p:nvSpPr>
        <p:spPr>
          <a:xfrm>
            <a:off x="799642" y="6204483"/>
            <a:ext cx="11493501" cy="31480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4000" b="1" cap="all">
                <a:latin typeface="Helvetica Neue"/>
                <a:ea typeface="Helvetica Neue"/>
                <a:cs typeface="Helvetica Neue"/>
                <a:sym typeface="Helvetica Neue"/>
              </a:rPr>
              <a:t>Stateless Nation </a:t>
            </a:r>
            <a:r>
              <a:rPr sz="4000" cap="all">
                <a:latin typeface="Helvetica Neue"/>
                <a:ea typeface="Helvetica Neue"/>
                <a:cs typeface="Helvetica Neue"/>
                <a:sym typeface="Helvetica Neue"/>
              </a:rPr>
              <a:t>- Kurds: An ancient group with a distinctive language and culture, and concentrate in Turkey, Iran, and Iraq. Smaller numbers live in Syria, Armenia, and Azerbaijan.</a:t>
            </a:r>
          </a:p>
        </p:txBody>
      </p:sp>
      <p:sp>
        <p:nvSpPr>
          <p:cNvPr id="122" name="Shape 122"/>
          <p:cNvSpPr/>
          <p:nvPr/>
        </p:nvSpPr>
        <p:spPr>
          <a:xfrm>
            <a:off x="6332652" y="381000"/>
            <a:ext cx="427483" cy="6477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3600" b="1" cap="all">
                <a:solidFill>
                  <a:srgbClr val="5C554F"/>
                </a:solidFill>
              </a:rPr>
              <a:t>A</a:t>
            </a:r>
          </a:p>
        </p:txBody>
      </p:sp>
      <p:pic>
        <p:nvPicPr>
          <p:cNvPr id="123" name="droppedImage.pdf"/>
          <p:cNvPicPr/>
          <p:nvPr/>
        </p:nvPicPr>
        <p:blipFill>
          <a:blip r:embed="rId4">
            <a:extLst/>
          </a:blip>
          <a:stretch>
            <a:fillRect/>
          </a:stretch>
        </p:blipFill>
        <p:spPr>
          <a:xfrm>
            <a:off x="3543300" y="1727200"/>
            <a:ext cx="406400" cy="3937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21"/>
                                        </p:tgtEl>
                                        <p:attrNameLst>
                                          <p:attrName>style.visibility</p:attrName>
                                        </p:attrNameLst>
                                      </p:cBhvr>
                                      <p:to>
                                        <p:strVal val="visible"/>
                                      </p:to>
                                    </p:set>
                                    <p:animEffect transition="in" filter="dissolve">
                                      <p:cBhvr>
                                        <p:cTn id="7"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oup 140"/>
          <p:cNvGrpSpPr/>
          <p:nvPr/>
        </p:nvGrpSpPr>
        <p:grpSpPr>
          <a:xfrm>
            <a:off x="3156407" y="1982287"/>
            <a:ext cx="6604001" cy="5187951"/>
            <a:chOff x="-215900" y="-146050"/>
            <a:chExt cx="6604000" cy="5187950"/>
          </a:xfrm>
        </p:grpSpPr>
        <p:pic>
          <p:nvPicPr>
            <p:cNvPr id="139" name="droppedImage.pdf"/>
            <p:cNvPicPr/>
            <p:nvPr/>
          </p:nvPicPr>
          <p:blipFill>
            <a:blip r:embed="rId2">
              <a:extLst/>
            </a:blip>
            <a:srcRect l="5987" r="5828" b="137"/>
            <a:stretch>
              <a:fillRect/>
            </a:stretch>
          </p:blipFill>
          <p:spPr>
            <a:xfrm>
              <a:off x="0" y="0"/>
              <a:ext cx="6172200" cy="4622800"/>
            </a:xfrm>
            <a:prstGeom prst="rect">
              <a:avLst/>
            </a:prstGeom>
            <a:ln>
              <a:noFill/>
            </a:ln>
            <a:effectLst/>
          </p:spPr>
        </p:pic>
        <p:pic>
          <p:nvPicPr>
            <p:cNvPr id="138" name="Picture 137"/>
            <p:cNvPicPr/>
            <p:nvPr/>
          </p:nvPicPr>
          <p:blipFill>
            <a:blip r:embed="rId3">
              <a:extLst/>
            </a:blip>
            <a:stretch>
              <a:fillRect/>
            </a:stretch>
          </p:blipFill>
          <p:spPr>
            <a:xfrm>
              <a:off x="-215900" y="-146050"/>
              <a:ext cx="6604000" cy="5187950"/>
            </a:xfrm>
            <a:prstGeom prst="rect">
              <a:avLst/>
            </a:prstGeom>
            <a:effectLst/>
          </p:spPr>
        </p:pic>
      </p:grpSp>
      <p:sp>
        <p:nvSpPr>
          <p:cNvPr id="141" name="Shape 141"/>
          <p:cNvSpPr/>
          <p:nvPr/>
        </p:nvSpPr>
        <p:spPr>
          <a:xfrm>
            <a:off x="755650" y="6975153"/>
            <a:ext cx="11493500" cy="19431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b="1">
                <a:latin typeface="Helvetica Neue"/>
                <a:ea typeface="Helvetica Neue"/>
                <a:cs typeface="Helvetica Neue"/>
                <a:sym typeface="Helvetica Neue"/>
              </a:defRPr>
            </a:lvl1pPr>
          </a:lstStyle>
          <a:p>
            <a:pPr lvl="0">
              <a:defRPr sz="1800" b="0"/>
            </a:pPr>
            <a:r>
              <a:rPr sz="6000" b="1"/>
              <a:t>“Perfect” Nation-State</a:t>
            </a:r>
          </a:p>
        </p:txBody>
      </p:sp>
      <p:sp>
        <p:nvSpPr>
          <p:cNvPr id="142" name="Shape 142"/>
          <p:cNvSpPr/>
          <p:nvPr/>
        </p:nvSpPr>
        <p:spPr>
          <a:xfrm>
            <a:off x="6177025" y="835347"/>
            <a:ext cx="650749" cy="10192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6000"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6000" b="1" cap="all">
                <a:solidFill>
                  <a:srgbClr val="5C554F"/>
                </a:solidFill>
              </a:rPr>
              <a:t>b</a:t>
            </a:r>
          </a:p>
        </p:txBody>
      </p:sp>
      <p:pic>
        <p:nvPicPr>
          <p:cNvPr id="143" name="pasted-image.png"/>
          <p:cNvPicPr/>
          <p:nvPr/>
        </p:nvPicPr>
        <p:blipFill>
          <a:blip r:embed="rId4">
            <a:extLst/>
          </a:blip>
          <a:stretch>
            <a:fillRect/>
          </a:stretch>
        </p:blipFill>
        <p:spPr>
          <a:xfrm>
            <a:off x="3511550" y="2213266"/>
            <a:ext cx="636270" cy="653468"/>
          </a:xfrm>
          <a:prstGeom prst="rect">
            <a:avLst/>
          </a:prstGeom>
          <a:ln w="12700">
            <a:miter lim="400000"/>
          </a:ln>
        </p:spPr>
      </p:pic>
      <p:sp>
        <p:nvSpPr>
          <p:cNvPr id="144" name="Shape 144"/>
          <p:cNvSpPr/>
          <p:nvPr/>
        </p:nvSpPr>
        <p:spPr>
          <a:xfrm>
            <a:off x="9198558" y="2770623"/>
            <a:ext cx="3266238" cy="3714001"/>
          </a:xfrm>
          <a:prstGeom prst="rect">
            <a:avLst/>
          </a:prstGeom>
          <a:solidFill>
            <a:srgbClr val="325D6B"/>
          </a:solidFill>
          <a:ln w="12700">
            <a:miter lim="400000"/>
          </a:ln>
          <a:extLst>
            <a:ext uri="{C572A759-6A51-4108-AA02-DFA0A04FC94B}">
              <ma14:wrappingTextBoxFlag xmlns:ma14="http://schemas.microsoft.com/office/mac/drawingml/2011/main" xmlns="" val="1"/>
            </a:ext>
          </a:extLst>
        </p:spPr>
        <p:txBody>
          <a:bodyPr lIns="0" tIns="0" rIns="0" bIns="0" anchor="ctr"/>
          <a:lstStyle/>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Exclave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Stateless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Ethnic Enclave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“Perfect” Nation-State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Bi-National State</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Multi-State Nation</a:t>
            </a:r>
          </a:p>
          <a:p>
            <a:pPr marL="373944" lvl="0" indent="-373944">
              <a:buSzPct val="100000"/>
              <a:buAutoNum type="arabicPeriod"/>
              <a:defRPr sz="1800"/>
            </a:pPr>
            <a:r>
              <a:rPr sz="2000" b="1">
                <a:solidFill>
                  <a:srgbClr val="FFFFFF"/>
                </a:solidFill>
                <a:effectLst>
                  <a:outerShdw blurRad="12700" dist="63500" dir="1740000" rotWithShape="0">
                    <a:srgbClr val="000000"/>
                  </a:outerShdw>
                </a:effectLst>
              </a:rPr>
              <a:t>Irredentism</a:t>
            </a:r>
          </a:p>
        </p:txBody>
      </p:sp>
      <p:graphicFrame>
        <p:nvGraphicFramePr>
          <p:cNvPr id="145" name="Table 145"/>
          <p:cNvGraphicFramePr/>
          <p:nvPr/>
        </p:nvGraphicFramePr>
        <p:xfrm>
          <a:off x="549969" y="2297783"/>
          <a:ext cx="2576069" cy="4556955"/>
        </p:xfrm>
        <a:graphic>
          <a:graphicData uri="http://schemas.openxmlformats.org/drawingml/2006/table">
            <a:tbl>
              <a:tblPr>
                <a:tableStyleId>{4C3C2611-4C71-4FC5-86AE-919BDF0F9419}</a:tableStyleId>
              </a:tblPr>
              <a:tblGrid>
                <a:gridCol w="2576069">
                  <a:extLst>
                    <a:ext uri="{9D8B030D-6E8A-4147-A177-3AD203B41FA5}">
                      <a16:colId xmlns:a16="http://schemas.microsoft.com/office/drawing/2014/main" xmlns="" val="20000"/>
                    </a:ext>
                  </a:extLst>
                </a:gridCol>
              </a:tblGrid>
              <a:tr h="350535">
                <a:tc>
                  <a:txBody>
                    <a:bodyPr/>
                    <a:lstStyle/>
                    <a:p>
                      <a:pPr lvl="0" algn="ctr" defTabSz="457200">
                        <a:defRPr sz="1800">
                          <a:solidFill>
                            <a:srgbClr val="000000"/>
                          </a:solidFill>
                        </a:defRPr>
                      </a:pPr>
                      <a:r>
                        <a:rPr sz="2000" b="1">
                          <a:latin typeface="Calibri"/>
                          <a:ea typeface="Calibri"/>
                          <a:cs typeface="Calibri"/>
                          <a:sym typeface="Calibri"/>
                        </a:rPr>
                        <a:t>Albanians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0"/>
                  </a:ext>
                </a:extLst>
              </a:tr>
              <a:tr h="350535">
                <a:tc>
                  <a:txBody>
                    <a:bodyPr/>
                    <a:lstStyle/>
                    <a:p>
                      <a:pPr lvl="0" algn="ctr" defTabSz="457200">
                        <a:defRPr sz="1800">
                          <a:solidFill>
                            <a:srgbClr val="000000"/>
                          </a:solidFill>
                        </a:defRPr>
                      </a:pPr>
                      <a:r>
                        <a:rPr sz="2000" b="1">
                          <a:latin typeface="Calibri"/>
                          <a:ea typeface="Calibri"/>
                          <a:cs typeface="Calibri"/>
                          <a:sym typeface="Calibri"/>
                        </a:rPr>
                        <a:t>Austria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1"/>
                  </a:ext>
                </a:extLst>
              </a:tr>
              <a:tr h="350535">
                <a:tc>
                  <a:txBody>
                    <a:bodyPr/>
                    <a:lstStyle/>
                    <a:p>
                      <a:pPr lvl="0" algn="ctr" defTabSz="457200">
                        <a:defRPr sz="1800">
                          <a:solidFill>
                            <a:srgbClr val="000000"/>
                          </a:solidFill>
                        </a:defRPr>
                      </a:pPr>
                      <a:r>
                        <a:rPr sz="2000" b="1">
                          <a:latin typeface="Calibri"/>
                          <a:ea typeface="Calibri"/>
                          <a:cs typeface="Calibri"/>
                          <a:sym typeface="Calibri"/>
                        </a:rPr>
                        <a:t>Basques in Spain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2"/>
                  </a:ext>
                </a:extLst>
              </a:tr>
              <a:tr h="350535">
                <a:tc>
                  <a:txBody>
                    <a:bodyPr/>
                    <a:lstStyle/>
                    <a:p>
                      <a:pPr lvl="0" algn="ctr" defTabSz="457200">
                        <a:defRPr sz="1800">
                          <a:solidFill>
                            <a:srgbClr val="000000"/>
                          </a:solidFill>
                        </a:defRPr>
                      </a:pPr>
                      <a:r>
                        <a:rPr sz="2000" b="1">
                          <a:latin typeface="Calibri"/>
                          <a:ea typeface="Calibri"/>
                          <a:cs typeface="Calibri"/>
                          <a:sym typeface="Calibri"/>
                        </a:rPr>
                        <a:t>Belgium</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3"/>
                  </a:ext>
                </a:extLst>
              </a:tr>
              <a:tr h="350535">
                <a:tc>
                  <a:txBody>
                    <a:bodyPr/>
                    <a:lstStyle/>
                    <a:p>
                      <a:pPr lvl="0" algn="ctr" defTabSz="457200">
                        <a:defRPr sz="1800">
                          <a:solidFill>
                            <a:srgbClr val="000000"/>
                          </a:solidFill>
                        </a:defRPr>
                      </a:pPr>
                      <a:r>
                        <a:rPr sz="2000" b="1">
                          <a:latin typeface="Calibri"/>
                          <a:ea typeface="Calibri"/>
                          <a:cs typeface="Calibri"/>
                          <a:sym typeface="Calibri"/>
                        </a:rPr>
                        <a:t>Bretons in France</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4"/>
                  </a:ext>
                </a:extLst>
              </a:tr>
              <a:tr h="350535">
                <a:tc>
                  <a:txBody>
                    <a:bodyPr/>
                    <a:lstStyle/>
                    <a:p>
                      <a:pPr lvl="0" algn="ctr" defTabSz="457200">
                        <a:defRPr sz="1800">
                          <a:solidFill>
                            <a:srgbClr val="000000"/>
                          </a:solidFill>
                        </a:defRPr>
                      </a:pPr>
                      <a:r>
                        <a:rPr sz="2000" b="1">
                          <a:latin typeface="Calibri"/>
                          <a:ea typeface="Calibri"/>
                          <a:cs typeface="Calibri"/>
                          <a:sym typeface="Calibri"/>
                        </a:rPr>
                        <a:t>Canada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5"/>
                  </a:ext>
                </a:extLst>
              </a:tr>
              <a:tr h="350535">
                <a:tc>
                  <a:txBody>
                    <a:bodyPr/>
                    <a:lstStyle/>
                    <a:p>
                      <a:pPr lvl="0" algn="ctr" defTabSz="457200">
                        <a:defRPr sz="1800">
                          <a:solidFill>
                            <a:srgbClr val="000000"/>
                          </a:solidFill>
                        </a:defRPr>
                      </a:pPr>
                      <a:r>
                        <a:rPr sz="2000" b="1">
                          <a:latin typeface="Calibri"/>
                          <a:ea typeface="Calibri"/>
                          <a:cs typeface="Calibri"/>
                          <a:sym typeface="Calibri"/>
                        </a:rPr>
                        <a:t>former U.S.S.R.</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6"/>
                  </a:ext>
                </a:extLst>
              </a:tr>
              <a:tr h="350535">
                <a:tc>
                  <a:txBody>
                    <a:bodyPr/>
                    <a:lstStyle/>
                    <a:p>
                      <a:pPr lvl="0" algn="ctr" defTabSz="457200">
                        <a:defRPr sz="1800">
                          <a:solidFill>
                            <a:srgbClr val="000000"/>
                          </a:solidFill>
                        </a:defRPr>
                      </a:pPr>
                      <a:r>
                        <a:rPr sz="2000" b="1">
                          <a:latin typeface="Calibri"/>
                          <a:ea typeface="Calibri"/>
                          <a:cs typeface="Calibri"/>
                          <a:sym typeface="Calibri"/>
                        </a:rPr>
                        <a:t>Germany</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7"/>
                  </a:ext>
                </a:extLst>
              </a:tr>
              <a:tr h="350535">
                <a:tc>
                  <a:txBody>
                    <a:bodyPr/>
                    <a:lstStyle/>
                    <a:p>
                      <a:pPr lvl="0" algn="ctr" defTabSz="457200">
                        <a:defRPr sz="1800">
                          <a:solidFill>
                            <a:srgbClr val="000000"/>
                          </a:solidFill>
                        </a:defRPr>
                      </a:pPr>
                      <a:r>
                        <a:rPr sz="2000" b="1">
                          <a:latin typeface="Calibri"/>
                          <a:ea typeface="Calibri"/>
                          <a:cs typeface="Calibri"/>
                          <a:sym typeface="Calibri"/>
                        </a:rPr>
                        <a:t>Hungarians in Romania</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8"/>
                  </a:ext>
                </a:extLst>
              </a:tr>
              <a:tr h="350535">
                <a:tc>
                  <a:txBody>
                    <a:bodyPr/>
                    <a:lstStyle/>
                    <a:p>
                      <a:pPr lvl="0" algn="ctr" defTabSz="457200">
                        <a:defRPr sz="1800">
                          <a:solidFill>
                            <a:srgbClr val="000000"/>
                          </a:solidFill>
                        </a:defRPr>
                      </a:pPr>
                      <a:r>
                        <a:rPr sz="2000" b="1">
                          <a:latin typeface="Calibri"/>
                          <a:ea typeface="Calibri"/>
                          <a:cs typeface="Calibri"/>
                          <a:sym typeface="Calibri"/>
                        </a:rPr>
                        <a:t>Iceland</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09"/>
                  </a:ext>
                </a:extLst>
              </a:tr>
              <a:tr h="350535">
                <a:tc>
                  <a:txBody>
                    <a:bodyPr/>
                    <a:lstStyle/>
                    <a:p>
                      <a:pPr lvl="0" algn="ctr" defTabSz="457200">
                        <a:defRPr sz="1800">
                          <a:solidFill>
                            <a:srgbClr val="000000"/>
                          </a:solidFill>
                        </a:defRPr>
                      </a:pPr>
                      <a:r>
                        <a:rPr sz="2000" b="1">
                          <a:latin typeface="Calibri"/>
                          <a:ea typeface="Calibri"/>
                          <a:cs typeface="Calibri"/>
                          <a:sym typeface="Calibri"/>
                        </a:rPr>
                        <a:t>Japan</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0"/>
                  </a:ext>
                </a:extLst>
              </a:tr>
              <a:tr h="350535">
                <a:tc>
                  <a:txBody>
                    <a:bodyPr/>
                    <a:lstStyle/>
                    <a:p>
                      <a:pPr lvl="0" algn="ctr" defTabSz="457200">
                        <a:defRPr sz="1800">
                          <a:solidFill>
                            <a:srgbClr val="000000"/>
                          </a:solidFill>
                        </a:defRPr>
                      </a:pPr>
                      <a:r>
                        <a:rPr sz="2000" b="1">
                          <a:latin typeface="Calibri"/>
                          <a:ea typeface="Calibri"/>
                          <a:cs typeface="Calibri"/>
                          <a:sym typeface="Calibri"/>
                        </a:rPr>
                        <a:t>Kurds</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1"/>
                  </a:ext>
                </a:extLst>
              </a:tr>
              <a:tr h="350535">
                <a:tc>
                  <a:txBody>
                    <a:bodyPr/>
                    <a:lstStyle/>
                    <a:p>
                      <a:pPr lvl="0" algn="ctr" defTabSz="457200">
                        <a:defRPr sz="1800">
                          <a:solidFill>
                            <a:srgbClr val="000000"/>
                          </a:solidFill>
                        </a:defRPr>
                      </a:pPr>
                      <a:r>
                        <a:rPr sz="2000" b="1">
                          <a:latin typeface="Calibri"/>
                          <a:ea typeface="Calibri"/>
                          <a:cs typeface="Calibri"/>
                          <a:sym typeface="Calibri"/>
                        </a:rPr>
                        <a:t>Palestinians </a:t>
                      </a:r>
                    </a:p>
                  </a:txBody>
                  <a:tcPr marL="63500" marR="63500" marT="0" marB="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solidFill>
                      <a:srgbClr val="82A1AB"/>
                    </a:solidFill>
                  </a:tcPr>
                </a:tc>
                <a:extLst>
                  <a:ext uri="{0D108BD9-81ED-4DB2-BD59-A6C34878D82A}">
                    <a16:rowId xmlns:a16="http://schemas.microsoft.com/office/drawing/2014/main" xmlns="" val="10012"/>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1" animBg="1" advAuto="0"/>
      <p:bldP spid="145" grpId="2" animBg="1" advAuto="0"/>
    </p:bld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TotalTime>
  <Words>1045</Words>
  <Application>Microsoft Office PowerPoint</Application>
  <PresentationFormat>Custom</PresentationFormat>
  <Paragraphs>294</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ModernPortfolio</vt:lpstr>
      <vt:lpstr>Models of  Spatial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Belgium’s languages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Unit</dc:title>
  <dc:creator>Katherine Ruttenberg</dc:creator>
  <cp:lastModifiedBy>00, 00</cp:lastModifiedBy>
  <cp:revision>7</cp:revision>
  <dcterms:modified xsi:type="dcterms:W3CDTF">2016-12-13T18:54:46Z</dcterms:modified>
</cp:coreProperties>
</file>