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EF1393-1D49-4B3E-A279-B68DA8492AF1}"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54443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EF1393-1D49-4B3E-A279-B68DA8492AF1}"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3078161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EF1393-1D49-4B3E-A279-B68DA8492AF1}"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25370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EF1393-1D49-4B3E-A279-B68DA8492AF1}"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241593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EF1393-1D49-4B3E-A279-B68DA8492AF1}"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3215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EF1393-1D49-4B3E-A279-B68DA8492AF1}"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215446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EF1393-1D49-4B3E-A279-B68DA8492AF1}" type="datetimeFigureOut">
              <a:rPr lang="en-US" smtClean="0"/>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414408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EF1393-1D49-4B3E-A279-B68DA8492AF1}" type="datetimeFigureOut">
              <a:rPr lang="en-US" smtClean="0"/>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35052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F1393-1D49-4B3E-A279-B68DA8492AF1}" type="datetimeFigureOut">
              <a:rPr lang="en-US" smtClean="0"/>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676804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EF1393-1D49-4B3E-A279-B68DA8492AF1}"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36839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EF1393-1D49-4B3E-A279-B68DA8492AF1}"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2D1A1-C83B-4C1D-A286-036D18AAF6A6}" type="slidenum">
              <a:rPr lang="en-US" smtClean="0"/>
              <a:t>‹#›</a:t>
            </a:fld>
            <a:endParaRPr lang="en-US"/>
          </a:p>
        </p:txBody>
      </p:sp>
    </p:spTree>
    <p:extLst>
      <p:ext uri="{BB962C8B-B14F-4D97-AF65-F5344CB8AC3E}">
        <p14:creationId xmlns:p14="http://schemas.microsoft.com/office/powerpoint/2010/main" val="1457883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alpha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F1393-1D49-4B3E-A279-B68DA8492AF1}" type="datetimeFigureOut">
              <a:rPr lang="en-US" smtClean="0"/>
              <a:t>10/6/2014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2D1A1-C83B-4C1D-A286-036D18AAF6A6}" type="slidenum">
              <a:rPr lang="en-US" smtClean="0"/>
              <a:t>‹#›</a:t>
            </a:fld>
            <a:endParaRPr lang="en-US"/>
          </a:p>
        </p:txBody>
      </p:sp>
    </p:spTree>
    <p:extLst>
      <p:ext uri="{BB962C8B-B14F-4D97-AF65-F5344CB8AC3E}">
        <p14:creationId xmlns:p14="http://schemas.microsoft.com/office/powerpoint/2010/main" val="89219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B0F0"/>
                </a:solidFill>
              </a:rPr>
              <a:t>Ecological Succession</a:t>
            </a:r>
            <a:endParaRPr lang="en-US" dirty="0">
              <a:solidFill>
                <a:srgbClr val="00B0F0"/>
              </a:solidFill>
            </a:endParaRPr>
          </a:p>
        </p:txBody>
      </p:sp>
      <p:sp>
        <p:nvSpPr>
          <p:cNvPr id="3" name="Content Placeholder 2"/>
          <p:cNvSpPr>
            <a:spLocks noGrp="1"/>
          </p:cNvSpPr>
          <p:nvPr>
            <p:ph idx="1"/>
          </p:nvPr>
        </p:nvSpPr>
        <p:spPr/>
        <p:txBody>
          <a:bodyPr>
            <a:normAutofit/>
          </a:bodyPr>
          <a:lstStyle/>
          <a:p>
            <a:r>
              <a:rPr lang="en-US" dirty="0">
                <a:solidFill>
                  <a:srgbClr val="00B0F0"/>
                </a:solidFill>
                <a:cs typeface="Arial" charset="0"/>
              </a:rPr>
              <a:t>Ecosystems change over time</a:t>
            </a:r>
          </a:p>
          <a:p>
            <a:pPr lvl="1"/>
            <a:r>
              <a:rPr lang="en-US" dirty="0">
                <a:solidFill>
                  <a:schemeClr val="bg1"/>
                </a:solidFill>
                <a:cs typeface="Arial" charset="0"/>
              </a:rPr>
              <a:t>especially after disturbances, as some species die out and new species move in</a:t>
            </a:r>
          </a:p>
          <a:p>
            <a:r>
              <a:rPr lang="en-US" dirty="0" smtClean="0">
                <a:solidFill>
                  <a:srgbClr val="00B0F0"/>
                </a:solidFill>
                <a:cs typeface="Arial" charset="0"/>
              </a:rPr>
              <a:t>A series of predictable changes that occur in a community over time</a:t>
            </a:r>
          </a:p>
          <a:p>
            <a:r>
              <a:rPr lang="en-US" dirty="0" smtClean="0">
                <a:solidFill>
                  <a:schemeClr val="bg1"/>
                </a:solidFill>
                <a:cs typeface="Arial" charset="0"/>
              </a:rPr>
              <a:t>Over the course of succession, the number of different species present typically increases.</a:t>
            </a:r>
          </a:p>
        </p:txBody>
      </p:sp>
    </p:spTree>
    <p:extLst>
      <p:ext uri="{BB962C8B-B14F-4D97-AF65-F5344CB8AC3E}">
        <p14:creationId xmlns:p14="http://schemas.microsoft.com/office/powerpoint/2010/main" val="109108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l="8050" t="12225" r="5854" b="19423"/>
          <a:stretch/>
        </p:blipFill>
        <p:spPr bwMode="auto">
          <a:xfrm>
            <a:off x="1752600" y="304800"/>
            <a:ext cx="5528342" cy="5669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6367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1. Primary Succession </a:t>
            </a:r>
            <a:endParaRPr lang="en-US" dirty="0">
              <a:solidFill>
                <a:srgbClr val="00B0F0"/>
              </a:solidFill>
            </a:endParaRPr>
          </a:p>
        </p:txBody>
      </p:sp>
      <p:sp>
        <p:nvSpPr>
          <p:cNvPr id="3" name="Content Placeholder 2"/>
          <p:cNvSpPr>
            <a:spLocks noGrp="1"/>
          </p:cNvSpPr>
          <p:nvPr>
            <p:ph idx="1"/>
          </p:nvPr>
        </p:nvSpPr>
        <p:spPr>
          <a:xfrm>
            <a:off x="-15834" y="1143000"/>
            <a:ext cx="9144000" cy="4525963"/>
          </a:xfrm>
        </p:spPr>
        <p:txBody>
          <a:bodyPr>
            <a:normAutofit lnSpcReduction="10000"/>
          </a:bodyPr>
          <a:lstStyle/>
          <a:p>
            <a:r>
              <a:rPr lang="en-US" dirty="0" smtClean="0">
                <a:solidFill>
                  <a:srgbClr val="00B0F0"/>
                </a:solidFill>
              </a:rPr>
              <a:t>Succession that begins in an area with no remnants of an older community </a:t>
            </a:r>
          </a:p>
          <a:p>
            <a:r>
              <a:rPr lang="en-US" dirty="0"/>
              <a:t>L</a:t>
            </a:r>
            <a:r>
              <a:rPr lang="en-US" dirty="0" smtClean="0"/>
              <a:t>ifeless beginning (such as rock) </a:t>
            </a:r>
          </a:p>
          <a:p>
            <a:r>
              <a:rPr lang="en-US" dirty="0" smtClean="0"/>
              <a:t>Eventually becomes soil</a:t>
            </a:r>
          </a:p>
          <a:p>
            <a:r>
              <a:rPr lang="en-US" dirty="0" smtClean="0">
                <a:solidFill>
                  <a:srgbClr val="00B0F0"/>
                </a:solidFill>
              </a:rPr>
              <a:t>VERY slow</a:t>
            </a:r>
            <a:endParaRPr lang="en-US" dirty="0" smtClean="0"/>
          </a:p>
          <a:p>
            <a:r>
              <a:rPr lang="en-US" dirty="0" smtClean="0"/>
              <a:t>Examples:</a:t>
            </a:r>
          </a:p>
          <a:p>
            <a:pPr lvl="1"/>
            <a:r>
              <a:rPr lang="en-US" sz="2400" dirty="0" smtClean="0"/>
              <a:t>retreating glaciers</a:t>
            </a:r>
          </a:p>
          <a:p>
            <a:pPr lvl="1"/>
            <a:r>
              <a:rPr lang="en-US" sz="2400" dirty="0" smtClean="0"/>
              <a:t>emerging islands</a:t>
            </a:r>
          </a:p>
          <a:p>
            <a:pPr lvl="1"/>
            <a:r>
              <a:rPr lang="en-US" sz="2400" dirty="0" smtClean="0"/>
              <a:t>formation of new lake</a:t>
            </a:r>
          </a:p>
          <a:p>
            <a:endParaRPr lang="en-US" dirty="0"/>
          </a:p>
        </p:txBody>
      </p:sp>
      <p:pic>
        <p:nvPicPr>
          <p:cNvPr id="1030" name="Picture 6" descr="Art:Primary succession begins in barren areas, such as the bare rock exposed by a retreating glacier. The first inhabitants are lichens or plants that can grown on bare rock. Over hundreds of years these “pioneer species” convert the rock into soil that can support simple plants such as grasses. These grasses further modify the soil, which is then colonized by other types of plants. Each successive stage modifies the habitat by altering the amount of shade and soil composition. The final stage of succession is a climax community, a very stable stage that can endure for hundreds of yea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551096"/>
            <a:ext cx="5257800" cy="2215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58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Succession </a:t>
            </a:r>
            <a:r>
              <a:rPr lang="en-US" dirty="0" smtClean="0">
                <a:solidFill>
                  <a:srgbClr val="00B0F0"/>
                </a:solidFill>
              </a:rPr>
              <a:t>Stages</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solidFill>
                  <a:srgbClr val="00B0F0"/>
                </a:solidFill>
              </a:rPr>
              <a:t>Pioneer species</a:t>
            </a:r>
          </a:p>
          <a:p>
            <a:pPr marL="914400" lvl="1" indent="-514350"/>
            <a:r>
              <a:rPr lang="en-US" dirty="0" smtClean="0">
                <a:solidFill>
                  <a:srgbClr val="00B0F0"/>
                </a:solidFill>
              </a:rPr>
              <a:t>The first species to colonize barren areas</a:t>
            </a:r>
          </a:p>
          <a:p>
            <a:pPr marL="914400" lvl="1" indent="-514350"/>
            <a:r>
              <a:rPr lang="en-US" dirty="0">
                <a:solidFill>
                  <a:srgbClr val="00B0F0"/>
                </a:solidFill>
              </a:rPr>
              <a:t>M</a:t>
            </a:r>
            <a:r>
              <a:rPr lang="en-US" dirty="0" smtClean="0">
                <a:solidFill>
                  <a:srgbClr val="00B0F0"/>
                </a:solidFill>
              </a:rPr>
              <a:t>ake soil from rock</a:t>
            </a:r>
          </a:p>
          <a:p>
            <a:pPr marL="914400" lvl="1" indent="-514350"/>
            <a:r>
              <a:rPr lang="en-US" dirty="0" smtClean="0"/>
              <a:t>Example:  lichens (algae/plant)</a:t>
            </a:r>
          </a:p>
          <a:p>
            <a:pPr marL="514350" indent="-514350">
              <a:buFont typeface="+mj-lt"/>
              <a:buAutoNum type="arabicPeriod"/>
            </a:pPr>
            <a:r>
              <a:rPr lang="en-US" dirty="0" smtClean="0">
                <a:solidFill>
                  <a:srgbClr val="00B0F0"/>
                </a:solidFill>
              </a:rPr>
              <a:t>Intermediate species</a:t>
            </a:r>
          </a:p>
          <a:p>
            <a:pPr marL="914400" lvl="1" indent="-514350"/>
            <a:r>
              <a:rPr lang="en-US" dirty="0" smtClean="0">
                <a:solidFill>
                  <a:srgbClr val="00B0F0"/>
                </a:solidFill>
              </a:rPr>
              <a:t>More species move in </a:t>
            </a:r>
            <a:r>
              <a:rPr lang="en-US" dirty="0" smtClean="0"/>
              <a:t>as soil is created by pioneer species</a:t>
            </a:r>
          </a:p>
          <a:p>
            <a:pPr marL="514350" indent="-514350">
              <a:buFont typeface="+mj-lt"/>
              <a:buAutoNum type="arabicPeriod"/>
            </a:pPr>
            <a:r>
              <a:rPr lang="en-US" dirty="0" smtClean="0">
                <a:solidFill>
                  <a:srgbClr val="00B0F0"/>
                </a:solidFill>
              </a:rPr>
              <a:t>Climax community</a:t>
            </a:r>
          </a:p>
          <a:p>
            <a:pPr marL="914400" lvl="1" indent="-514350"/>
            <a:r>
              <a:rPr lang="en-US" dirty="0" smtClean="0">
                <a:solidFill>
                  <a:srgbClr val="00B0F0"/>
                </a:solidFill>
              </a:rPr>
              <a:t>Stable “complete” ecosystem</a:t>
            </a:r>
            <a:endParaRPr lang="en-US" dirty="0">
              <a:solidFill>
                <a:srgbClr val="00B0F0"/>
              </a:solidFill>
            </a:endParaRPr>
          </a:p>
        </p:txBody>
      </p:sp>
    </p:spTree>
    <p:extLst>
      <p:ext uri="{BB962C8B-B14F-4D97-AF65-F5344CB8AC3E}">
        <p14:creationId xmlns:p14="http://schemas.microsoft.com/office/powerpoint/2010/main" val="312121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2. Secondary Succession </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B0F0"/>
                </a:solidFill>
              </a:rPr>
              <a:t>Re-colonization following disturbance</a:t>
            </a:r>
          </a:p>
          <a:p>
            <a:r>
              <a:rPr lang="en-US" dirty="0" smtClean="0">
                <a:solidFill>
                  <a:srgbClr val="00B0F0"/>
                </a:solidFill>
              </a:rPr>
              <a:t>Faster than primary succession, </a:t>
            </a:r>
            <a:r>
              <a:rPr lang="en-US" u="sng" dirty="0" smtClean="0">
                <a:solidFill>
                  <a:srgbClr val="00B0F0"/>
                </a:solidFill>
              </a:rPr>
              <a:t>because soil is already there</a:t>
            </a:r>
            <a:r>
              <a:rPr lang="en-US" dirty="0" smtClean="0">
                <a:solidFill>
                  <a:srgbClr val="00B0F0"/>
                </a:solidFill>
              </a:rPr>
              <a:t>. </a:t>
            </a:r>
          </a:p>
          <a:p>
            <a:pPr lvl="1"/>
            <a:r>
              <a:rPr lang="en-US" dirty="0" smtClean="0"/>
              <a:t>As a result, new and surviving vegetation can regrow rapidly, reach climax community faster</a:t>
            </a:r>
          </a:p>
          <a:p>
            <a:r>
              <a:rPr lang="en-US" dirty="0" smtClean="0"/>
              <a:t>Examples: </a:t>
            </a:r>
          </a:p>
          <a:p>
            <a:pPr lvl="1"/>
            <a:r>
              <a:rPr lang="en-US" dirty="0" smtClean="0"/>
              <a:t>Fire</a:t>
            </a:r>
          </a:p>
          <a:p>
            <a:pPr lvl="1"/>
            <a:r>
              <a:rPr lang="en-US" dirty="0" smtClean="0"/>
              <a:t>Floods</a:t>
            </a:r>
          </a:p>
          <a:p>
            <a:pPr lvl="1"/>
            <a:r>
              <a:rPr lang="en-US" dirty="0" smtClean="0"/>
              <a:t>Bulldozers </a:t>
            </a:r>
            <a:endParaRPr lang="en-US" dirty="0"/>
          </a:p>
        </p:txBody>
      </p:sp>
      <p:pic>
        <p:nvPicPr>
          <p:cNvPr id="2050" name="Picture 2" descr="http://media.web.britannica.com/eb-media/98/95198-036-2619E3F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291600"/>
            <a:ext cx="5638800" cy="2375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09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167</Words>
  <Application>Microsoft Office PowerPoint</Application>
  <PresentationFormat>On-screen Show (4:3)</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Ecological Succession</vt:lpstr>
      <vt:lpstr>PowerPoint Presentation</vt:lpstr>
      <vt:lpstr>1. Primary Succession </vt:lpstr>
      <vt:lpstr>Primary Succession Stages</vt:lpstr>
      <vt:lpstr>2. Secondary Succession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Ecological Succession</dc:title>
  <dc:creator>00, 00</dc:creator>
  <cp:lastModifiedBy>00, 00</cp:lastModifiedBy>
  <cp:revision>17</cp:revision>
  <dcterms:created xsi:type="dcterms:W3CDTF">2012-10-09T17:00:48Z</dcterms:created>
  <dcterms:modified xsi:type="dcterms:W3CDTF">2014-10-06T18:53:11Z</dcterms:modified>
</cp:coreProperties>
</file>