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Sniglet"/>
      <p:regular r:id="rId32"/>
    </p:embeddedFont>
    <p:embeddedFont>
      <p:font typeface="Patrick Hand SC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atrickHandSC-regular.fntdata"/><Relationship Id="rId10" Type="http://schemas.openxmlformats.org/officeDocument/2006/relationships/slide" Target="slides/slide6.xml"/><Relationship Id="rId32" Type="http://schemas.openxmlformats.org/officeDocument/2006/relationships/font" Target="fonts/Sniglet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a1ad3c0a01_0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" name="Google Shape;47;ga1ad3c0a0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0fc10b19_3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a0fc10b19_3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3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3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2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3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2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1ad3c0a01_0_4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ga1ad3c0a01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453711e57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gd453711e5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1ad3c0a01_0_1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a1ad3c0a0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38d62f269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ga38d62f2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1ad3c0a01_0_2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a1ad3c0a01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1ad3c0a01_0_3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ga1ad3c0a01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1ad3c0a01_0_3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ga1ad3c0a01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1ad3c0a01_0_2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ga1ad3c0a01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9f46a9067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9f46a906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3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3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38d62f269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ga38d62f26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38d62f269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ga38d62f26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38d62f269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ga38d62f26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38d62f269_0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ga38d62f26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38d62f269_0_2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ga38d62f269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38d62f269_0_2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ga38d62f269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">
  <p:cSld name="BLANK_1">
    <p:bg>
      <p:bgPr>
        <a:solidFill>
          <a:srgbClr val="2A95B7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ene_trans.png" id="43" name="Google Shape;4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 algn="ctr">
              <a:spcBef>
                <a:spcPts val="600"/>
              </a:spcBef>
              <a:spcAft>
                <a:spcPts val="0"/>
              </a:spcAft>
              <a:buSzPts val="2600"/>
              <a:buChar char="+"/>
              <a:defRPr sz="2600"/>
            </a:lvl1pPr>
            <a:lvl2pPr indent="-393700" lvl="1" marL="9144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2pPr>
            <a:lvl3pPr indent="-393700" lvl="2" marL="13716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3pPr>
            <a:lvl4pPr indent="-393700" lvl="3" marL="18288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4pPr>
            <a:lvl5pPr indent="-393700" lvl="4" marL="22860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5pPr>
            <a:lvl6pPr indent="-393700" lvl="5" marL="27432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6pPr>
            <a:lvl7pPr indent="-393700" lvl="6" marL="32004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7pPr>
            <a:lvl8pPr indent="-393700" lvl="7" marL="36576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96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3" type="body"/>
          </p:nvPr>
        </p:nvSpPr>
        <p:spPr>
          <a:xfrm>
            <a:off x="5768751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1604425" y="3720500"/>
            <a:ext cx="59352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2A95B7"/>
                </a:solidFill>
              </a:defRPr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7.xml"/><Relationship Id="rId22" Type="http://schemas.openxmlformats.org/officeDocument/2006/relationships/slide" Target="/ppt/slides/slide24.xml"/><Relationship Id="rId21" Type="http://schemas.openxmlformats.org/officeDocument/2006/relationships/slide" Target="/ppt/slides/slide21.xml"/><Relationship Id="rId24" Type="http://schemas.openxmlformats.org/officeDocument/2006/relationships/slide" Target="/ppt/slides/slide23.xml"/><Relationship Id="rId23" Type="http://schemas.openxmlformats.org/officeDocument/2006/relationships/slide" Target="/ppt/slides/slide19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slide" Target="/ppt/slides/slide3.xml"/><Relationship Id="rId9" Type="http://schemas.openxmlformats.org/officeDocument/2006/relationships/slide" Target="/ppt/slides/slide8.xml"/><Relationship Id="rId26" Type="http://schemas.openxmlformats.org/officeDocument/2006/relationships/slide" Target="/ppt/slides/slide26.xml"/><Relationship Id="rId25" Type="http://schemas.openxmlformats.org/officeDocument/2006/relationships/slide" Target="/ppt/slides/slide22.xml"/><Relationship Id="rId28" Type="http://schemas.openxmlformats.org/officeDocument/2006/relationships/slide" Target="/ppt/slides/slide9.xml"/><Relationship Id="rId27" Type="http://schemas.openxmlformats.org/officeDocument/2006/relationships/slide" Target="/ppt/slides/slide27.xml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29" Type="http://schemas.openxmlformats.org/officeDocument/2006/relationships/slide" Target="/ppt/slides/slide22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31" Type="http://schemas.openxmlformats.org/officeDocument/2006/relationships/slide" Target="/ppt/slides/slide19.xml"/><Relationship Id="rId30" Type="http://schemas.openxmlformats.org/officeDocument/2006/relationships/slide" Target="/ppt/slides/slide19.xml"/><Relationship Id="rId11" Type="http://schemas.openxmlformats.org/officeDocument/2006/relationships/slide" Target="/ppt/slides/slide10.xml"/><Relationship Id="rId33" Type="http://schemas.openxmlformats.org/officeDocument/2006/relationships/slide" Target="/ppt/slides/slide19.xml"/><Relationship Id="rId10" Type="http://schemas.openxmlformats.org/officeDocument/2006/relationships/slide" Target="/ppt/slides/slide9.xml"/><Relationship Id="rId32" Type="http://schemas.openxmlformats.org/officeDocument/2006/relationships/slide" Target="/ppt/slides/slide19.xml"/><Relationship Id="rId13" Type="http://schemas.openxmlformats.org/officeDocument/2006/relationships/slide" Target="/ppt/slides/slide12.xml"/><Relationship Id="rId12" Type="http://schemas.openxmlformats.org/officeDocument/2006/relationships/slide" Target="/ppt/slides/slide11.xml"/><Relationship Id="rId15" Type="http://schemas.openxmlformats.org/officeDocument/2006/relationships/slide" Target="/ppt/slides/slide14.xml"/><Relationship Id="rId14" Type="http://schemas.openxmlformats.org/officeDocument/2006/relationships/slide" Target="/ppt/slides/slide13.xml"/><Relationship Id="rId17" Type="http://schemas.openxmlformats.org/officeDocument/2006/relationships/slide" Target="/ppt/slides/slide14.xml"/><Relationship Id="rId16" Type="http://schemas.openxmlformats.org/officeDocument/2006/relationships/slide" Target="/ppt/slides/slide14.xml"/><Relationship Id="rId19" Type="http://schemas.openxmlformats.org/officeDocument/2006/relationships/slide" Target="/ppt/slides/slide15.xml"/><Relationship Id="rId18" Type="http://schemas.openxmlformats.org/officeDocument/2006/relationships/slide" Target="/ppt/slides/slide16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klavelle@sd308.org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sstegich@sd308.org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eprigodich@sd308.org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ktobin-martin@sd308.org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aseverinski@sd308.org" TargetMode="External"/><Relationship Id="rId4" Type="http://schemas.openxmlformats.org/officeDocument/2006/relationships/hyperlink" Target="mailto:tcontino@sd308.org" TargetMode="External"/><Relationship Id="rId5" Type="http://schemas.openxmlformats.org/officeDocument/2006/relationships/image" Target="../media/image52.png"/><Relationship Id="rId6" Type="http://schemas.openxmlformats.org/officeDocument/2006/relationships/image" Target="../media/image42.png"/><Relationship Id="rId7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sstegich@sd308.org" TargetMode="External"/><Relationship Id="rId4" Type="http://schemas.openxmlformats.org/officeDocument/2006/relationships/hyperlink" Target="mailto:prossi@sd308.org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eprigodich@sd308.org" TargetMode="External"/><Relationship Id="rId4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emartin@sd308.org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5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oh42fifty.org/category/21cj/" TargetMode="External"/><Relationship Id="rId4" Type="http://schemas.openxmlformats.org/officeDocument/2006/relationships/hyperlink" Target="mailto:shands@sd308.org" TargetMode="External"/><Relationship Id="rId5" Type="http://schemas.openxmlformats.org/officeDocument/2006/relationships/hyperlink" Target="https://oh42fifty.org/" TargetMode="External"/><Relationship Id="rId6" Type="http://schemas.openxmlformats.org/officeDocument/2006/relationships/image" Target="../media/image39.png"/><Relationship Id="rId7" Type="http://schemas.openxmlformats.org/officeDocument/2006/relationships/hyperlink" Target="https://oh42fifty.org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oh42fifty.org/" TargetMode="External"/><Relationship Id="rId4" Type="http://schemas.openxmlformats.org/officeDocument/2006/relationships/hyperlink" Target="mailto:shands@sd308.org" TargetMode="External"/><Relationship Id="rId5" Type="http://schemas.openxmlformats.org/officeDocument/2006/relationships/hyperlink" Target="https://oh42fifty.org/" TargetMode="External"/><Relationship Id="rId6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etulak@sd308.org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eholtz@sd308.org" TargetMode="External"/><Relationship Id="rId4" Type="http://schemas.openxmlformats.org/officeDocument/2006/relationships/hyperlink" Target="mailto:mleali@sd308.org" TargetMode="External"/><Relationship Id="rId5" Type="http://schemas.openxmlformats.org/officeDocument/2006/relationships/image" Target="../media/image43.png"/><Relationship Id="rId6" Type="http://schemas.openxmlformats.org/officeDocument/2006/relationships/image" Target="../media/image4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youngchicagoauthors.org/" TargetMode="External"/><Relationship Id="rId4" Type="http://schemas.openxmlformats.org/officeDocument/2006/relationships/hyperlink" Target="mailto:eholtz@sd308.org" TargetMode="External"/><Relationship Id="rId5" Type="http://schemas.openxmlformats.org/officeDocument/2006/relationships/image" Target="../media/image49.png"/><Relationship Id="rId6" Type="http://schemas.openxmlformats.org/officeDocument/2006/relationships/image" Target="../media/image45.png"/><Relationship Id="rId7" Type="http://schemas.openxmlformats.org/officeDocument/2006/relationships/image" Target="../media/image4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bspears@sd308.org" TargetMode="External"/><Relationship Id="rId4" Type="http://schemas.openxmlformats.org/officeDocument/2006/relationships/image" Target="../media/image5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ahowerton@sd308.org" TargetMode="External"/><Relationship Id="rId4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mleali@sd308.org" TargetMode="External"/><Relationship Id="rId4" Type="http://schemas.openxmlformats.org/officeDocument/2006/relationships/image" Target="../media/image4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ahowerton@sd308.org" TargetMode="External"/><Relationship Id="rId4" Type="http://schemas.openxmlformats.org/officeDocument/2006/relationships/image" Target="../media/image4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ahowerton@sd308.org" TargetMode="External"/><Relationship Id="rId4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d308.org/Page/23866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d308.org/Page/23866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d308.org/Page/23866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d308.org/Page/23866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9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d308.org/Page/23866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jbechina@sd308.org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31.png"/><Relationship Id="rId6" Type="http://schemas.openxmlformats.org/officeDocument/2006/relationships/image" Target="../media/image18.png"/><Relationship Id="rId7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4.xml"/><Relationship Id="rId22" Type="http://schemas.openxmlformats.org/officeDocument/2006/relationships/slide" Target="/ppt/slides/slide15.xml"/><Relationship Id="rId21" Type="http://schemas.openxmlformats.org/officeDocument/2006/relationships/slide" Target="/ppt/slides/slide14.xml"/><Relationship Id="rId24" Type="http://schemas.openxmlformats.org/officeDocument/2006/relationships/slide" Target="/ppt/slides/slide16.xml"/><Relationship Id="rId23" Type="http://schemas.openxmlformats.org/officeDocument/2006/relationships/slide" Target="/ppt/slides/slide1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19.xml"/><Relationship Id="rId4" Type="http://schemas.openxmlformats.org/officeDocument/2006/relationships/slide" Target="/ppt/slides/slide20.xml"/><Relationship Id="rId9" Type="http://schemas.openxmlformats.org/officeDocument/2006/relationships/slide" Target="/ppt/slides/slide24.xml"/><Relationship Id="rId26" Type="http://schemas.openxmlformats.org/officeDocument/2006/relationships/slide" Target="/ppt/slides/slide17.xml"/><Relationship Id="rId25" Type="http://schemas.openxmlformats.org/officeDocument/2006/relationships/slide" Target="/ppt/slides/slide17.xml"/><Relationship Id="rId27" Type="http://schemas.openxmlformats.org/officeDocument/2006/relationships/image" Target="../media/image11.jpg"/><Relationship Id="rId5" Type="http://schemas.openxmlformats.org/officeDocument/2006/relationships/slide" Target="/ppt/slides/slide18.xml"/><Relationship Id="rId6" Type="http://schemas.openxmlformats.org/officeDocument/2006/relationships/slide" Target="/ppt/slides/slide21.xml"/><Relationship Id="rId7" Type="http://schemas.openxmlformats.org/officeDocument/2006/relationships/slide" Target="/ppt/slides/slide22.xml"/><Relationship Id="rId8" Type="http://schemas.openxmlformats.org/officeDocument/2006/relationships/slide" Target="/ppt/slides/slide23.xml"/><Relationship Id="rId11" Type="http://schemas.openxmlformats.org/officeDocument/2006/relationships/slide" Target="/ppt/slides/slide27.xml"/><Relationship Id="rId10" Type="http://schemas.openxmlformats.org/officeDocument/2006/relationships/slide" Target="/ppt/slides/slide26.xml"/><Relationship Id="rId13" Type="http://schemas.openxmlformats.org/officeDocument/2006/relationships/slide" Target="/ppt/slides/slide11.xml"/><Relationship Id="rId12" Type="http://schemas.openxmlformats.org/officeDocument/2006/relationships/slide" Target="/ppt/slides/slide10.xml"/><Relationship Id="rId15" Type="http://schemas.openxmlformats.org/officeDocument/2006/relationships/slide" Target="/ppt/slides/slide12.xml"/><Relationship Id="rId14" Type="http://schemas.openxmlformats.org/officeDocument/2006/relationships/slide" Target="/ppt/slides/slide11.xml"/><Relationship Id="rId17" Type="http://schemas.openxmlformats.org/officeDocument/2006/relationships/slide" Target="/ppt/slides/slide12.xml"/><Relationship Id="rId16" Type="http://schemas.openxmlformats.org/officeDocument/2006/relationships/slide" Target="/ppt/slides/slide12.xml"/><Relationship Id="rId19" Type="http://schemas.openxmlformats.org/officeDocument/2006/relationships/slide" Target="/ppt/slides/slide13.xml"/><Relationship Id="rId18" Type="http://schemas.openxmlformats.org/officeDocument/2006/relationships/slide" Target="/ppt/slides/slide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1081925" y="567575"/>
            <a:ext cx="6683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i="0" lang="en" sz="4500" u="none" cap="none" strike="noStrike">
                <a:solidFill>
                  <a:srgbClr val="FFC000"/>
                </a:solidFill>
              </a:rPr>
              <a:t>English </a:t>
            </a:r>
            <a:r>
              <a:rPr lang="en" sz="4500">
                <a:solidFill>
                  <a:srgbClr val="FFC000"/>
                </a:solidFill>
              </a:rPr>
              <a:t>Courses</a:t>
            </a:r>
            <a:endParaRPr i="0" sz="4500" u="none" cap="none" strike="noStrike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1139525" y="1059400"/>
            <a:ext cx="67785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Patrick Hand SC"/>
                <a:ea typeface="Patrick Hand SC"/>
                <a:cs typeface="Patrick Hand SC"/>
                <a:sym typeface="Patrick Hand SC"/>
              </a:rPr>
              <a:t>To graduate from high school, students need 4 English credits:</a:t>
            </a:r>
            <a:endParaRPr sz="20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4572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" name="Google Shape;51;p12"/>
          <p:cNvPicPr preferRelativeResize="0"/>
          <p:nvPr/>
        </p:nvPicPr>
        <p:blipFill rotWithShape="1">
          <a:blip r:embed="rId3">
            <a:alphaModFix/>
          </a:blip>
          <a:srcRect b="14986" l="0" r="0" t="12581"/>
          <a:stretch/>
        </p:blipFill>
        <p:spPr>
          <a:xfrm>
            <a:off x="7628850" y="633850"/>
            <a:ext cx="742200" cy="53761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/>
          <p:nvPr/>
        </p:nvSpPr>
        <p:spPr>
          <a:xfrm>
            <a:off x="1038650" y="1481150"/>
            <a:ext cx="742200" cy="1318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4"/>
              </a:rPr>
              <a:t>English 1</a:t>
            </a:r>
            <a:endParaRPr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-- OR--</a:t>
            </a:r>
            <a:endParaRPr>
              <a:solidFill>
                <a:srgbClr val="66666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5"/>
              </a:rPr>
              <a:t>Honors English 1</a:t>
            </a:r>
            <a:endParaRPr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53" name="Google Shape;53;p12"/>
          <p:cNvSpPr/>
          <p:nvPr/>
        </p:nvSpPr>
        <p:spPr>
          <a:xfrm>
            <a:off x="1774675" y="1818850"/>
            <a:ext cx="396300" cy="487200"/>
          </a:xfrm>
          <a:prstGeom prst="mathPlus">
            <a:avLst>
              <a:gd fmla="val 23520" name="adj1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2"/>
          <p:cNvSpPr/>
          <p:nvPr/>
        </p:nvSpPr>
        <p:spPr>
          <a:xfrm>
            <a:off x="2181650" y="1481150"/>
            <a:ext cx="812100" cy="1318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6"/>
              </a:rPr>
              <a:t>English 2</a:t>
            </a:r>
            <a:endParaRPr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--OR--</a:t>
            </a:r>
            <a:endParaRPr>
              <a:solidFill>
                <a:srgbClr val="66666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7"/>
              </a:rPr>
              <a:t>Honors English 2</a:t>
            </a:r>
            <a:endParaRPr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55" name="Google Shape;55;p12"/>
          <p:cNvSpPr/>
          <p:nvPr/>
        </p:nvSpPr>
        <p:spPr>
          <a:xfrm>
            <a:off x="3070075" y="1818850"/>
            <a:ext cx="396300" cy="487200"/>
          </a:xfrm>
          <a:prstGeom prst="mathPlus">
            <a:avLst>
              <a:gd fmla="val 23520" name="adj1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2"/>
          <p:cNvSpPr/>
          <p:nvPr/>
        </p:nvSpPr>
        <p:spPr>
          <a:xfrm>
            <a:off x="3553250" y="1481150"/>
            <a:ext cx="962700" cy="1318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8"/>
              </a:rPr>
              <a:t>English 3</a:t>
            </a:r>
            <a:endParaRPr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--OR--</a:t>
            </a:r>
            <a:endParaRPr>
              <a:solidFill>
                <a:srgbClr val="66666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9"/>
              </a:rPr>
              <a:t>English 3 AP Language &amp; Composition</a:t>
            </a:r>
            <a:endParaRPr sz="12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57" name="Google Shape;57;p12"/>
          <p:cNvSpPr/>
          <p:nvPr/>
        </p:nvSpPr>
        <p:spPr>
          <a:xfrm>
            <a:off x="4517875" y="1818850"/>
            <a:ext cx="396300" cy="487200"/>
          </a:xfrm>
          <a:prstGeom prst="mathPlus">
            <a:avLst>
              <a:gd fmla="val 23520" name="adj1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/>
          <p:nvPr/>
        </p:nvSpPr>
        <p:spPr>
          <a:xfrm>
            <a:off x="4924850" y="1523350"/>
            <a:ext cx="3147900" cy="2859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0"/>
              </a:rPr>
              <a:t>English Elective Courses</a:t>
            </a:r>
            <a:r>
              <a:rPr b="1" lang="en">
                <a:latin typeface="Patrick Hand SC"/>
                <a:ea typeface="Patrick Hand SC"/>
                <a:cs typeface="Patrick Hand SC"/>
                <a:sym typeface="Patrick Hand SC"/>
              </a:rPr>
              <a:t>:</a:t>
            </a:r>
            <a:endParaRPr b="1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1"/>
              </a:rPr>
              <a:t>AP Research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2"/>
              </a:rPr>
              <a:t>English 4 AP Literature &amp; Composition</a:t>
            </a:r>
            <a:endParaRPr sz="11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3"/>
              </a:rPr>
              <a:t>English 4 College Composition &amp; Lit</a:t>
            </a:r>
            <a:endParaRPr sz="11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4"/>
              </a:rPr>
              <a:t>English 4 Contemporary American Lit</a:t>
            </a:r>
            <a:endParaRPr sz="11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5"/>
              </a:rPr>
              <a:t>English 4 Critical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6"/>
              </a:rPr>
              <a:t>Interpretations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7"/>
              </a:rPr>
              <a:t> of Lit Forms</a:t>
            </a:r>
            <a:endParaRPr sz="11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8"/>
              </a:rPr>
              <a:t>English 4 Modern World Literature</a:t>
            </a:r>
            <a:endParaRPr sz="11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9"/>
              </a:rPr>
              <a:t>English 4 Perspectives in Literature &amp; Composition</a:t>
            </a:r>
            <a:endParaRPr sz="11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0"/>
              </a:rPr>
              <a:t>English 4 Transitional English</a:t>
            </a:r>
            <a:endParaRPr sz="11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1"/>
              </a:rPr>
              <a:t>Creative Writing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2"/>
              </a:rPr>
              <a:t>College Communications</a:t>
            </a:r>
            <a:endParaRPr sz="11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Digital Journalism 2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4"/>
              </a:rPr>
              <a:t>Interpersonal Communications</a:t>
            </a:r>
            <a:endParaRPr sz="11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Spoken Word</a:t>
            </a:r>
            <a:endParaRPr sz="11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6"/>
              </a:rPr>
              <a:t>English Directed Study</a:t>
            </a:r>
            <a:endParaRPr sz="11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7"/>
              </a:rPr>
              <a:t>English Internship</a:t>
            </a:r>
            <a:endParaRPr sz="11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1241275" y="3060575"/>
            <a:ext cx="3147900" cy="979800"/>
          </a:xfrm>
          <a:prstGeom prst="rect">
            <a:avLst/>
          </a:prstGeom>
          <a:solidFill>
            <a:srgbClr val="80D5CC">
              <a:alpha val="4481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8"/>
              </a:rPr>
              <a:t>Other English Courses (elective credit only)</a:t>
            </a:r>
            <a:r>
              <a:rPr lang="en">
                <a:latin typeface="Patrick Hand SC"/>
                <a:ea typeface="Patrick Hand SC"/>
                <a:cs typeface="Patrick Hand SC"/>
                <a:sym typeface="Patrick Hand SC"/>
              </a:rPr>
              <a:t>:</a:t>
            </a:r>
            <a:endParaRPr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9"/>
              </a:rPr>
              <a:t>21st Century Journalism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30"/>
              </a:rPr>
              <a:t>Digital Journalism 1</a:t>
            </a:r>
            <a:endParaRPr sz="12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31"/>
              </a:rPr>
              <a:t>Yearbook </a:t>
            </a: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32"/>
              </a:rPr>
              <a:t>Journalism</a:t>
            </a: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33"/>
              </a:rPr>
              <a:t> 1, 2</a:t>
            </a:r>
            <a:endParaRPr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SAT Preparation Course</a:t>
            </a:r>
            <a:endParaRPr sz="12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3553250" y="4214825"/>
            <a:ext cx="2343600" cy="534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atrick Hand SC"/>
                <a:ea typeface="Patrick Hand SC"/>
                <a:cs typeface="Patrick Hand SC"/>
                <a:sym typeface="Patrick Hand SC"/>
              </a:rPr>
              <a:t>Click on the course title to be taken to that course’s slide of information.</a:t>
            </a:r>
            <a:endParaRPr sz="12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61" name="Google Shape;61;p12"/>
          <p:cNvSpPr/>
          <p:nvPr/>
        </p:nvSpPr>
        <p:spPr>
          <a:xfrm rot="-2700000">
            <a:off x="5037755" y="3875428"/>
            <a:ext cx="516329" cy="4030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2"/>
          <p:cNvSpPr/>
          <p:nvPr/>
        </p:nvSpPr>
        <p:spPr>
          <a:xfrm rot="-8314756">
            <a:off x="3747823" y="3843321"/>
            <a:ext cx="516488" cy="4027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1049500" y="4913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C000"/>
                </a:solidFill>
              </a:rPr>
              <a:t>AP Research</a:t>
            </a:r>
            <a:endParaRPr sz="4500"/>
          </a:p>
        </p:txBody>
      </p:sp>
      <p:sp>
        <p:nvSpPr>
          <p:cNvPr id="142" name="Google Shape;142;p21"/>
          <p:cNvSpPr txBox="1"/>
          <p:nvPr/>
        </p:nvSpPr>
        <p:spPr>
          <a:xfrm>
            <a:off x="872400" y="1189450"/>
            <a:ext cx="74481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to 11 &amp; 12th grade students</a:t>
            </a:r>
            <a:r>
              <a:rPr b="1"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AP Seminar; Year-long, full-credit 1.0 English elective course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course:</a:t>
            </a:r>
            <a:endParaRPr b="1" sz="1800" u="sng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Students select a research topic of their choice!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F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ocus on skills needed in college: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research, writing, and presentation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1st semester: select research topic, development of research method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2nd semester: conduct research, write academic paper, and defend conclusion through an oral defense, perhaps be PUBLISHED!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b="1"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SUMMER READING REQUIRED</a:t>
            </a:r>
            <a:endParaRPr b="1"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 Email Ms. Kristin Lavelle: </a:t>
            </a:r>
            <a:r>
              <a:rPr lang="en" sz="18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klavelle@sd308.org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4">
            <a:alphaModFix/>
          </a:blip>
          <a:srcRect b="23958" l="7752" r="9692" t="21390"/>
          <a:stretch/>
        </p:blipFill>
        <p:spPr>
          <a:xfrm>
            <a:off x="6860801" y="591550"/>
            <a:ext cx="1133400" cy="7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66418">
            <a:off x="7795440" y="1144457"/>
            <a:ext cx="963470" cy="1443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744700" y="5675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3800">
                <a:solidFill>
                  <a:srgbClr val="FFC000"/>
                </a:solidFill>
              </a:rPr>
              <a:t>English 4 </a:t>
            </a:r>
            <a:r>
              <a:rPr i="0" lang="en" sz="3800" u="none" cap="none" strike="noStrike">
                <a:solidFill>
                  <a:srgbClr val="FFC000"/>
                </a:solidFill>
              </a:rPr>
              <a:t>AP Literature &amp; Composition</a:t>
            </a:r>
            <a:endParaRPr i="0" sz="3800" u="none" cap="none" strike="noStrike">
              <a:solidFill>
                <a:srgbClr val="FFC000"/>
              </a:solidFill>
            </a:endParaRPr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796200" y="1047750"/>
            <a:ext cx="67761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to</a:t>
            </a:r>
            <a:r>
              <a:rPr i="0" lang="en" sz="18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11-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12th grade students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level of English 3 Year-long, full-credit 1.0 English elective course; </a:t>
            </a:r>
            <a:r>
              <a:rPr i="1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weighted course</a:t>
            </a:r>
            <a:endParaRPr i="1"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</a:t>
            </a:r>
            <a:r>
              <a:rPr b="1"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93551" lvl="1" marL="6400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ollege-level course designed to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prepare for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the AP Lit exam in May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83573" lvl="1" marL="6400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ngage in a rigorous study of literary genres, styles, and themes to generate both oral and written critical discussion and analysis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83573" lvl="1" marL="6400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xamine materials by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new and classic voices in many genres of text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83573" lvl="1" marL="6400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Writing includes AP prompts, process papers, and a term paper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83573" lvl="1" marL="6400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" sz="18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SUMMER READING REQUIRED</a:t>
            </a:r>
            <a:endParaRPr b="1"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83573" lvl="1" marL="6400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Questions:  Email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Mrs. Stephanie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Stegich: </a:t>
            </a:r>
            <a:r>
              <a:rPr lang="en" sz="18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sstegich@sd308.org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 b="23958" l="7752" r="9688" t="21391"/>
          <a:stretch/>
        </p:blipFill>
        <p:spPr>
          <a:xfrm>
            <a:off x="7638199" y="618750"/>
            <a:ext cx="740100" cy="4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>
            <a:alphaModFix/>
          </a:blip>
          <a:srcRect b="0" l="17093" r="17512" t="0"/>
          <a:stretch/>
        </p:blipFill>
        <p:spPr>
          <a:xfrm rot="516863">
            <a:off x="7429244" y="2659718"/>
            <a:ext cx="1175464" cy="179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09698" y="1378450"/>
            <a:ext cx="877050" cy="135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744700" y="491375"/>
            <a:ext cx="7690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3800">
                <a:solidFill>
                  <a:srgbClr val="FFC000"/>
                </a:solidFill>
              </a:rPr>
              <a:t>English 4 </a:t>
            </a:r>
            <a:r>
              <a:rPr i="0" lang="en" sz="3800" u="none" cap="none" strike="noStrike">
                <a:solidFill>
                  <a:srgbClr val="FFC000"/>
                </a:solidFill>
              </a:rPr>
              <a:t>College Composition &amp; Literature</a:t>
            </a:r>
            <a:endParaRPr i="0" sz="3800" u="none" cap="none" strike="noStrike">
              <a:solidFill>
                <a:srgbClr val="FFC000"/>
              </a:solidFill>
            </a:endParaRPr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838200" y="1055850"/>
            <a:ext cx="75468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 11-12th grade students w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ho have successfully completed any level of English 3 and who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place into the course with </a:t>
            </a:r>
            <a:r>
              <a:rPr i="1"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minimum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scores: ACT of 20, SAT of 540; Y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ear-long, full-credit 1.0 English elective course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;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Dual Credit course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(6 college credits)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</a:t>
            </a:r>
            <a:r>
              <a:rPr b="1" lang="en" sz="1800" u="sng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g</a:t>
            </a:r>
            <a:r>
              <a:rPr b="1"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hts of course: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Course focuses on writing: will write between 5-6 essays per semester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Read texts at a senior-college reading level; many reading assignments are completed at home; course uses college-level textbooks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The course will also include minor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stud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ies in the Humanities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as well as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some contemporary studies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 Email Ms. Beth Prigodich: </a:t>
            </a:r>
            <a:r>
              <a:rPr lang="en" sz="18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eprigodich@sd308.org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7497" y="2079900"/>
            <a:ext cx="1577100" cy="4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690450" y="4244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3600">
                <a:solidFill>
                  <a:srgbClr val="FFC000"/>
                </a:solidFill>
              </a:rPr>
              <a:t>English 4 </a:t>
            </a:r>
            <a:r>
              <a:rPr i="0" lang="en" sz="3600" u="none" cap="none" strike="noStrike">
                <a:solidFill>
                  <a:srgbClr val="FFC000"/>
                </a:solidFill>
              </a:rPr>
              <a:t>Contemporary American Lit. &amp; Comp</a:t>
            </a:r>
            <a:r>
              <a:rPr lang="en" sz="3600">
                <a:solidFill>
                  <a:srgbClr val="FFC000"/>
                </a:solidFill>
              </a:rPr>
              <a:t>.</a:t>
            </a:r>
            <a:endParaRPr i="0" sz="3600" u="none" cap="none" strike="noStrike">
              <a:solidFill>
                <a:srgbClr val="FFC000"/>
              </a:solidFill>
            </a:endParaRPr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780650" y="1113000"/>
            <a:ext cx="7315200" cy="3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 11-12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 grade students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tier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of English 3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;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Year-long , full 1.0 English elective credit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course:</a:t>
            </a:r>
            <a:endParaRPr b="1" i="0" sz="1800" u="sng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04800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trengthen analytical reading, writing, speaking and listening skills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04800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ead thought-provoking, comple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x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texts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by American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authors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.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04800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rite in-class and out-of-class expository and argumentative essays 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04800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ctively prepare and participate in student-led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Socratic seminars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04800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I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ndependently read and annotate between 5-10 pages a night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04800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Experience senior-to-college reading level material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04800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 Email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Ms. Kelly Tobin-Martin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 </a:t>
            </a:r>
            <a:r>
              <a:rPr lang="en" sz="18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ktobin-martin@sd308.org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62941">
            <a:off x="7498278" y="3116228"/>
            <a:ext cx="1081325" cy="16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2524">
            <a:off x="7751625" y="1240025"/>
            <a:ext cx="800350" cy="12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79066">
            <a:off x="7534562" y="2371677"/>
            <a:ext cx="1065509" cy="73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744700" y="567575"/>
            <a:ext cx="77493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3500">
                <a:solidFill>
                  <a:srgbClr val="FFC000"/>
                </a:solidFill>
              </a:rPr>
              <a:t>English 4 Critical Interp. of Lit.</a:t>
            </a:r>
            <a:r>
              <a:rPr i="0" lang="en" sz="3500" u="none" cap="none" strike="noStrike">
                <a:solidFill>
                  <a:srgbClr val="FFC000"/>
                </a:solidFill>
              </a:rPr>
              <a:t> Forms &amp; Comp</a:t>
            </a:r>
            <a:r>
              <a:rPr lang="en" sz="3500">
                <a:solidFill>
                  <a:srgbClr val="FFC000"/>
                </a:solidFill>
              </a:rPr>
              <a:t>.</a:t>
            </a:r>
            <a:endParaRPr i="0" sz="3500" u="none" cap="none" strike="noStrike">
              <a:solidFill>
                <a:srgbClr val="FFC000"/>
              </a:solidFill>
            </a:endParaRPr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914400" y="1123950"/>
            <a:ext cx="72840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vailable to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11-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12th grade students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level of English 3 Year-long, 1.0 English elective course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course:</a:t>
            </a:r>
            <a:endParaRPr b="1" i="0" sz="1800" u="sng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55905" lvl="1" marL="6400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</a:t>
            </a:r>
            <a:r>
              <a:rPr i="0" lang="en" sz="16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earn how to critically analyze films </a:t>
            </a:r>
            <a:r>
              <a:rPr lang="en" sz="16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and written works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55905" lvl="1" marL="6400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</a:t>
            </a:r>
            <a:r>
              <a:rPr i="0" lang="en" sz="16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one analytical reading and writing skills  </a:t>
            </a:r>
            <a:endParaRPr i="0" sz="16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55905" lvl="1" marL="6400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</a:t>
            </a:r>
            <a:r>
              <a:rPr i="0" lang="en" sz="16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earn about film history, filming techniques, and notable genres and directors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55906" lvl="1" marL="6400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Course includes: a novel and a play</a:t>
            </a:r>
            <a:r>
              <a:rPr lang="en" sz="16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, </a:t>
            </a:r>
            <a:r>
              <a:rPr i="0" lang="en" sz="16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weekly writing, formal essays, </a:t>
            </a:r>
            <a:r>
              <a:rPr lang="en" sz="16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research presentations, </a:t>
            </a:r>
            <a:r>
              <a:rPr i="0" lang="en" sz="16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in-class discussions, and the </a:t>
            </a:r>
            <a:r>
              <a:rPr lang="en" sz="16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at-home</a:t>
            </a:r>
            <a:r>
              <a:rPr i="0" lang="en" sz="16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viewing of movies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68606" lvl="1" marL="6400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Please email: 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                 </a:t>
            </a:r>
            <a:r>
              <a:rPr i="0" lang="en" sz="14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Ms. Amy </a:t>
            </a:r>
            <a:r>
              <a:rPr lang="en" sz="1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Severinski: </a:t>
            </a:r>
            <a:r>
              <a:rPr lang="en" sz="14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aseverinski@sd308.org</a:t>
            </a:r>
            <a:r>
              <a:rPr lang="en" sz="1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or Ms. Tracey Contino: </a:t>
            </a:r>
            <a:r>
              <a:rPr lang="en" sz="14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4"/>
              </a:rPr>
              <a:t>tcontino@sd308.org</a:t>
            </a:r>
            <a:endParaRPr b="0" i="0" sz="1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304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304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304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48059">
            <a:off x="5955481" y="1615469"/>
            <a:ext cx="1144911" cy="63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91637">
            <a:off x="7851244" y="1372100"/>
            <a:ext cx="773650" cy="13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4600" y="1687475"/>
            <a:ext cx="886450" cy="1373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897100" y="5675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4100">
                <a:solidFill>
                  <a:srgbClr val="FFC000"/>
                </a:solidFill>
              </a:rPr>
              <a:t>English 4 Perspectives in Lit &amp; Comp</a:t>
            </a:r>
            <a:endParaRPr i="0" sz="4100" u="none" cap="none" strike="noStrike">
              <a:solidFill>
                <a:srgbClr val="FFC000"/>
              </a:solidFill>
            </a:endParaRPr>
          </a:p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808675" y="1054350"/>
            <a:ext cx="6851700" cy="3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</a:t>
            </a:r>
            <a:r>
              <a:rPr b="1"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to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11-12th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grade students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level of English 3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;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i="1"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Springboard-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based class;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Year-long, full-credit 1.0 English elective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course: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Apply a variety of literary criticisms to different types of texts.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Explore senior-to-college level texts through different perspective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Major texts: </a:t>
            </a:r>
            <a:r>
              <a:rPr i="1"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Othello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,</a:t>
            </a:r>
            <a:r>
              <a:rPr i="1"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I’m Not Your Perfect Mexican Daughter</a:t>
            </a:r>
            <a:endParaRPr i="1"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Projects include a photo essay and group presentation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Writing assignments include narrative, expository, and research essays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Please email: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4572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   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s. Stephanie Stegich: </a:t>
            </a:r>
            <a:r>
              <a:rPr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sstegich@sd308.org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or Ms. Paula Rossi: </a:t>
            </a:r>
            <a:r>
              <a:rPr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4"/>
              </a:rPr>
              <a:t>prossi@sd308.org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i="0" sz="15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5">
            <a:alphaModFix/>
          </a:blip>
          <a:srcRect b="0" l="17511" r="17099" t="0"/>
          <a:stretch/>
        </p:blipFill>
        <p:spPr>
          <a:xfrm rot="207801">
            <a:off x="7517237" y="1228700"/>
            <a:ext cx="1092025" cy="16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 rotWithShape="1">
          <a:blip r:embed="rId6">
            <a:alphaModFix/>
          </a:blip>
          <a:srcRect b="0" l="28290" r="28570" t="0"/>
          <a:stretch/>
        </p:blipFill>
        <p:spPr>
          <a:xfrm rot="-638580">
            <a:off x="7645600" y="2951725"/>
            <a:ext cx="1140101" cy="17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897100" y="567575"/>
            <a:ext cx="7504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4400">
                <a:solidFill>
                  <a:srgbClr val="FFC000"/>
                </a:solidFill>
              </a:rPr>
              <a:t>English 4 </a:t>
            </a:r>
            <a:r>
              <a:rPr i="0" lang="en" sz="4400" u="none" cap="none" strike="noStrike">
                <a:solidFill>
                  <a:srgbClr val="FFC000"/>
                </a:solidFill>
              </a:rPr>
              <a:t>Modern World Lit &amp; Comp</a:t>
            </a:r>
            <a:endParaRPr i="0" sz="4400" u="none" cap="none" strike="noStrike">
              <a:solidFill>
                <a:srgbClr val="FFC000"/>
              </a:solidFill>
            </a:endParaRPr>
          </a:p>
        </p:txBody>
      </p:sp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909725" y="1037250"/>
            <a:ext cx="7425600" cy="3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to 11-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12th grade students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level of English 3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;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Year-long, full-credit 1.0 English elective course 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course:</a:t>
            </a:r>
            <a:endParaRPr b="1" i="0" sz="1800" u="sng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Learn about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other cultures, strengthen analytical reading and writing abilities, and have discussions about literature and other cultures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ead thought-provoking, complex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literature from all over the world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rite out-of-class and in-class narrative, argument and expository essays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articipate in Socratic Seminars at a level that is college-ready.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I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ndependently read and annotate between 20-30 pages a night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enior-to-college reading level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texts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Questions:  Email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Ms. Beth Prigodich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 </a:t>
            </a:r>
            <a:r>
              <a:rPr lang="en" sz="18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eprigodich@sd308.org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7650" y="3226900"/>
            <a:ext cx="1676400" cy="16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897100" y="5675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4800">
                <a:solidFill>
                  <a:srgbClr val="FFC000"/>
                </a:solidFill>
              </a:rPr>
              <a:t>English 4 Transitional</a:t>
            </a:r>
            <a:r>
              <a:rPr lang="en" sz="4800">
                <a:solidFill>
                  <a:srgbClr val="FFC000"/>
                </a:solidFill>
              </a:rPr>
              <a:t> English</a:t>
            </a:r>
            <a:endParaRPr i="0" sz="4800" u="none" cap="none" strike="noStrike">
              <a:solidFill>
                <a:srgbClr val="FFC000"/>
              </a:solidFill>
            </a:endParaRPr>
          </a:p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808675" y="1206750"/>
            <a:ext cx="7694700" cy="3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</a:t>
            </a:r>
            <a:r>
              <a:rPr b="1"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to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11-12th grade students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level of English 3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but need to strengthen English skill sets;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Year-long, full-credit 1.0 English elective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course: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Focus on building English skills before college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Students completing the class with a “C” or better will be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eligible for credit-bearing college coursework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Strengthen reading, writing, organization, and study skills before college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 Email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s. Evy Martin: </a:t>
            </a:r>
            <a:r>
              <a:rPr lang="en" sz="18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emartin@sd308.org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4">
            <a:alphaModFix/>
          </a:blip>
          <a:srcRect b="0" l="0" r="23518" t="0"/>
          <a:stretch/>
        </p:blipFill>
        <p:spPr>
          <a:xfrm>
            <a:off x="6326750" y="2186900"/>
            <a:ext cx="1680000" cy="9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 rotWithShape="1">
          <a:blip r:embed="rId5">
            <a:alphaModFix/>
          </a:blip>
          <a:srcRect b="0" l="18122" r="18199" t="0"/>
          <a:stretch/>
        </p:blipFill>
        <p:spPr>
          <a:xfrm rot="455362">
            <a:off x="7761230" y="1929518"/>
            <a:ext cx="945239" cy="1484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925325" y="1193675"/>
            <a:ext cx="7442400" cy="3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to 9-11</a:t>
            </a:r>
            <a:r>
              <a:rPr baseline="30000"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grade students. Semester-long, ½ credit elective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Hold class discussions about the First Amendment and issues of bias, ethics, and newsworthiness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Learn the fundamentals of producing online news, public service announcements, and news packages. This includes production planning, news writing and speaking.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Humans of OHS Project Submissions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to                 student news publication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Course serves as a pathway to Digital Journalism 1 &amp; Yearbook Journalism 1.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Course will help prepare students to produce the student news.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 Email Ms. Sarah Hands: </a:t>
            </a:r>
            <a:r>
              <a:rPr lang="en" sz="18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4"/>
              </a:rPr>
              <a:t>shands@sd308.org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07" name="Google Shape;207;p29"/>
          <p:cNvSpPr txBox="1"/>
          <p:nvPr>
            <p:ph type="title"/>
          </p:nvPr>
        </p:nvSpPr>
        <p:spPr>
          <a:xfrm>
            <a:off x="983675" y="560650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4500">
                <a:solidFill>
                  <a:srgbClr val="FFC000"/>
                </a:solidFill>
              </a:rPr>
              <a:t>21st Century Journalism</a:t>
            </a:r>
            <a:endParaRPr b="0" i="0" sz="4500" u="none" cap="none" strike="noStrike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2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1775" y="3048775"/>
            <a:ext cx="745924" cy="2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4477" y="691250"/>
            <a:ext cx="1870922" cy="5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897100" y="5675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4500">
                <a:solidFill>
                  <a:srgbClr val="FFC000"/>
                </a:solidFill>
              </a:rPr>
              <a:t>Digital Journalism 1 (&amp; 2)</a:t>
            </a:r>
            <a:endParaRPr b="0" i="0" sz="4500" u="none" cap="none" strike="noStrike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831275" y="1169400"/>
            <a:ext cx="7442400" cy="3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Digital Journalism 1 (1.0 credit) is an elective credit available to 10-12th grade students who have successfully completed any level of English 1.  Digital Journalism 2 (½-1 credit; English credit) is available to students who completed Digital Journalism 1.  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Application Required.</a:t>
            </a:r>
            <a:endParaRPr i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 u="sng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</a:t>
            </a:r>
            <a:r>
              <a:rPr b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</a:t>
            </a:r>
            <a:endParaRPr b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Create the school news in its online media formats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Conduct interviews, take photographs, and promote advertising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Produce news packages, use social media and gather information specifically to produce content for the 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42Fifty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student news publication: </a:t>
            </a:r>
            <a:r>
              <a:rPr lang="en" sz="1500" u="sng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https://oh42fifty.org/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Learn how to use Adobe Creative Suite tools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Email Ms. Sarah Hands for additional details or questions: </a:t>
            </a:r>
            <a:r>
              <a:rPr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4"/>
              </a:rPr>
              <a:t>shands@sd308.org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16" name="Google Shape;216;p3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7199" y="1950725"/>
            <a:ext cx="2624724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820900" y="5675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i="0" lang="en" sz="4500" u="none" cap="none" strike="noStrike">
                <a:solidFill>
                  <a:srgbClr val="FFC000"/>
                </a:solidFill>
              </a:rPr>
              <a:t>English </a:t>
            </a:r>
            <a:r>
              <a:rPr lang="en" sz="4500">
                <a:solidFill>
                  <a:srgbClr val="FFC000"/>
                </a:solidFill>
              </a:rPr>
              <a:t>Required</a:t>
            </a:r>
            <a:r>
              <a:rPr i="0" lang="en" sz="4500" u="none" cap="none" strike="noStrike">
                <a:solidFill>
                  <a:srgbClr val="FFC000"/>
                </a:solidFill>
              </a:rPr>
              <a:t> Courses</a:t>
            </a:r>
            <a:endParaRPr i="0" sz="4500" u="none" cap="none" strike="noStrike">
              <a:solidFill>
                <a:srgbClr val="FFC000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 b="14986" l="0" r="0" t="12581"/>
          <a:stretch/>
        </p:blipFill>
        <p:spPr>
          <a:xfrm>
            <a:off x="6799800" y="705100"/>
            <a:ext cx="1498225" cy="10852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1131025" y="1224400"/>
            <a:ext cx="68277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REQUIRED </a:t>
            </a:r>
            <a:r>
              <a:rPr lang="en" sz="2000" u="sng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English</a:t>
            </a:r>
            <a:r>
              <a:rPr b="1" lang="en" sz="2000" u="sng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" sz="2000" u="sng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Courses for Graduation</a:t>
            </a:r>
            <a:r>
              <a:rPr lang="en" sz="200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</a:t>
            </a:r>
            <a:r>
              <a:rPr lang="en" sz="2000" u="sng">
                <a:solidFill>
                  <a:srgbClr val="FFFF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</a:t>
            </a:r>
            <a:endParaRPr sz="2000">
              <a:solidFill>
                <a:srgbClr val="4343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ts val="2000"/>
              <a:buFont typeface="Patrick Hand SC"/>
              <a:buChar char="●"/>
            </a:pPr>
            <a:r>
              <a:rPr b="1" lang="en" sz="200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English 1 </a:t>
            </a:r>
            <a:r>
              <a:rPr lang="en" sz="200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--OR--</a:t>
            </a:r>
            <a:r>
              <a:rPr b="1" lang="en" sz="200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Honors English 1</a:t>
            </a:r>
            <a:endParaRPr b="1" sz="2000">
              <a:solidFill>
                <a:srgbClr val="4343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atrick Hand SC"/>
              <a:buChar char="○"/>
            </a:pPr>
            <a:r>
              <a:rPr lang="en" sz="200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Typically taken in 8th grade or 9th grade in high school</a:t>
            </a:r>
            <a:endParaRPr sz="2000">
              <a:solidFill>
                <a:srgbClr val="4343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ts val="2000"/>
              <a:buFont typeface="Patrick Hand SC"/>
              <a:buChar char="●"/>
            </a:pPr>
            <a:r>
              <a:rPr b="1" lang="en" sz="200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English 2 </a:t>
            </a:r>
            <a:r>
              <a:rPr lang="en" sz="200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-- OR--</a:t>
            </a:r>
            <a:r>
              <a:rPr b="1" lang="en" sz="200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Honors English 2</a:t>
            </a:r>
            <a:endParaRPr b="1" sz="2000">
              <a:solidFill>
                <a:srgbClr val="4343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atrick Hand SC"/>
              <a:buChar char="○"/>
            </a:pPr>
            <a:r>
              <a:rPr lang="en" sz="200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Typically taken in 9th or 10th grade</a:t>
            </a:r>
            <a:endParaRPr sz="2000">
              <a:solidFill>
                <a:srgbClr val="4343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ts val="2000"/>
              <a:buFont typeface="Patrick Hand SC"/>
              <a:buChar char="●"/>
            </a:pPr>
            <a:r>
              <a:rPr b="1" lang="en" sz="200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English 3 </a:t>
            </a:r>
            <a:r>
              <a:rPr lang="en" sz="200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--OR--</a:t>
            </a:r>
            <a:r>
              <a:rPr b="1" lang="en" sz="200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English 3 AP Language &amp; Composition</a:t>
            </a:r>
            <a:endParaRPr b="1" sz="2000">
              <a:solidFill>
                <a:srgbClr val="4343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atrick Hand SC"/>
              <a:buChar char="○"/>
            </a:pPr>
            <a:r>
              <a:rPr lang="en" sz="200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Typically taken 10th or 11th grade</a:t>
            </a:r>
            <a:endParaRPr sz="2000">
              <a:solidFill>
                <a:srgbClr val="4343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897100" y="5675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4500">
                <a:solidFill>
                  <a:srgbClr val="FFC000"/>
                </a:solidFill>
              </a:rPr>
              <a:t>Yearbook Journalism 1 (&amp; 2)</a:t>
            </a:r>
            <a:endParaRPr b="0" i="0" sz="4500" u="none" cap="none" strike="noStrike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31"/>
          <p:cNvSpPr txBox="1"/>
          <p:nvPr>
            <p:ph idx="1" type="body"/>
          </p:nvPr>
        </p:nvSpPr>
        <p:spPr>
          <a:xfrm>
            <a:off x="831275" y="1169400"/>
            <a:ext cx="7442400" cy="3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Yearbook Journalism 1 (1.0 credit) is available to 10-12th grade students who have successfully completed any level of English 1.  Yearbook Journalism 2 (½-1 credit) is available to students who completed Yearbook Journalism 1.  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Application Required; Elective-only Credit.</a:t>
            </a:r>
            <a:endParaRPr i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 u="sng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</a:t>
            </a:r>
            <a:r>
              <a:rPr b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</a:t>
            </a:r>
            <a:endParaRPr b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Learn and enhance skills in feature writing, photography, online design,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and interviewing in order to create the yearbook, 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The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Reflector</a:t>
            </a:r>
            <a:endParaRPr i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Must have an interest in school and peers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Required to attend meetings and events outside of school hours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Meet multiple set deadlines in order to be successful in this course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Acquire marketable skills relevant to the workplace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Email Ms. Ewa Tulak for additional details or questions: </a:t>
            </a:r>
            <a:r>
              <a:rPr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etulak@sd308.org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 rotWithShape="1">
          <a:blip r:embed="rId4">
            <a:alphaModFix/>
          </a:blip>
          <a:srcRect b="11198" l="0" r="4131" t="3448"/>
          <a:stretch/>
        </p:blipFill>
        <p:spPr>
          <a:xfrm rot="205759">
            <a:off x="6371168" y="1852331"/>
            <a:ext cx="2363989" cy="75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6875" y="3025824"/>
            <a:ext cx="1094750" cy="9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title"/>
          </p:nvPr>
        </p:nvSpPr>
        <p:spPr>
          <a:xfrm>
            <a:off x="820900" y="56602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i="0" lang="en" sz="4500" u="none" cap="none" strike="noStrike">
                <a:solidFill>
                  <a:srgbClr val="FFC000"/>
                </a:solidFill>
              </a:rPr>
              <a:t>Creative Writing</a:t>
            </a:r>
            <a:endParaRPr/>
          </a:p>
        </p:txBody>
      </p:sp>
      <p:sp>
        <p:nvSpPr>
          <p:cNvPr id="230" name="Google Shape;230;p32"/>
          <p:cNvSpPr txBox="1"/>
          <p:nvPr>
            <p:ph idx="1" type="body"/>
          </p:nvPr>
        </p:nvSpPr>
        <p:spPr>
          <a:xfrm>
            <a:off x="762000" y="1254150"/>
            <a:ext cx="7020900" cy="3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vailable to </a:t>
            </a:r>
            <a:r>
              <a:rPr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0</a:t>
            </a:r>
            <a:r>
              <a:rPr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-12</a:t>
            </a:r>
            <a:r>
              <a:rPr baseline="30000"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</a:t>
            </a:r>
            <a:r>
              <a:rPr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grade students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level of English 2.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Semester-long, ½ credit English elective</a:t>
            </a:r>
            <a:endParaRPr i="0" sz="15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5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course:</a:t>
            </a:r>
            <a:endParaRPr b="1" i="0" sz="1500" u="sng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xpand your creative capabilities &amp; gain the ability to write more freely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ove beyond the science of writing and explore the art of the craft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Strengthen your voice as a writer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hare your writing with others and work toward publication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Expect to read, discuss, and write in at least five different genres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 Email Mrs. Holtz: </a:t>
            </a:r>
            <a:r>
              <a:rPr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eholtz@sd308.org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or Mr. Michael Leali: </a:t>
            </a:r>
            <a:r>
              <a:rPr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4"/>
              </a:rPr>
              <a:t>mleali@sd308.org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31" name="Google Shape;231;p32"/>
          <p:cNvPicPr preferRelativeResize="0"/>
          <p:nvPr/>
        </p:nvPicPr>
        <p:blipFill rotWithShape="1">
          <a:blip r:embed="rId5">
            <a:alphaModFix/>
          </a:blip>
          <a:srcRect b="0" l="0" r="21795" t="0"/>
          <a:stretch/>
        </p:blipFill>
        <p:spPr>
          <a:xfrm flipH="1" rot="296602">
            <a:off x="7119527" y="1676199"/>
            <a:ext cx="1665422" cy="125272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2" name="Google Shape;23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5850" y="3954525"/>
            <a:ext cx="2440125" cy="8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820900" y="6437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4500">
                <a:solidFill>
                  <a:srgbClr val="FFC000"/>
                </a:solidFill>
              </a:rPr>
              <a:t>Spoken Word</a:t>
            </a:r>
            <a:endParaRPr/>
          </a:p>
        </p:txBody>
      </p:sp>
      <p:sp>
        <p:nvSpPr>
          <p:cNvPr id="238" name="Google Shape;238;p33"/>
          <p:cNvSpPr txBox="1"/>
          <p:nvPr>
            <p:ph idx="1" type="body"/>
          </p:nvPr>
        </p:nvSpPr>
        <p:spPr>
          <a:xfrm>
            <a:off x="895750" y="1200150"/>
            <a:ext cx="7476900" cy="3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vailable to </a:t>
            </a:r>
            <a:r>
              <a:rPr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11-12</a:t>
            </a:r>
            <a:r>
              <a:rPr baseline="30000"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</a:t>
            </a:r>
            <a:r>
              <a:rPr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grade students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level of English 2.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Semester-long, ½ credit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English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elective</a:t>
            </a:r>
            <a:endParaRPr i="0" sz="15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5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course:</a:t>
            </a:r>
            <a:endParaRPr b="1" sz="1500" u="sng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Course shaped by </a:t>
            </a:r>
            <a:r>
              <a:rPr i="1"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Young Chicago Authors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program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Create and format your own authentic story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Channel your expression &amp; speak your truth!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Heavy emphasis on creative writing choices and speaking skills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 Email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Mrs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. Erin Holtz: </a:t>
            </a:r>
            <a:r>
              <a:rPr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4"/>
              </a:rPr>
              <a:t>eholtz@sd308.org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223968">
            <a:off x="7386544" y="1326662"/>
            <a:ext cx="1523417" cy="238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9550" y="2039775"/>
            <a:ext cx="1621100" cy="9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7025" y="2926250"/>
            <a:ext cx="1142711" cy="17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833525" y="567575"/>
            <a:ext cx="75765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i="0" lang="en" sz="4500" u="none" cap="none" strike="noStrike">
                <a:solidFill>
                  <a:srgbClr val="FFC000"/>
                </a:solidFill>
              </a:rPr>
              <a:t>Interpersonal Communication</a:t>
            </a:r>
            <a:endParaRPr/>
          </a:p>
        </p:txBody>
      </p:sp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762000" y="1123950"/>
            <a:ext cx="7576500" cy="3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This course is available to </a:t>
            </a:r>
            <a:r>
              <a:rPr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0</a:t>
            </a:r>
            <a:r>
              <a:rPr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-12</a:t>
            </a:r>
            <a:r>
              <a:rPr baseline="30000"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</a:t>
            </a:r>
            <a:r>
              <a:rPr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grade students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level of English 2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Semester-long, ½ credit English elective</a:t>
            </a:r>
            <a:endParaRPr i="0" sz="15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5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course:</a:t>
            </a:r>
            <a:endParaRPr b="1" i="0" sz="1500" u="sng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articipate in real-life scenarios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aster leadership and communication skills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equires daily participation in group and full class discussions.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equires oral presentations often and in front of a variety of audiences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Email Mr. Ben Spears at </a:t>
            </a:r>
            <a:r>
              <a:rPr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bspears@sd308.org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48" name="Google Shape;24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5685">
            <a:off x="5965323" y="1623902"/>
            <a:ext cx="2593879" cy="1452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897100" y="6437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b="0" i="0" lang="en" sz="45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" sz="4500" u="none" cap="none" strike="noStrike">
                <a:solidFill>
                  <a:srgbClr val="FFC000"/>
                </a:solidFill>
              </a:rPr>
              <a:t>College Communication</a:t>
            </a:r>
            <a:endParaRPr i="0" sz="4500" u="none" cap="none" strike="noStrike">
              <a:solidFill>
                <a:srgbClr val="FFC000"/>
              </a:solidFill>
            </a:endParaRPr>
          </a:p>
        </p:txBody>
      </p:sp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970375" y="1181875"/>
            <a:ext cx="7340100" cy="3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This course is available to 11-</a:t>
            </a:r>
            <a:r>
              <a:rPr i="0" lang="en" sz="18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12</a:t>
            </a:r>
            <a:r>
              <a:rPr baseline="30000" i="0" lang="en" sz="18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</a:t>
            </a:r>
            <a:r>
              <a:rPr i="0" lang="en" sz="18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grade students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level of English 3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;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Semester-long, ½ credit English elective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,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Dual Credit course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course:</a:t>
            </a:r>
            <a:endParaRPr b="1" i="0" sz="1800" u="sng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68606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Master leadership and communication skills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68606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articipate in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discussion boards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and group projects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68606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Conduct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minimum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of three substantial, formal speeches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68606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equires oral presentations often and in front of a variety of audiences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68606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 Email Ms. Amy Howerton: </a:t>
            </a:r>
            <a:r>
              <a:rPr lang="en" sz="18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ahowerton@sd308.org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Google Shape;25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3200" y="1944325"/>
            <a:ext cx="2495400" cy="7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897100" y="5675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SAT Preparation Course</a:t>
            </a:r>
            <a:endParaRPr/>
          </a:p>
        </p:txBody>
      </p:sp>
      <p:sp>
        <p:nvSpPr>
          <p:cNvPr id="261" name="Google Shape;261;p36"/>
          <p:cNvSpPr txBox="1"/>
          <p:nvPr/>
        </p:nvSpPr>
        <p:spPr>
          <a:xfrm>
            <a:off x="890700" y="1073125"/>
            <a:ext cx="7713000" cy="3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to 11 grade students who wish to prepare for the SAT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Semester-long, 0.5 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general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elective course (not an English credit)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course:</a:t>
            </a:r>
            <a:endParaRPr sz="1800" u="sng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1" marL="711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Learn SAT test preparation skills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1" marL="711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Practice skills and review content associated with the exam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1" marL="711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Learn timing and pacing helpful for exam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1" marL="711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Take a practice test prior to national SAT test day in April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1" marL="711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 Email Mr. Michael Leali: </a:t>
            </a:r>
            <a:r>
              <a:rPr lang="en" sz="18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mleali@sd308.org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62" name="Google Shape;262;p36"/>
          <p:cNvPicPr preferRelativeResize="0"/>
          <p:nvPr/>
        </p:nvPicPr>
        <p:blipFill rotWithShape="1">
          <a:blip r:embed="rId4">
            <a:alphaModFix/>
          </a:blip>
          <a:srcRect b="0" l="2150" r="-2149" t="0"/>
          <a:stretch/>
        </p:blipFill>
        <p:spPr>
          <a:xfrm rot="377967">
            <a:off x="6403064" y="820843"/>
            <a:ext cx="2425352" cy="242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/>
          <p:nvPr>
            <p:ph type="title"/>
          </p:nvPr>
        </p:nvSpPr>
        <p:spPr>
          <a:xfrm>
            <a:off x="820900" y="6437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i="0" lang="en" sz="4500" u="none" cap="none" strike="noStrike">
                <a:solidFill>
                  <a:srgbClr val="FFC000"/>
                </a:solidFill>
              </a:rPr>
              <a:t>English Directed Study</a:t>
            </a:r>
            <a:endParaRPr sz="4500"/>
          </a:p>
        </p:txBody>
      </p:sp>
      <p:sp>
        <p:nvSpPr>
          <p:cNvPr id="268" name="Google Shape;268;p37"/>
          <p:cNvSpPr txBox="1"/>
          <p:nvPr>
            <p:ph idx="1" type="body"/>
          </p:nvPr>
        </p:nvSpPr>
        <p:spPr>
          <a:xfrm>
            <a:off x="845975" y="1276350"/>
            <a:ext cx="74271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to 11-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12th grade students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level of English 3 </a:t>
            </a:r>
            <a:r>
              <a:rPr i="1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and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have exhausted most of the English elective offered </a:t>
            </a:r>
            <a:r>
              <a:rPr i="1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and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are planning on majoring in English; </a:t>
            </a:r>
            <a:r>
              <a:rPr i="1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application required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;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Semester-long, ½ credit elective course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course:</a:t>
            </a:r>
            <a:endParaRPr b="1" i="0" sz="1800" u="sng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80247" lvl="1" marL="64008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Course f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or students who want to study a specific area of language arts. 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68605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tudents often already accepted as English majors at a university.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68606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oursework and assessments are created at the time of 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64008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approval with cooperating instructor.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268606" lvl="1" marL="64008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 Email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Ms. Amy Howerto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n: </a:t>
            </a:r>
            <a:r>
              <a:rPr lang="en" sz="18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ahowerton@sd308.org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69" name="Google Shape;269;p37"/>
          <p:cNvPicPr preferRelativeResize="0"/>
          <p:nvPr/>
        </p:nvPicPr>
        <p:blipFill rotWithShape="1">
          <a:blip r:embed="rId4">
            <a:alphaModFix/>
          </a:blip>
          <a:srcRect b="21652" l="0" r="0" t="0"/>
          <a:stretch/>
        </p:blipFill>
        <p:spPr>
          <a:xfrm>
            <a:off x="7052276" y="3490900"/>
            <a:ext cx="1968900" cy="14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>
            <p:ph type="title"/>
          </p:nvPr>
        </p:nvSpPr>
        <p:spPr>
          <a:xfrm>
            <a:off x="820900" y="5675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i="0" lang="en" sz="4900" u="none" cap="none" strike="noStrike">
                <a:solidFill>
                  <a:srgbClr val="FFC000"/>
                </a:solidFill>
              </a:rPr>
              <a:t>English Internship</a:t>
            </a:r>
            <a:endParaRPr i="0" sz="4900" u="none" cap="none" strike="noStrike">
              <a:solidFill>
                <a:srgbClr val="FFC000"/>
              </a:solidFill>
            </a:endParaRPr>
          </a:p>
        </p:txBody>
      </p:sp>
      <p:sp>
        <p:nvSpPr>
          <p:cNvPr id="275" name="Google Shape;275;p38"/>
          <p:cNvSpPr txBox="1"/>
          <p:nvPr>
            <p:ph idx="1" type="body"/>
          </p:nvPr>
        </p:nvSpPr>
        <p:spPr>
          <a:xfrm>
            <a:off x="762000" y="1162825"/>
            <a:ext cx="75981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to 11-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12th grade students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level of English 3 </a:t>
            </a:r>
            <a:r>
              <a:rPr i="1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and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have exhausted most of the English elective offered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;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i="1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application required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;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Semester-long, ½ credit elective course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course:</a:t>
            </a:r>
            <a:endParaRPr b="1" i="0" sz="1800" u="sng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Course f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or students who want to study a specific area of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English.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tudents wanting to hone specific skills beyond of the courses offered.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oursework and assessments are created at the time of approval with 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45720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cooperating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instructor.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onnection to external 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employer or company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may be possible.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 Email </a:t>
            </a:r>
            <a:r>
              <a:rPr i="0" lang="en" sz="18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Ms. Amy Howerton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 </a:t>
            </a:r>
            <a:r>
              <a:rPr lang="en" sz="18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ahowerton@sd308.org</a:t>
            </a:r>
            <a:r>
              <a:rPr lang="en" sz="18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i="0" sz="18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76" name="Google Shape;27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8460" y="1865950"/>
            <a:ext cx="1855500" cy="9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973300" y="5675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4500">
                <a:solidFill>
                  <a:srgbClr val="FFC000"/>
                </a:solidFill>
              </a:rPr>
              <a:t>English 1 - </a:t>
            </a:r>
            <a:r>
              <a:rPr b="0" i="1" lang="en" sz="3000">
                <a:solidFill>
                  <a:srgbClr val="FFC000"/>
                </a:solidFill>
              </a:rPr>
              <a:t>meets </a:t>
            </a:r>
            <a:r>
              <a:rPr b="0" i="1" lang="en">
                <a:solidFill>
                  <a:srgbClr val="FFC000"/>
                </a:solidFill>
              </a:rPr>
              <a:t>graduation</a:t>
            </a:r>
            <a:r>
              <a:rPr b="0" i="1" lang="en" sz="3000">
                <a:solidFill>
                  <a:srgbClr val="FFC000"/>
                </a:solidFill>
              </a:rPr>
              <a:t> requirement</a:t>
            </a:r>
            <a:endParaRPr b="0" i="1" sz="3000" u="none" cap="none" strike="noStrike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1040050" y="1352550"/>
            <a:ext cx="70917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to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students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8th grade ELA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Year-long, full-credit 1.0 English course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5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</a:t>
            </a:r>
            <a:r>
              <a:rPr b="1"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ngage in a study of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works in multiple genres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Thematically focused on coming of age, growing up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Hone English skill sets: reading, writing, research, language and speaking &amp; listening skills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Core Texts: 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Fresh Ink, Everything Sad is Untrue, Romeo &amp; Juliet</a:t>
            </a:r>
            <a:endParaRPr i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Demonstrate learning through multiple embedded assessments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each sem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ester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Please see the online course catalog for more d</a:t>
            </a:r>
            <a:r>
              <a:rPr lang="en" sz="1500">
                <a:latin typeface="Patrick Hand SC"/>
                <a:ea typeface="Patrick Hand SC"/>
                <a:cs typeface="Patrick Hand SC"/>
                <a:sym typeface="Patrick Hand SC"/>
              </a:rPr>
              <a:t>etails at </a:t>
            </a:r>
            <a:r>
              <a:rPr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sd308.org</a:t>
            </a:r>
            <a:endParaRPr sz="15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4572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80225">
            <a:off x="7658280" y="1496476"/>
            <a:ext cx="922437" cy="1491274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8825" y="1173541"/>
            <a:ext cx="1016775" cy="15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78600">
            <a:off x="6087816" y="1697625"/>
            <a:ext cx="818868" cy="12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685800" y="139525"/>
            <a:ext cx="82296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>
                <a:solidFill>
                  <a:srgbClr val="FFC000"/>
                </a:solidFill>
              </a:rPr>
              <a:t>Honors English 1</a:t>
            </a:r>
            <a:r>
              <a:rPr b="0" i="0" lang="en" u="none" cap="none" strike="noStrike">
                <a:solidFill>
                  <a:srgbClr val="FFC000"/>
                </a:solidFill>
              </a:rPr>
              <a:t> - </a:t>
            </a:r>
            <a:r>
              <a:rPr b="0" i="1" lang="en" u="none" cap="none" strike="noStrike">
                <a:solidFill>
                  <a:srgbClr val="FFC000"/>
                </a:solidFill>
              </a:rPr>
              <a:t>meets </a:t>
            </a:r>
            <a:r>
              <a:rPr b="0" i="1" lang="en">
                <a:solidFill>
                  <a:srgbClr val="FFC000"/>
                </a:solidFill>
              </a:rPr>
              <a:t>graduation</a:t>
            </a:r>
            <a:r>
              <a:rPr b="0" i="1" lang="en" u="none" cap="none" strike="noStrike">
                <a:solidFill>
                  <a:srgbClr val="FFC000"/>
                </a:solidFill>
              </a:rPr>
              <a:t> requirement</a:t>
            </a:r>
            <a:endParaRPr b="0" i="1" u="none" cap="none" strike="noStrike">
              <a:solidFill>
                <a:srgbClr val="FFC000"/>
              </a:solidFill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57275" y="1047750"/>
            <a:ext cx="73554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to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students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8th grade ELA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Year-long, full-credit 1.0 English course; </a:t>
            </a:r>
            <a:r>
              <a:rPr i="1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weighted cours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</a:t>
            </a:r>
            <a:endParaRPr i="1" sz="15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5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</a:t>
            </a:r>
            <a:r>
              <a:rPr b="1"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tudents should be motivated, independent learners who read at or above grade level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Engage in a study of works in multiple genres, thematically focused on coming of age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Hone English skill sets: reading, writing, research, language and speaking &amp; listening skills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Core Texts: 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Fresh Ink, Everything Sad is Untrue, Romeo &amp; Juliet, Macbeth</a:t>
            </a:r>
            <a:endParaRPr i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Demonstrate learning through multiple embedded assessments each semester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Prepares students to take Honors English 2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b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SUMMER READING REQUIRED</a:t>
            </a:r>
            <a:endParaRPr b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Please see the online course catalog for more details at </a:t>
            </a:r>
            <a:r>
              <a:rPr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sd308.org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 b="23958" l="7752" r="9692" t="21390"/>
          <a:stretch/>
        </p:blipFill>
        <p:spPr>
          <a:xfrm>
            <a:off x="6746725" y="3552800"/>
            <a:ext cx="1091400" cy="7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30384">
            <a:off x="7836432" y="991674"/>
            <a:ext cx="697362" cy="1037127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02587">
            <a:off x="7966258" y="1826680"/>
            <a:ext cx="597429" cy="96516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78608">
            <a:off x="6594634" y="1088875"/>
            <a:ext cx="613808" cy="9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1725" y="1200151"/>
            <a:ext cx="653250" cy="97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973300" y="5675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4500">
                <a:solidFill>
                  <a:srgbClr val="FFC000"/>
                </a:solidFill>
              </a:rPr>
              <a:t>English 2 - </a:t>
            </a:r>
            <a:r>
              <a:rPr b="0" i="1" lang="en" sz="3000">
                <a:solidFill>
                  <a:srgbClr val="FFC000"/>
                </a:solidFill>
              </a:rPr>
              <a:t>meets </a:t>
            </a:r>
            <a:r>
              <a:rPr b="0" i="1" lang="en">
                <a:solidFill>
                  <a:srgbClr val="FFC000"/>
                </a:solidFill>
              </a:rPr>
              <a:t>graduation</a:t>
            </a:r>
            <a:r>
              <a:rPr b="0" i="1" lang="en" sz="3000">
                <a:solidFill>
                  <a:srgbClr val="FFC000"/>
                </a:solidFill>
              </a:rPr>
              <a:t> requirement</a:t>
            </a:r>
            <a:endParaRPr b="0" i="1" sz="3000" u="none" cap="none" strike="noStrike">
              <a:solidFill>
                <a:srgbClr val="FFC000"/>
              </a:solidFill>
            </a:endParaRPr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838200" y="1352550"/>
            <a:ext cx="73209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to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students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level of English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Year-long, full-credit 1.0 English course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5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</a:t>
            </a:r>
            <a:r>
              <a:rPr b="1"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ngage in a study of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fiction and nonfiction works by world authors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Thematically focused on culture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Hone English skill sets: reading, writing, research, language and speaking &amp; listening skills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Core Texts: 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House on Mango Street, Things Fall Apart, Antigone, Clap When You Land</a:t>
            </a:r>
            <a:endParaRPr i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Demonstrate learning through multiple embedded assessments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each semester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Please see the online course catalog for more details at </a:t>
            </a:r>
            <a:r>
              <a:rPr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sd308.org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4572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4399">
            <a:off x="7853010" y="2048366"/>
            <a:ext cx="832977" cy="1277767"/>
          </a:xfrm>
          <a:prstGeom prst="rect">
            <a:avLst/>
          </a:prstGeom>
          <a:noFill/>
          <a:ln cap="flat" cmpd="sng" w="9525">
            <a:solidFill>
              <a:srgbClr val="69676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2625" y="3240193"/>
            <a:ext cx="532125" cy="1163582"/>
          </a:xfrm>
          <a:prstGeom prst="rect">
            <a:avLst/>
          </a:prstGeom>
          <a:noFill/>
          <a:ln cap="flat" cmpd="sng" w="9525">
            <a:solidFill>
              <a:srgbClr val="69676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8718" y="1012568"/>
            <a:ext cx="826300" cy="1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7">
            <a:alphaModFix/>
          </a:blip>
          <a:srcRect b="0" l="16751" r="16484" t="0"/>
          <a:stretch/>
        </p:blipFill>
        <p:spPr>
          <a:xfrm rot="-583408">
            <a:off x="6705425" y="1634788"/>
            <a:ext cx="864976" cy="12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685800" y="215725"/>
            <a:ext cx="82296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3000">
                <a:solidFill>
                  <a:srgbClr val="FFC000"/>
                </a:solidFill>
              </a:rPr>
              <a:t>Honors English 2</a:t>
            </a:r>
            <a:r>
              <a:rPr b="0" i="0" lang="en" sz="30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b="0" lang="en">
                <a:solidFill>
                  <a:srgbClr val="FFC000"/>
                </a:solidFill>
              </a:rPr>
              <a:t>meets graduation requirement</a:t>
            </a:r>
            <a:endParaRPr b="0" sz="3000" u="none" cap="none" strike="noStrike">
              <a:solidFill>
                <a:srgbClr val="FFC000"/>
              </a:solidFill>
            </a:endParaRPr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753350" y="1047750"/>
            <a:ext cx="75594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to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students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level of English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Year-long, full-credit 1.0 English course; </a:t>
            </a:r>
            <a:r>
              <a:rPr i="1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weighted cours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</a:t>
            </a:r>
            <a:endParaRPr i="1" sz="15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5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</a:t>
            </a:r>
            <a:r>
              <a:rPr b="1"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tudents should be motivated, independent learners who read at or above grade level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Engage in a study of works by world authors, thematically focused on culture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Hone English skill sets: reading, writing, research, language and speaking &amp; listening skills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Core Texts: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Things Fall Apart, Antigone, Canterbury Tales,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and 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Hamlet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Demonstrate learning through multiple embedded assessments each semester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Prepares students to take English 3 AP Language &amp; Composition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b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SUMMER READING REQUIRED</a:t>
            </a:r>
            <a:endParaRPr b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Please see the online course catalog for more details at </a:t>
            </a:r>
            <a:r>
              <a:rPr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sd308.org</a:t>
            </a:r>
            <a:endParaRPr b="1" sz="1500" u="sng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4">
            <a:alphaModFix/>
          </a:blip>
          <a:srcRect b="23958" l="7752" r="9692" t="21390"/>
          <a:stretch/>
        </p:blipFill>
        <p:spPr>
          <a:xfrm>
            <a:off x="6797375" y="3648850"/>
            <a:ext cx="1070400" cy="7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14410">
            <a:off x="7252706" y="1122897"/>
            <a:ext cx="704162" cy="1080203"/>
          </a:xfrm>
          <a:prstGeom prst="rect">
            <a:avLst/>
          </a:prstGeom>
          <a:noFill/>
          <a:ln cap="flat" cmpd="sng" w="9525">
            <a:solidFill>
              <a:srgbClr val="69676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19800" y="1947875"/>
            <a:ext cx="542725" cy="893200"/>
          </a:xfrm>
          <a:prstGeom prst="rect">
            <a:avLst/>
          </a:prstGeom>
          <a:noFill/>
          <a:ln cap="flat" cmpd="sng" w="9525">
            <a:solidFill>
              <a:srgbClr val="69676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8700" y="1274975"/>
            <a:ext cx="292147" cy="638825"/>
          </a:xfrm>
          <a:prstGeom prst="rect">
            <a:avLst/>
          </a:prstGeom>
          <a:noFill/>
          <a:ln cap="flat" cmpd="sng" w="9525">
            <a:solidFill>
              <a:srgbClr val="69676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324036">
            <a:off x="7533674" y="2646654"/>
            <a:ext cx="590454" cy="90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744700" y="6437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4500">
                <a:solidFill>
                  <a:srgbClr val="FFC000"/>
                </a:solidFill>
              </a:rPr>
              <a:t>English 3 - </a:t>
            </a:r>
            <a:r>
              <a:rPr b="0" i="1" lang="en" sz="3000">
                <a:solidFill>
                  <a:srgbClr val="FFC000"/>
                </a:solidFill>
              </a:rPr>
              <a:t>meets </a:t>
            </a:r>
            <a:r>
              <a:rPr b="0" i="1" lang="en">
                <a:solidFill>
                  <a:srgbClr val="FFC000"/>
                </a:solidFill>
              </a:rPr>
              <a:t>graduation </a:t>
            </a:r>
            <a:r>
              <a:rPr b="0" i="1" lang="en" sz="3000">
                <a:solidFill>
                  <a:srgbClr val="FFC000"/>
                </a:solidFill>
              </a:rPr>
              <a:t>requirement</a:t>
            </a:r>
            <a:endParaRPr b="0" i="1" sz="3000" u="none" cap="none" strike="noStrike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838200" y="1276350"/>
            <a:ext cx="68163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to </a:t>
            </a:r>
            <a:r>
              <a:rPr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10th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-11th grade students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level of English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2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Year-long, full-credit 1.0 English course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5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</a:t>
            </a:r>
            <a:r>
              <a:rPr b="1"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ngage in a study of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classic and contemporary American works by American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authors, as well as historical documents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Hone English skill sets: reading, writing, research, language and speaking &amp;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listening skills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Core Texts include 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Their Eyes Were Watching God, The Crucible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Demonstrate learning through multiple embedded assessments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each semester</a:t>
            </a:r>
            <a:endParaRPr i="0" sz="1500" u="none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Please see the online course catalog for more details at </a:t>
            </a:r>
            <a:r>
              <a:rPr lang="en" sz="1500" u="sng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sd308.org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4572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85207">
            <a:off x="7598176" y="1162141"/>
            <a:ext cx="1018450" cy="152251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44390">
            <a:off x="6794969" y="1886825"/>
            <a:ext cx="849349" cy="13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883300" y="649625"/>
            <a:ext cx="73464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lang="en" sz="3000">
                <a:solidFill>
                  <a:srgbClr val="FFC000"/>
                </a:solidFill>
              </a:rPr>
              <a:t>English 3 </a:t>
            </a:r>
            <a:r>
              <a:rPr i="0" lang="en" sz="3000" u="none" cap="none" strike="noStrike">
                <a:solidFill>
                  <a:srgbClr val="FFC000"/>
                </a:solidFill>
              </a:rPr>
              <a:t>AP </a:t>
            </a:r>
            <a:r>
              <a:rPr lang="en" sz="3000">
                <a:solidFill>
                  <a:srgbClr val="FFC000"/>
                </a:solidFill>
              </a:rPr>
              <a:t>Language </a:t>
            </a:r>
            <a:r>
              <a:rPr i="0" lang="en" sz="3000" u="none" cap="none" strike="noStrike">
                <a:solidFill>
                  <a:srgbClr val="FFC000"/>
                </a:solidFill>
              </a:rPr>
              <a:t>&amp; Composition </a:t>
            </a:r>
            <a:r>
              <a:rPr b="0" i="0" lang="en" sz="3000" u="none" cap="none" strike="noStrike">
                <a:solidFill>
                  <a:srgbClr val="FFC000"/>
                </a:solidFill>
              </a:rPr>
              <a:t>- </a:t>
            </a:r>
            <a:endParaRPr b="0" i="0" sz="3000" u="none" cap="none" strike="noStrike">
              <a:solidFill>
                <a:srgbClr val="FFC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b="0" i="1" lang="en" sz="3000" u="none" cap="none" strike="noStrike">
                <a:solidFill>
                  <a:srgbClr val="FFC000"/>
                </a:solidFill>
              </a:rPr>
              <a:t>meets </a:t>
            </a:r>
            <a:r>
              <a:rPr b="0" i="1" lang="en">
                <a:solidFill>
                  <a:srgbClr val="FFC000"/>
                </a:solidFill>
              </a:rPr>
              <a:t>graduation</a:t>
            </a:r>
            <a:r>
              <a:rPr i="1" lang="en">
                <a:solidFill>
                  <a:srgbClr val="FFC000"/>
                </a:solidFill>
              </a:rPr>
              <a:t> </a:t>
            </a:r>
            <a:r>
              <a:rPr b="0" i="1" lang="en" sz="3000" u="none" cap="none" strike="noStrike">
                <a:solidFill>
                  <a:srgbClr val="FFC000"/>
                </a:solidFill>
              </a:rPr>
              <a:t>requirement</a:t>
            </a:r>
            <a:endParaRPr b="0" i="1" sz="3000" u="none" cap="none" strike="noStrike">
              <a:solidFill>
                <a:srgbClr val="FFC000"/>
              </a:solidFill>
            </a:endParaRPr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883300" y="1527825"/>
            <a:ext cx="6817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Available to </a:t>
            </a:r>
            <a:r>
              <a:rPr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10th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-11th grade students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who have successfully completed any level of English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2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Year-long, full-credit 1.0 English course; </a:t>
            </a:r>
            <a:r>
              <a:rPr i="1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weighted cours</a:t>
            </a:r>
            <a:r>
              <a:rPr i="1"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</a:t>
            </a:r>
            <a:endParaRPr i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" sz="15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Highlights of course</a:t>
            </a:r>
            <a:r>
              <a:rPr b="1"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: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tudents should be motivated, independent learners who read at or above grade level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ollege-level course designed to help students pass the AP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Language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exam in May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ngage in a rigorous study of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rhetoric &amp;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literary genres, styles, and themes to generate both oral and written critical discussion and analysis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xamine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works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by major American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i="0" lang="en" sz="1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authors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b="1" i="0" lang="en" sz="15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SUMMER READING REQUIRED</a:t>
            </a:r>
            <a:endParaRPr b="1"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 SC"/>
              <a:buChar char="●"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Questions?  Email Ms. Jamie Bechina: </a:t>
            </a:r>
            <a:r>
              <a:rPr lang="en" sz="15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jbechina@sd308.org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4">
            <a:alphaModFix/>
          </a:blip>
          <a:srcRect b="23958" l="7752" r="9692" t="21390"/>
          <a:stretch/>
        </p:blipFill>
        <p:spPr>
          <a:xfrm>
            <a:off x="6814074" y="685625"/>
            <a:ext cx="1353900" cy="8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1448">
            <a:off x="7837184" y="1802877"/>
            <a:ext cx="826365" cy="1342159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0675" y="3162575"/>
            <a:ext cx="960825" cy="143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1375" y="3617925"/>
            <a:ext cx="1019302" cy="14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820900" y="5675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Times New Roman"/>
              <a:buNone/>
            </a:pPr>
            <a:r>
              <a:rPr i="0" lang="en" sz="4500" u="none" cap="none" strike="noStrike">
                <a:solidFill>
                  <a:srgbClr val="FFC000"/>
                </a:solidFill>
              </a:rPr>
              <a:t>English Elective Courses</a:t>
            </a:r>
            <a:endParaRPr i="0" sz="4500" u="none" cap="none" strike="noStrike">
              <a:solidFill>
                <a:srgbClr val="FFC000"/>
              </a:solidFill>
            </a:endParaRP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5110050" y="1374750"/>
            <a:ext cx="2877900" cy="29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Publications Electives: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3"/>
              </a:rPr>
              <a:t>Digital Journalism *1, 2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lang="en" sz="16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*</a:t>
            </a:r>
            <a:r>
              <a:rPr i="0" lang="en" sz="1600" cap="none" strike="noStrike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4"/>
              </a:rPr>
              <a:t>Yearbook Journalism 1, 2</a:t>
            </a:r>
            <a:endParaRPr i="0" sz="1600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i="0" lang="en" sz="16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*</a:t>
            </a: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5"/>
              </a:rPr>
              <a:t>21st Century Journalism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Other </a:t>
            </a:r>
            <a:r>
              <a:rPr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English Electives: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i="0" lang="en" sz="1600" cap="none" strike="noStrike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6"/>
              </a:rPr>
              <a:t>Creative Writing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7"/>
              </a:rPr>
              <a:t>Spoken Word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i="0" lang="en" sz="1600" cap="none" strike="noStrike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8"/>
              </a:rPr>
              <a:t>Interpersonal Communication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lang="en" sz="16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**</a:t>
            </a: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9"/>
              </a:rPr>
              <a:t>College Communication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i="0" lang="en" sz="1600" cap="none" strike="noStrike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0"/>
              </a:rPr>
              <a:t>English Directed Study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i="0" lang="en" sz="1600" cap="none" strike="noStrike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1"/>
              </a:rPr>
              <a:t>English Internship</a:t>
            </a:r>
            <a:endParaRPr i="0" sz="1600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798650" y="1328475"/>
            <a:ext cx="4152900" cy="23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1"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English 4 </a:t>
            </a:r>
            <a:r>
              <a:rPr i="0" lang="en" sz="1800" u="sng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Electives:</a:t>
            </a:r>
            <a:endParaRPr sz="18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2"/>
              </a:rPr>
              <a:t>AP Research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3"/>
              </a:rPr>
              <a:t>English 4 </a:t>
            </a:r>
            <a:r>
              <a:rPr i="0" lang="en" sz="1600" cap="none" strike="noStrike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4"/>
              </a:rPr>
              <a:t>AP Literature &amp; Composition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lang="en" sz="16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**</a:t>
            </a: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5"/>
              </a:rPr>
              <a:t>English 4 </a:t>
            </a:r>
            <a:r>
              <a:rPr i="0" lang="en" sz="1600" cap="none" strike="noStrike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6"/>
              </a:rPr>
              <a:t>College Composition &amp; Lit</a:t>
            </a: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7"/>
              </a:rPr>
              <a:t>erature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8"/>
              </a:rPr>
              <a:t>English 4 </a:t>
            </a:r>
            <a:r>
              <a:rPr i="0" lang="en" sz="1600" cap="none" strike="noStrike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19"/>
              </a:rPr>
              <a:t>Contemporary American Lit &amp; Comp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0"/>
              </a:rPr>
              <a:t>English 4 </a:t>
            </a: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1"/>
              </a:rPr>
              <a:t>Critical Interp. of Lit Forms &amp; Comp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2"/>
              </a:rPr>
              <a:t>English 4 </a:t>
            </a: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3"/>
              </a:rPr>
              <a:t>Senior English</a:t>
            </a:r>
            <a:r>
              <a:rPr i="0" lang="en" sz="1600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endParaRPr i="0" sz="1600" cap="none" strike="noStrik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4"/>
              </a:rPr>
              <a:t>English 4 Modern World Lit &amp; Comp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 SC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5"/>
              </a:rPr>
              <a:t>English 4 Transitional</a:t>
            </a: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Patrick Hand SC"/>
                <a:ea typeface="Patrick Hand SC"/>
                <a:cs typeface="Patrick Hand SC"/>
                <a:sym typeface="Patrick Hand SC"/>
                <a:hlinkClick action="ppaction://hlinksldjump" r:id="rId26"/>
              </a:rPr>
              <a:t> English</a:t>
            </a:r>
            <a:endParaRPr sz="16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                                                                                              </a:t>
            </a: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*Course is an elective credit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                **Course is a dual credit college course</a:t>
            </a:r>
            <a:endParaRPr sz="1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27">
            <a:alphaModFix/>
          </a:blip>
          <a:srcRect b="14986" l="0" r="0" t="12581"/>
          <a:stretch/>
        </p:blipFill>
        <p:spPr>
          <a:xfrm>
            <a:off x="7437426" y="705100"/>
            <a:ext cx="860600" cy="6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yton template">
  <a:themeElements>
    <a:clrScheme name="Custom 347">
      <a:dk1>
        <a:srgbClr val="434343"/>
      </a:dk1>
      <a:lt1>
        <a:srgbClr val="FFFFFF"/>
      </a:lt1>
      <a:dk2>
        <a:srgbClr val="7B8486"/>
      </a:dk2>
      <a:lt2>
        <a:srgbClr val="E3E9EB"/>
      </a:lt2>
      <a:accent1>
        <a:srgbClr val="2A95B7"/>
      </a:accent1>
      <a:accent2>
        <a:srgbClr val="80D5CC"/>
      </a:accent2>
      <a:accent3>
        <a:srgbClr val="E9CB74"/>
      </a:accent3>
      <a:accent4>
        <a:srgbClr val="D19E9E"/>
      </a:accent4>
      <a:accent5>
        <a:srgbClr val="E47474"/>
      </a:accent5>
      <a:accent6>
        <a:srgbClr val="9DAF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