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80" r:id="rId4"/>
    <p:sldId id="264" r:id="rId5"/>
    <p:sldId id="28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FD9E-89C4-4A61-89CF-1FB6049598A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6379-3FE2-4318-A264-AC86ED57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918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FD9E-89C4-4A61-89CF-1FB6049598A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6379-3FE2-4318-A264-AC86ED57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04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C189FD9E-89C4-4A61-89CF-1FB6049598A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B04E6379-3FE2-4318-A264-AC86ED57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73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FD9E-89C4-4A61-89CF-1FB6049598A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6379-3FE2-4318-A264-AC86ED57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285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89FD9E-89C4-4A61-89CF-1FB6049598A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4E6379-3FE2-4318-A264-AC86ED57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26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FD9E-89C4-4A61-89CF-1FB6049598A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6379-3FE2-4318-A264-AC86ED57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759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FD9E-89C4-4A61-89CF-1FB6049598A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6379-3FE2-4318-A264-AC86ED57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67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FD9E-89C4-4A61-89CF-1FB6049598A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6379-3FE2-4318-A264-AC86ED57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05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FD9E-89C4-4A61-89CF-1FB6049598A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6379-3FE2-4318-A264-AC86ED57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41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FD9E-89C4-4A61-89CF-1FB6049598A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6379-3FE2-4318-A264-AC86ED57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7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FD9E-89C4-4A61-89CF-1FB6049598A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6379-3FE2-4318-A264-AC86ED57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82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C189FD9E-89C4-4A61-89CF-1FB6049598A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B04E6379-3FE2-4318-A264-AC86ED57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562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Electronic Timesheets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486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Assumptions:</a:t>
            </a:r>
          </a:p>
          <a:p>
            <a:pPr lvl="1"/>
            <a:r>
              <a:rPr lang="en-US" dirty="0" smtClean="0"/>
              <a:t>Use Employee Time Sheets For:</a:t>
            </a:r>
          </a:p>
          <a:p>
            <a:pPr lvl="2"/>
            <a:r>
              <a:rPr lang="en-US" dirty="0" smtClean="0"/>
              <a:t>Regularly Scheduled Work Hours</a:t>
            </a:r>
          </a:p>
          <a:p>
            <a:pPr lvl="2"/>
            <a:r>
              <a:rPr lang="en-US" dirty="0" smtClean="0"/>
              <a:t>Overtime</a:t>
            </a:r>
          </a:p>
          <a:p>
            <a:pPr lvl="1"/>
            <a:r>
              <a:rPr lang="en-US" dirty="0" smtClean="0"/>
              <a:t>Use AESOP For:</a:t>
            </a:r>
          </a:p>
          <a:p>
            <a:pPr lvl="2"/>
            <a:r>
              <a:rPr lang="en-US" dirty="0" smtClean="0"/>
              <a:t>Sick, Personal, Vacation, &amp; Bereavement Leave</a:t>
            </a:r>
          </a:p>
          <a:p>
            <a:pPr lvl="2"/>
            <a:r>
              <a:rPr lang="en-US" dirty="0" smtClean="0"/>
              <a:t>Unpaid Leave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Employees are still paid on a “spread” basis twice per month (Hours Per Day x Work Days Per Year) / Number of Paychecks Per Year</a:t>
            </a:r>
          </a:p>
          <a:p>
            <a:pPr lvl="2"/>
            <a:endParaRPr lang="en-US" dirty="0"/>
          </a:p>
          <a:p>
            <a:pPr lvl="2"/>
            <a:r>
              <a:rPr lang="en-US" dirty="0" smtClean="0"/>
              <a:t>ETS &amp; Aesop are only used to calculate “exceptions” such as overtime and dock time.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464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Recording Time: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Additional Work Hours</a:t>
            </a:r>
          </a:p>
          <a:p>
            <a:pPr lvl="2"/>
            <a:r>
              <a:rPr lang="en-US" dirty="0" smtClean="0"/>
              <a:t>If you work beyond your regularly scheduled work hours, enter the time in this section.  </a:t>
            </a:r>
          </a:p>
          <a:p>
            <a:pPr lvl="2"/>
            <a:r>
              <a:rPr lang="en-US" dirty="0" smtClean="0"/>
              <a:t>Round your time to the nearest 15 minute increment:</a:t>
            </a:r>
          </a:p>
          <a:p>
            <a:pPr lvl="3"/>
            <a:r>
              <a:rPr lang="en-US" dirty="0" smtClean="0"/>
              <a:t>0 – 7 Minutes 	= No Entry</a:t>
            </a:r>
          </a:p>
          <a:p>
            <a:pPr lvl="3"/>
            <a:r>
              <a:rPr lang="en-US" dirty="0"/>
              <a:t>8</a:t>
            </a:r>
            <a:r>
              <a:rPr lang="en-US" dirty="0" smtClean="0"/>
              <a:t> – 22 Minutes 	= 0.25 Additional Time</a:t>
            </a:r>
          </a:p>
          <a:p>
            <a:pPr lvl="3"/>
            <a:r>
              <a:rPr lang="en-US" dirty="0" smtClean="0"/>
              <a:t>23 – 37 Minutes 	= 0.50 Additional Time</a:t>
            </a:r>
          </a:p>
          <a:p>
            <a:pPr lvl="3"/>
            <a:r>
              <a:rPr lang="en-US" dirty="0" smtClean="0"/>
              <a:t>38 – 52 Minutes	= 0.75 Additional Time</a:t>
            </a:r>
          </a:p>
          <a:p>
            <a:pPr lvl="3"/>
            <a:r>
              <a:rPr lang="en-US" dirty="0" smtClean="0"/>
              <a:t>53 – 67 Minutes	= 1.00 Additional Time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054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Recording Time: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Employees must accurately record all instances of paid and unpaid leave in AESOP. 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Employees must request and receive approval to work overtime before the work is to be performed.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Employees must submit their timesheets by the end of their last scheduled shift for the week.</a:t>
            </a:r>
          </a:p>
          <a:p>
            <a:pPr marL="1062990" lvl="2" indent="-514350" algn="just"/>
            <a:r>
              <a:rPr lang="en-US" dirty="0" smtClean="0"/>
              <a:t>Employees with unplanned absences on what would be their last shift of the week must submit their timesheets by noon on their next workday.</a:t>
            </a:r>
          </a:p>
        </p:txBody>
      </p:sp>
    </p:spTree>
    <p:extLst>
      <p:ext uri="{BB962C8B-B14F-4D97-AF65-F5344CB8AC3E}">
        <p14:creationId xmlns:p14="http://schemas.microsoft.com/office/powerpoint/2010/main" val="633270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Recording Time: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1600" dirty="0" smtClean="0"/>
              <a:t>On days that </a:t>
            </a:r>
            <a:r>
              <a:rPr lang="en-US" sz="1600" smtClean="0"/>
              <a:t>you </a:t>
            </a:r>
            <a:r>
              <a:rPr lang="en-US" sz="1600" smtClean="0"/>
              <a:t>reported </a:t>
            </a:r>
            <a:r>
              <a:rPr lang="en-US" sz="1600" dirty="0" smtClean="0"/>
              <a:t>for work, check the box for “Days Worked”</a:t>
            </a:r>
          </a:p>
          <a:p>
            <a:pPr marL="457200" lvl="2" indent="0" algn="just">
              <a:buNone/>
            </a:pPr>
            <a:r>
              <a:rPr lang="en-US" sz="1600" dirty="0" smtClean="0"/>
              <a:t>	*Note: This includes instances where you work “additional hours or used 	attendance.”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1600" dirty="0" smtClean="0"/>
              <a:t>On days that you work overtime, enter the number of hours, rounded to the nearest quarter hour, in the field for the appropriate day</a:t>
            </a:r>
            <a:r>
              <a:rPr lang="en-US" sz="1600" dirty="0"/>
              <a:t>.</a:t>
            </a:r>
            <a:endParaRPr lang="en-US" sz="1600" dirty="0" smtClean="0"/>
          </a:p>
          <a:p>
            <a:pPr marL="457200" lvl="2" indent="0" algn="just">
              <a:buNone/>
            </a:pPr>
            <a:r>
              <a:rPr lang="en-US" sz="1600" dirty="0" smtClean="0"/>
              <a:t>	*Note</a:t>
            </a:r>
            <a:r>
              <a:rPr lang="en-US" sz="1600" dirty="0"/>
              <a:t>: </a:t>
            </a:r>
            <a:r>
              <a:rPr lang="en-US" sz="1600" dirty="0" smtClean="0"/>
              <a:t>Failure to obtain prior authorization for overtime work may result in 	disciplinary action.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1600" dirty="0" smtClean="0"/>
              <a:t>At the end of each week, compare your entries in ETS to AESOP to ensure that you’ve accurately recorded all instances of paid and unpaid leave.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1600" dirty="0" smtClean="0"/>
              <a:t>After verifying that all of your timesheet entries are accurate, click “Submit”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1600" dirty="0" smtClean="0"/>
              <a:t>If applicable, elect to allocate your “</a:t>
            </a:r>
            <a:r>
              <a:rPr lang="en-US" sz="1600" dirty="0"/>
              <a:t>A</a:t>
            </a:r>
            <a:r>
              <a:rPr lang="en-US" sz="1600" dirty="0" smtClean="0"/>
              <a:t>dditional Hours” between overtime pay and “comp time” off.</a:t>
            </a:r>
          </a:p>
          <a:p>
            <a:pPr marL="0" indent="0" algn="just">
              <a:buNone/>
            </a:pPr>
            <a:r>
              <a:rPr lang="en-US" sz="1600" dirty="0"/>
              <a:t>	</a:t>
            </a:r>
            <a:r>
              <a:rPr lang="en-US" sz="1600" dirty="0" smtClean="0"/>
              <a:t>*Note: “Comp Time” elections will only be honored in weeks where you actually 	work more than 40 hours.  All others will be paid at straight time rate.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679473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1148</TotalTime>
  <Words>214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Corbel</vt:lpstr>
      <vt:lpstr>Wingdings</vt:lpstr>
      <vt:lpstr>Banded</vt:lpstr>
      <vt:lpstr>Electronic Timesheets</vt:lpstr>
      <vt:lpstr>Recording Time</vt:lpstr>
      <vt:lpstr>Recording Time:</vt:lpstr>
      <vt:lpstr>Recording Time: Expectations</vt:lpstr>
      <vt:lpstr>Recording Time: Procedure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Kenneth Miller</dc:creator>
  <cp:lastModifiedBy>Danette Pietrarosso</cp:lastModifiedBy>
  <cp:revision>59</cp:revision>
  <dcterms:created xsi:type="dcterms:W3CDTF">2017-05-02T18:39:59Z</dcterms:created>
  <dcterms:modified xsi:type="dcterms:W3CDTF">2020-08-13T21:27:28Z</dcterms:modified>
</cp:coreProperties>
</file>