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Constanti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nstantia-bold.fntdata"/><Relationship Id="rId14" Type="http://schemas.openxmlformats.org/officeDocument/2006/relationships/font" Target="fonts/Constantia-regular.fntdata"/><Relationship Id="rId17" Type="http://schemas.openxmlformats.org/officeDocument/2006/relationships/font" Target="fonts/Constantia-boldItalic.fntdata"/><Relationship Id="rId16" Type="http://schemas.openxmlformats.org/officeDocument/2006/relationships/font" Target="fonts/Constanti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6" name="Shape 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 rot="5400000">
            <a:off x="5052150" y="2491651"/>
            <a:ext cx="52119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 rot="5400000">
            <a:off x="861150" y="510451"/>
            <a:ext cx="52119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  <a:defRPr sz="2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 rot="5400000">
            <a:off x="2377350" y="15012"/>
            <a:ext cx="43893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  <a:defRPr sz="2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685800" y="514352"/>
            <a:ext cx="27432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i="0" sz="26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0BD0D9"/>
              </a:buClr>
              <a:buSzPts val="1330"/>
              <a:buFont typeface="Noto Sans Symbols"/>
              <a:buNone/>
              <a:defRPr sz="14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0BD0D9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10CF9B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3575050" y="1676400"/>
            <a:ext cx="51117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751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ts val="2660"/>
              <a:buFont typeface="Noto Sans Symbols"/>
              <a:buChar char="●"/>
              <a:defRPr sz="2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6893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3528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10CF9B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855248"/>
            <a:ext cx="4040100" cy="65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None/>
              <a:defRPr b="1" sz="2400" cap="non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BD0D9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10CF9B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645025" y="1859757"/>
            <a:ext cx="4041900" cy="6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None/>
              <a:defRPr b="1" sz="2400" cap="none">
                <a:solidFill>
                  <a:schemeClr val="dk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BD0D9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10CF9B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3" type="body"/>
          </p:nvPr>
        </p:nvSpPr>
        <p:spPr>
          <a:xfrm>
            <a:off x="457200" y="2514600"/>
            <a:ext cx="40401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315" lvl="0" marL="457200" marR="0" rtl="0" algn="l">
              <a:spcBef>
                <a:spcPts val="440"/>
              </a:spcBef>
              <a:spcAft>
                <a:spcPts val="0"/>
              </a:spcAft>
              <a:buClr>
                <a:srgbClr val="0BD0D9"/>
              </a:buClr>
              <a:buSzPts val="2090"/>
              <a:buFont typeface="Noto Sans Symbols"/>
              <a:buChar char="●"/>
              <a:defRPr sz="22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0861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94639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BD0D9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10CF9B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4" type="body"/>
          </p:nvPr>
        </p:nvSpPr>
        <p:spPr>
          <a:xfrm>
            <a:off x="4645025" y="2514600"/>
            <a:ext cx="40419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315" lvl="0" marL="457200" marR="0" rtl="0" algn="l">
              <a:spcBef>
                <a:spcPts val="440"/>
              </a:spcBef>
              <a:spcAft>
                <a:spcPts val="0"/>
              </a:spcAft>
              <a:buClr>
                <a:srgbClr val="0BD0D9"/>
              </a:buClr>
              <a:buSzPts val="2090"/>
              <a:buFont typeface="Noto Sans Symbols"/>
              <a:buChar char="●"/>
              <a:defRPr sz="22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0861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94639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0BD0D9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10CF9B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920085"/>
            <a:ext cx="40386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  <a:defRPr sz="2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02894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BD0D9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10CF9B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648200" y="1920085"/>
            <a:ext cx="40386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  <a:defRPr sz="2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02894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0BD0D9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10CF9B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6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9525" y="-7937"/>
            <a:ext cx="9163050" cy="1041400"/>
          </a:xfrm>
          <a:custGeom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381500" y="-7937"/>
            <a:ext cx="4762500" cy="638175"/>
          </a:xfrm>
          <a:custGeom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Verdana"/>
              <a:buNone/>
              <a:defRPr b="0" i="0" sz="1200" u="none">
                <a:solidFill>
                  <a:srgbClr val="045C75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Shape 17"/>
          <p:cNvGrpSpPr/>
          <p:nvPr/>
        </p:nvGrpSpPr>
        <p:grpSpPr>
          <a:xfrm>
            <a:off x="-27900" y="-23862"/>
            <a:ext cx="8743366" cy="1001105"/>
            <a:chOff x="0" y="0"/>
            <a:chExt cx="2147483647" cy="2147483646"/>
          </a:xfrm>
        </p:grpSpPr>
        <p:grpSp>
          <p:nvGrpSpPr>
            <p:cNvPr id="18" name="Shape 18"/>
            <p:cNvGrpSpPr/>
            <p:nvPr/>
          </p:nvGrpSpPr>
          <p:grpSpPr>
            <a:xfrm>
              <a:off x="0" y="0"/>
              <a:ext cx="2141779100" cy="2147483646"/>
              <a:chOff x="0" y="0"/>
              <a:chExt cx="2147483647" cy="2147483647"/>
            </a:xfrm>
          </p:grpSpPr>
          <p:pic>
            <p:nvPicPr>
              <p:cNvPr id="19" name="Shape 19"/>
              <p:cNvPicPr preferRelativeResize="0"/>
              <p:nvPr/>
            </p:nvPicPr>
            <p:blipFill rotWithShape="1">
              <a:blip r:embed="rId2">
                <a:alphaModFix/>
              </a:blip>
              <a:srcRect b="0" l="0" r="0" t="0"/>
              <a:stretch/>
            </p:blipFill>
            <p:spPr>
              <a:xfrm>
                <a:off x="5440837" y="0"/>
                <a:ext cx="2142042809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" name="Shape 20"/>
              <p:cNvSpPr txBox="1"/>
              <p:nvPr/>
            </p:nvSpPr>
            <p:spPr>
              <a:xfrm>
                <a:off x="0" y="915194434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  <p:grpSp>
          <p:nvGrpSpPr>
            <p:cNvPr id="21" name="Shape 21"/>
            <p:cNvGrpSpPr/>
            <p:nvPr/>
          </p:nvGrpSpPr>
          <p:grpSpPr>
            <a:xfrm>
              <a:off x="1772611" y="149824215"/>
              <a:ext cx="2145711035" cy="1860320135"/>
              <a:chOff x="0" y="0"/>
              <a:chExt cx="2147483647" cy="2147483647"/>
            </a:xfrm>
          </p:grpSpPr>
          <p:pic>
            <p:nvPicPr>
              <p:cNvPr id="22" name="Shape 2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3656791" y="0"/>
                <a:ext cx="2143826855" cy="214748364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" name="Shape 23"/>
              <p:cNvSpPr txBox="1"/>
              <p:nvPr/>
            </p:nvSpPr>
            <p:spPr>
              <a:xfrm>
                <a:off x="0" y="1057331347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</p:grp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685800"/>
            <a:ext cx="8229600" cy="933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Annotating Texts</a:t>
            </a:r>
            <a:endParaRPr/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1752600"/>
            <a:ext cx="8229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Identify words you do not know and look them up.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Make notes about plot and questions.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Track characters’ physical and emotional development.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Identify symbols and other techniques/devices.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Identify universal statements/messages (themes) and track their development.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Identify cultural values and make connections. 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Track patterns/repetitive subjects because…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Patterns or motifs (big ideas) often = themes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Find quotes/quotations to support themes</a:t>
            </a:r>
            <a:endParaRPr/>
          </a:p>
          <a:p>
            <a:pPr indent="-246062" lvl="1" marL="6397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28270" lvl="0" marL="273050" marR="0" rtl="0" algn="l"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Annotating Matters</a:t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Underlining or highlighting 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is </a:t>
            </a:r>
            <a:r>
              <a:rPr b="1" lang="en-US" sz="3600"/>
              <a:t>NOT </a:t>
            </a:r>
            <a:r>
              <a:rPr lang="en-US" sz="3600"/>
              <a:t>annotating.</a:t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134F5C"/>
                </a:solidFill>
              </a:rPr>
              <a:t>You will not remember why you underline or highlight something a day or week later. Do yourself a favor and don’t do double the work.</a:t>
            </a:r>
            <a:endParaRPr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Annotating Matters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1935162"/>
            <a:ext cx="8229600" cy="43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Just having “stuff” noted/underlined/highlighted does not help and is </a:t>
            </a:r>
            <a:r>
              <a:rPr b="1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NOT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annotating.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Annotating helps you engage with the text.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You will also be able to find information quickly during in-class essays and discussions.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Any information that you annotate should serve a purpose.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476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Organize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477948"/>
            <a:ext cx="8229600" cy="51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First label your annotations CONSISTENTLY.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sng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Use a key</a:t>
            </a:r>
            <a:endParaRPr/>
          </a:p>
          <a:p>
            <a:pPr indent="-282257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Examples</a:t>
            </a:r>
            <a:endParaRPr/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T= Theme</a:t>
            </a:r>
            <a:endParaRPr/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 = Symbol</a:t>
            </a:r>
            <a:endParaRPr/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CD = Character Development</a:t>
            </a:r>
            <a:endParaRPr/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?=questions </a:t>
            </a:r>
            <a:endParaRPr b="0" i="0" sz="21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!=interesting</a:t>
            </a:r>
            <a:endParaRPr/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*=comments/connections</a:t>
            </a:r>
            <a:endParaRPr/>
          </a:p>
          <a:p>
            <a:pPr indent="-220344" lvl="3" marL="118745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Or you can color code with pens, highlighters, post-its, or tabs</a:t>
            </a:r>
            <a:endParaRPr b="0" i="0" sz="21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134F5C"/>
                </a:solidFill>
              </a:rPr>
              <a:t>Remember, just the symbol won’t help you remember why you wrote it, so be sure you ANNOTATE your thoughts at the time.</a:t>
            </a:r>
            <a:endParaRPr sz="2100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Application</a:t>
            </a:r>
            <a:endParaRPr/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981200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You have identified and organized, but can you process the information and write about it?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Are you able to finish a writing prompt in a timed setting?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Being specific and thinking about your connections ahead of time will save you time and stress.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762000"/>
            <a:ext cx="8229600" cy="781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676400"/>
            <a:ext cx="8229600" cy="4770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Atticus says that “it’s a sin to kill a mockingbird.”</a:t>
            </a:r>
            <a:endParaRPr/>
          </a:p>
          <a:p>
            <a:pPr indent="-273049" lvl="1" marL="6397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0BD0D9"/>
              </a:buClr>
              <a:buSzPts val="1870"/>
              <a:buFont typeface="Noto Sans Symbols"/>
              <a:buChar char="●"/>
            </a:pPr>
            <a:r>
              <a:rPr b="0" i="0" lang="en-US" sz="2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You should have this annotated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 for theme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 for symbol</a:t>
            </a:r>
            <a:endParaRPr/>
          </a:p>
          <a:p>
            <a:pPr indent="-246062" lvl="2" marL="9144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accent2"/>
              </a:buClr>
              <a:buSzPts val="1330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! for reoccurring image/comment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How did you figure this out?</a:t>
            </a:r>
            <a:endParaRPr/>
          </a:p>
          <a:p>
            <a:pPr indent="-273049" lvl="1" marL="6397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Char char="●"/>
            </a:pPr>
            <a:r>
              <a:rPr b="0" i="1" lang="en-US" sz="2200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To Kill a Mockingbird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is the title of the novel.</a:t>
            </a:r>
            <a:endParaRPr/>
          </a:p>
          <a:p>
            <a:pPr indent="-273049" lvl="1" marL="6397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Char char="●"/>
            </a:pPr>
            <a:r>
              <a:rPr b="0" i="0" lang="en-US" sz="22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Atticus says this numerous times in the novel.</a:t>
            </a:r>
            <a:endParaRPr/>
          </a:p>
          <a:p>
            <a:pPr indent="-273049" lvl="1" marL="6397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Char char="●"/>
            </a:pPr>
            <a:r>
              <a:rPr b="0" i="0" lang="en-US" sz="22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Mockingbirds are also talked about numerous times in the novel.</a:t>
            </a:r>
            <a:endParaRPr/>
          </a:p>
          <a:p>
            <a:pPr indent="-273050" lvl="0" marL="2730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Char char="●"/>
            </a:pPr>
            <a:r>
              <a:rPr b="0" i="0" lang="en-US" sz="2400" u="non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Is this going to help you?</a:t>
            </a:r>
            <a:endParaRPr/>
          </a:p>
          <a:p>
            <a:pPr indent="-273049" lvl="1" marL="6397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0BD0D9"/>
              </a:buClr>
              <a:buSzPts val="1870"/>
              <a:buFont typeface="Noto Sans Symbols"/>
              <a:buChar char="●"/>
            </a:pPr>
            <a:r>
              <a:rPr b="0" i="0" lang="en-US" sz="22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Maybe it will help, but you need to have more evidence (quotes/quotations).</a:t>
            </a:r>
            <a:endParaRPr b="0" i="0" sz="2200" u="none" cap="none" strike="noStrike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40335" lvl="0" marL="273050" marR="0" rtl="0" algn="l">
              <a:spcBef>
                <a:spcPts val="440"/>
              </a:spcBef>
              <a:spcAft>
                <a:spcPts val="0"/>
              </a:spcAft>
              <a:buClr>
                <a:srgbClr val="0BD0D9"/>
              </a:buClr>
              <a:buSzPts val="209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Isn’t that annotation enough?</a:t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No, first the passage(s) should be noted according to your system.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Write T for theme and S for symbol.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The passages(s) should be underlined with commentary in the margin.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It’s helpful that you identified the first step towards developing a theme, but if you told someone that the theme of</a:t>
            </a:r>
            <a:r>
              <a:rPr b="0" i="1" lang="en-US" sz="26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b="0" i="1" lang="en-US" sz="2600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To Kill a Mockingbird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is not to kill a mockingbird, he/she would be confused. 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On your annotation for theme, write out what that passage means to you and the world.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Is that enough now?</a:t>
            </a:r>
            <a:endParaRPr/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No, you have not addressed the symbol.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It’s annotated, but what does a mockingbird symbolize? That should be noted on your annotation.</a:t>
            </a:r>
            <a:endParaRPr/>
          </a:p>
          <a:p>
            <a:pPr indent="-273050" lvl="2" marL="5461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0BD0D9"/>
              </a:buClr>
              <a:buSzPts val="1995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 – mockingbird – explanation</a:t>
            </a:r>
            <a:endParaRPr/>
          </a:p>
          <a:p>
            <a:pPr indent="-273050" lvl="2" marL="5461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0BD0D9"/>
              </a:buClr>
              <a:buSzPts val="1995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Is the symbol universal, personal, or literary?</a:t>
            </a:r>
            <a:endParaRPr/>
          </a:p>
          <a:p>
            <a:pPr indent="-273050" lvl="2" marL="5461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0BD0D9"/>
              </a:buClr>
              <a:buSzPts val="1995"/>
              <a:buFont typeface="Noto Sans Symbols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Where else is the symbol found in the novel?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Remember the more work you do ahead of time, the better prepared you will feel = LESS STRESS!</a:t>
            </a:r>
            <a:endParaRPr/>
          </a:p>
          <a:p>
            <a:pPr indent="-116204" lvl="0" marL="27305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