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5" r:id="rId3"/>
    <p:sldId id="278" r:id="rId4"/>
    <p:sldId id="312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13" r:id="rId18"/>
    <p:sldId id="295" r:id="rId19"/>
    <p:sldId id="293" r:id="rId20"/>
    <p:sldId id="296" r:id="rId21"/>
    <p:sldId id="297" r:id="rId22"/>
    <p:sldId id="298" r:id="rId23"/>
    <p:sldId id="299" r:id="rId24"/>
    <p:sldId id="300" r:id="rId25"/>
    <p:sldId id="316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257" r:id="rId37"/>
    <p:sldId id="258" r:id="rId38"/>
    <p:sldId id="272" r:id="rId39"/>
    <p:sldId id="273" r:id="rId40"/>
    <p:sldId id="259" r:id="rId41"/>
    <p:sldId id="260" r:id="rId42"/>
    <p:sldId id="261" r:id="rId43"/>
    <p:sldId id="262" r:id="rId44"/>
    <p:sldId id="263" r:id="rId45"/>
    <p:sldId id="264" r:id="rId46"/>
    <p:sldId id="317" r:id="rId47"/>
    <p:sldId id="265" r:id="rId48"/>
    <p:sldId id="266" r:id="rId49"/>
    <p:sldId id="267" r:id="rId50"/>
    <p:sldId id="268" r:id="rId51"/>
    <p:sldId id="276" r:id="rId5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4645" autoAdjust="0"/>
  </p:normalViewPr>
  <p:slideViewPr>
    <p:cSldViewPr>
      <p:cViewPr varScale="1">
        <p:scale>
          <a:sx n="73" d="100"/>
          <a:sy n="73" d="100"/>
        </p:scale>
        <p:origin x="72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74C5-BD4A-4321-889D-9BF31570933D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C7C2B-8B68-450D-95EB-263B43BA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789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26F5-7CA8-4C4F-91A9-098BC0D3F7B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346A-FEF4-44F3-9775-C70135A4B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285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226608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956247D-7EF0-4B9E-817B-1EEE0DB8846B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E7FE-20D0-4051-BA8E-91B83E7A6EBB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8D04-4B95-4632-9F0C-CA94EC7818E5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9EA5-3594-48D0-9A40-7E39766A1224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AC8D-BFCA-43B5-9FF4-B76301EACEF6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8D3F-4C7C-4013-99B1-55932F832334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B400-FA16-4FB3-8D07-6DF0B676781C}" type="datetime1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317C-1A9F-44D2-9474-105BC1EA2EC6}" type="datetime1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E1F3-FE95-45BD-B806-13F4E512AE80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4CB4-AE60-47D9-B084-533912644ABA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1EFD-3292-4B81-AEEC-00002A622D54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FDAF6F-3992-4518-B8D9-C3483CB52342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3CC4BD-CAE4-416D-9809-348023DD48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Hp6xqEc8c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I6rctsSef7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Revolution to Napoleon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1700 - 1830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33268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Hall of Mirrors</a:t>
            </a:r>
          </a:p>
        </p:txBody>
      </p:sp>
      <p:pic>
        <p:nvPicPr>
          <p:cNvPr id="21507" name="Picture 3" descr="versaill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43" y="1981200"/>
            <a:ext cx="730873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6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King’s Bedroom</a:t>
            </a:r>
          </a:p>
        </p:txBody>
      </p:sp>
      <p:pic>
        <p:nvPicPr>
          <p:cNvPr id="22531" name="Picture 2" descr="229355116qJiSUn_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9802"/>
            <a:ext cx="7231063" cy="49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8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Queen’s Bedroom</a:t>
            </a:r>
          </a:p>
        </p:txBody>
      </p:sp>
      <p:pic>
        <p:nvPicPr>
          <p:cNvPr id="23555" name="Picture 2" descr="queens-bedroom-versail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4" y="1676400"/>
            <a:ext cx="715234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7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7086600" cy="6858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3 Purposes of Versailles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467600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/>
              <a:t>The personal household of the king</a:t>
            </a:r>
          </a:p>
          <a:p>
            <a:pPr indent="0" eaLnBrk="1" hangingPunct="1">
              <a:lnSpc>
                <a:spcPct val="110000"/>
              </a:lnSpc>
              <a:buNone/>
            </a:pP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The chief offices of the state were there so Louis could  </a:t>
            </a:r>
          </a:p>
          <a:p>
            <a:pPr indent="0" eaLnBrk="1" hangingPunct="1">
              <a:lnSpc>
                <a:spcPct val="110000"/>
              </a:lnSpc>
              <a:buNone/>
            </a:pPr>
            <a:r>
              <a:rPr lang="en-US" sz="2400" dirty="0"/>
              <a:t>    keep an eye on them</a:t>
            </a:r>
          </a:p>
          <a:p>
            <a:pPr indent="0" eaLnBrk="1" hangingPunct="1">
              <a:lnSpc>
                <a:spcPct val="110000"/>
              </a:lnSpc>
              <a:buNone/>
            </a:pPr>
            <a:endParaRPr lang="en-US" sz="2400" dirty="0"/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Powerful subjects came to find favors and offices for</a:t>
            </a:r>
          </a:p>
          <a:p>
            <a:pPr indent="0" eaLnBrk="1" hangingPunct="1">
              <a:lnSpc>
                <a:spcPct val="110000"/>
              </a:lnSpc>
              <a:buNone/>
            </a:pPr>
            <a:r>
              <a:rPr lang="en-US" sz="2400" dirty="0"/>
              <a:t>    themselves</a:t>
            </a:r>
          </a:p>
        </p:txBody>
      </p:sp>
    </p:spTree>
    <p:extLst>
      <p:ext uri="{BB962C8B-B14F-4D97-AF65-F5344CB8AC3E}">
        <p14:creationId xmlns:p14="http://schemas.microsoft.com/office/powerpoint/2010/main" val="9173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858000" cy="9144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Threat to Louis’s Power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467600" cy="304800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nobles and royal princes thought that they should have a say in the government of France</a:t>
            </a:r>
          </a:p>
          <a:p>
            <a:pPr indent="0" eaLnBrk="1" hangingPunct="1">
              <a:lnSpc>
                <a:spcPct val="100000"/>
              </a:lnSpc>
              <a:buNone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/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removes them from the royal council</a:t>
            </a:r>
          </a:p>
          <a:p>
            <a:pPr lvl="2" eaLnBrk="1" hangingPunct="1"/>
            <a:r>
              <a:rPr lang="en-US" sz="2200" dirty="0"/>
              <a:t>Invites them to the royal court at Versailles to keep them entertained and out of politics</a:t>
            </a:r>
          </a:p>
        </p:txBody>
      </p:sp>
    </p:spTree>
    <p:extLst>
      <p:ext uri="{BB962C8B-B14F-4D97-AF65-F5344CB8AC3E}">
        <p14:creationId xmlns:p14="http://schemas.microsoft.com/office/powerpoint/2010/main" val="366324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620000" cy="3048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dirty="0"/>
              <a:t>Taking Power over Local Governments</a:t>
            </a:r>
          </a:p>
          <a:p>
            <a:pPr lvl="1" eaLnBrk="1" hangingPunct="1"/>
            <a:r>
              <a:rPr lang="en-US" sz="2400" dirty="0"/>
              <a:t>Louis only held control over the nationwide policy making</a:t>
            </a:r>
          </a:p>
          <a:p>
            <a:pPr lvl="1" eaLnBrk="1" hangingPunct="1"/>
            <a:r>
              <a:rPr lang="en-US" sz="2400" dirty="0"/>
              <a:t>His power was limited at the local level</a:t>
            </a:r>
          </a:p>
          <a:p>
            <a:pPr lvl="1" eaLnBrk="1" hangingPunct="1"/>
            <a:r>
              <a:rPr lang="en-US" sz="2400" dirty="0"/>
              <a:t>Louis bribed important people in the provinces to see that his policies were carried out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086600" cy="6858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Issues with Absolutism</a:t>
            </a:r>
          </a:p>
        </p:txBody>
      </p:sp>
    </p:spTree>
    <p:extLst>
      <p:ext uri="{BB962C8B-B14F-4D97-AF65-F5344CB8AC3E}">
        <p14:creationId xmlns:p14="http://schemas.microsoft.com/office/powerpoint/2010/main" val="67837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162800" cy="6858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Gaining Power 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Through War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0" y="2590799"/>
            <a:ext cx="7543800" cy="3048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300" dirty="0"/>
              <a:t>Louis wished to achieve military glory befitting the Sun King</a:t>
            </a:r>
          </a:p>
          <a:p>
            <a:pPr eaLnBrk="1" hangingPunct="1">
              <a:lnSpc>
                <a:spcPct val="100000"/>
              </a:lnSpc>
            </a:pPr>
            <a:r>
              <a:rPr lang="en-US" sz="2300" dirty="0"/>
              <a:t>He also wanted to ensure the domination of his dynasty over European affairs</a:t>
            </a:r>
          </a:p>
          <a:p>
            <a:pPr eaLnBrk="1" hangingPunct="1">
              <a:lnSpc>
                <a:spcPct val="100000"/>
              </a:lnSpc>
            </a:pPr>
            <a:r>
              <a:rPr lang="en-US" sz="2300" dirty="0"/>
              <a:t>Louis developed a standing army of 400,000 in time of war</a:t>
            </a:r>
          </a:p>
          <a:p>
            <a:pPr eaLnBrk="1" hangingPunct="1">
              <a:lnSpc>
                <a:spcPct val="100000"/>
              </a:lnSpc>
            </a:pPr>
            <a:r>
              <a:rPr lang="en-US" sz="2300" dirty="0"/>
              <a:t>Louis waged four wars between 1667 and 1713</a:t>
            </a:r>
          </a:p>
          <a:p>
            <a:pPr eaLnBrk="1" hangingPunct="1">
              <a:lnSpc>
                <a:spcPct val="100000"/>
              </a:lnSpc>
            </a:pPr>
            <a:r>
              <a:rPr lang="en-US" sz="2300" dirty="0"/>
              <a:t>What does all of this cost?</a:t>
            </a:r>
          </a:p>
        </p:txBody>
      </p:sp>
    </p:spTree>
    <p:extLst>
      <p:ext uri="{BB962C8B-B14F-4D97-AF65-F5344CB8AC3E}">
        <p14:creationId xmlns:p14="http://schemas.microsoft.com/office/powerpoint/2010/main" val="103179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6858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u="sng" dirty="0"/>
              <a:t>Where does a government get its money?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4294967295"/>
          </p:nvPr>
        </p:nvSpPr>
        <p:spPr>
          <a:xfrm>
            <a:off x="685800" y="2438400"/>
            <a:ext cx="25908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u="sng" dirty="0"/>
              <a:t>Taxes</a:t>
            </a:r>
          </a:p>
          <a:p>
            <a:pPr lvl="1" eaLnBrk="1" hangingPunct="1"/>
            <a:r>
              <a:rPr lang="en-US" dirty="0"/>
              <a:t>Income</a:t>
            </a:r>
          </a:p>
          <a:p>
            <a:pPr lvl="1" eaLnBrk="1" hangingPunct="1"/>
            <a:r>
              <a:rPr lang="en-US" dirty="0"/>
              <a:t>Sales</a:t>
            </a:r>
          </a:p>
          <a:p>
            <a:pPr lvl="1" eaLnBrk="1" hangingPunct="1"/>
            <a:r>
              <a:rPr lang="en-US" dirty="0"/>
              <a:t>Property</a:t>
            </a:r>
          </a:p>
          <a:p>
            <a:pPr lvl="1" eaLnBrk="1" hangingPunct="1"/>
            <a:r>
              <a:rPr lang="en-US" dirty="0"/>
              <a:t>Tariffs – taxes on traded goods</a:t>
            </a:r>
          </a:p>
          <a:p>
            <a:pPr marL="514350" lvl="1" indent="0" eaLnBrk="1" hangingPunct="1">
              <a:buNone/>
            </a:pPr>
            <a:endParaRPr lang="en-US" dirty="0"/>
          </a:p>
          <a:p>
            <a:pPr eaLnBrk="1" hangingPunct="1">
              <a:lnSpc>
                <a:spcPct val="100000"/>
              </a:lnSpc>
            </a:pPr>
            <a:r>
              <a:rPr lang="en-US" sz="2000" dirty="0"/>
              <a:t>Borrow money from</a:t>
            </a:r>
          </a:p>
          <a:p>
            <a:pPr indent="0" eaLnBrk="1" hangingPunct="1">
              <a:lnSpc>
                <a:spcPct val="100000"/>
              </a:lnSpc>
              <a:buNone/>
            </a:pPr>
            <a:r>
              <a:rPr lang="en-US" sz="2000" dirty="0"/>
              <a:t>     other countries</a:t>
            </a:r>
          </a:p>
        </p:txBody>
      </p:sp>
      <p:sp>
        <p:nvSpPr>
          <p:cNvPr id="16388" name="Content Placeholder 6"/>
          <p:cNvSpPr>
            <a:spLocks noGrp="1"/>
          </p:cNvSpPr>
          <p:nvPr>
            <p:ph sz="half" idx="4294967295"/>
          </p:nvPr>
        </p:nvSpPr>
        <p:spPr>
          <a:xfrm>
            <a:off x="6324600" y="2667000"/>
            <a:ext cx="2057400" cy="3657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Surplus – they have money left over</a:t>
            </a:r>
          </a:p>
          <a:p>
            <a:pPr indent="0" eaLnBrk="1" hangingPunct="1">
              <a:lnSpc>
                <a:spcPct val="100000"/>
              </a:lnSpc>
              <a:buNone/>
            </a:pPr>
            <a:endParaRPr lang="en-US" dirty="0"/>
          </a:p>
          <a:p>
            <a:pPr eaLnBrk="1" hangingPunct="1">
              <a:lnSpc>
                <a:spcPct val="100000"/>
              </a:lnSpc>
            </a:pPr>
            <a:r>
              <a:rPr lang="en-US" dirty="0"/>
              <a:t>Deficit – they </a:t>
            </a:r>
          </a:p>
          <a:p>
            <a:pPr indent="0" eaLnBrk="1" hangingPunct="1">
              <a:lnSpc>
                <a:spcPct val="100000"/>
              </a:lnSpc>
              <a:buNone/>
            </a:pPr>
            <a:r>
              <a:rPr lang="en-US" dirty="0"/>
              <a:t>     over spent</a:t>
            </a:r>
          </a:p>
        </p:txBody>
      </p:sp>
      <p:pic>
        <p:nvPicPr>
          <p:cNvPr id="16389" name="Picture 7" descr="money_bag_pu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3052763"/>
            <a:ext cx="24384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2994025" y="2667000"/>
            <a:ext cx="357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latin typeface="Calisto MT" charset="0"/>
              </a:rPr>
              <a:t>The Government Bank Account</a:t>
            </a:r>
          </a:p>
        </p:txBody>
      </p:sp>
    </p:spTree>
    <p:extLst>
      <p:ext uri="{BB962C8B-B14F-4D97-AF65-F5344CB8AC3E}">
        <p14:creationId xmlns:p14="http://schemas.microsoft.com/office/powerpoint/2010/main" val="357680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Surplus or Deficit?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781800" cy="3048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Who has the power to create taxes?</a:t>
            </a:r>
          </a:p>
          <a:p>
            <a:pPr eaLnBrk="1" hangingPunct="1"/>
            <a:r>
              <a:rPr lang="en-US" sz="3200" b="1" dirty="0"/>
              <a:t>What did those taxes pay for?</a:t>
            </a:r>
          </a:p>
        </p:txBody>
      </p:sp>
    </p:spTree>
    <p:extLst>
      <p:ext uri="{BB962C8B-B14F-4D97-AF65-F5344CB8AC3E}">
        <p14:creationId xmlns:p14="http://schemas.microsoft.com/office/powerpoint/2010/main" val="211082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467600" cy="30480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dirty="0"/>
              <a:t>Attack on Religion</a:t>
            </a:r>
          </a:p>
          <a:p>
            <a:pPr lvl="1" eaLnBrk="1" hangingPunct="1"/>
            <a:r>
              <a:rPr lang="en-US" sz="2400" dirty="0"/>
              <a:t>In an attempt to keep his power through religious harmony, Louis started an anti-Protestant policy</a:t>
            </a:r>
          </a:p>
          <a:p>
            <a:pPr marL="514350" lvl="1" indent="0" eaLnBrk="1" hangingPunct="1">
              <a:buNone/>
            </a:pPr>
            <a:endParaRPr lang="en-US" sz="2400" dirty="0"/>
          </a:p>
          <a:p>
            <a:pPr lvl="1" eaLnBrk="1" hangingPunct="1"/>
            <a:r>
              <a:rPr lang="en-US" sz="2400" dirty="0"/>
              <a:t>Goal: to convert Protestants to Catholicism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Louis ordered the destruction of Huguenot churches and the closure of their schools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Issues with Absolutism</a:t>
            </a:r>
          </a:p>
        </p:txBody>
      </p:sp>
    </p:spTree>
    <p:extLst>
      <p:ext uri="{BB962C8B-B14F-4D97-AF65-F5344CB8AC3E}">
        <p14:creationId xmlns:p14="http://schemas.microsoft.com/office/powerpoint/2010/main" val="295415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973183"/>
            <a:ext cx="6477000" cy="169381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How did the French </a:t>
            </a:r>
            <a:br>
              <a:rPr lang="en-US" alt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Revolution alter </a:t>
            </a:r>
            <a:br>
              <a:rPr lang="en-US" alt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society in Europe?</a:t>
            </a:r>
            <a:br>
              <a:rPr lang="en-US" alt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7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93833"/>
            <a:ext cx="7772400" cy="1997367"/>
          </a:xfrm>
        </p:spPr>
        <p:txBody>
          <a:bodyPr>
            <a:normAutofit fontScale="62500" lnSpcReduction="20000"/>
          </a:bodyPr>
          <a:lstStyle/>
          <a:p>
            <a:endParaRPr lang="en-US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lasting effects did it have on the rest of the world?</a:t>
            </a:r>
          </a:p>
          <a:p>
            <a:r>
              <a:rPr lang="en-US" altLang="en-US" sz="2900" b="1" dirty="0">
                <a:solidFill>
                  <a:srgbClr val="FF0000"/>
                </a:solidFill>
              </a:rPr>
              <a:t>It set the stage for democratic movements around the world during the next century.</a:t>
            </a:r>
          </a:p>
        </p:txBody>
      </p:sp>
      <p:pic>
        <p:nvPicPr>
          <p:cNvPr id="1028" name="Picture 4" descr="j01616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1"/>
            <a:ext cx="255327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2590800"/>
            <a:ext cx="7467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i="0" dirty="0">
                <a:solidFill>
                  <a:srgbClr val="FF0000"/>
                </a:solidFill>
                <a:latin typeface="Arial Black" panose="020B0A04020102020204" pitchFamily="34" charset="0"/>
              </a:rPr>
              <a:t>The French Revolution destroyed the entire structure of royal absolutism and ended the social order based on aristocratic privileges.</a:t>
            </a:r>
            <a:br>
              <a:rPr lang="en-US" alt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endParaRPr lang="en-US" altLang="en-US" sz="2200" b="1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9612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  <p:bldP spid="10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71600" y="1143000"/>
            <a:ext cx="6400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Deficit Builds</a:t>
            </a:r>
          </a:p>
        </p:txBody>
      </p:sp>
      <p:pic>
        <p:nvPicPr>
          <p:cNvPr id="3" name="Content Placeholder 2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7888" y="2209800"/>
            <a:ext cx="5726112" cy="3657600"/>
          </a:xfrm>
        </p:spPr>
      </p:pic>
      <p:pic>
        <p:nvPicPr>
          <p:cNvPr id="44037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2" y="1981200"/>
            <a:ext cx="212392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louis_x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47800" cy="191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74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33600" y="1295400"/>
            <a:ext cx="50292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two ways to “cure” a deficit?</a:t>
            </a:r>
          </a:p>
        </p:txBody>
      </p:sp>
      <p:pic>
        <p:nvPicPr>
          <p:cNvPr id="3" name="Content Placeholder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467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2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0400"/>
            <a:ext cx="7543800" cy="1752600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br>
              <a:rPr lang="en-US" sz="2000" dirty="0"/>
            </a:br>
            <a:r>
              <a:rPr lang="en-US" b="1" dirty="0"/>
              <a:t>You guessed right!  It’s time to come to the table to vote on our taxes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2186714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ea typeface="+mj-ea"/>
              </a:rPr>
              <a:t>Taxation under the Old Regime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68580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What kind of feelings would it create?</a:t>
            </a:r>
          </a:p>
        </p:txBody>
      </p:sp>
    </p:spTree>
    <p:extLst>
      <p:ext uri="{BB962C8B-B14F-4D97-AF65-F5344CB8AC3E}">
        <p14:creationId xmlns:p14="http://schemas.microsoft.com/office/powerpoint/2010/main" val="221888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2765425" y="2667000"/>
            <a:ext cx="3824288" cy="37258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7F2FB"/>
              </a:gs>
              <a:gs pos="64999">
                <a:srgbClr val="C1DCF2"/>
              </a:gs>
              <a:gs pos="100000">
                <a:srgbClr val="A5CFEF"/>
              </a:gs>
            </a:gsLst>
            <a:lin ang="5400000" scaled="1"/>
          </a:gradFill>
          <a:ln w="9525">
            <a:solidFill>
              <a:srgbClr val="287A9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E2751D"/>
                </a:solidFill>
              </a:rPr>
              <a:t>First…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599"/>
            <a:ext cx="6400800" cy="3048001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You will be assigned into your social class and will learn a little about your status…                  	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Estate                                                                       															2</a:t>
            </a:r>
            <a:r>
              <a:rPr lang="en-US" baseline="30000" dirty="0"/>
              <a:t>nd</a:t>
            </a:r>
            <a:r>
              <a:rPr lang="en-US" dirty="0"/>
              <a:t> Estate																		3</a:t>
            </a:r>
            <a:r>
              <a:rPr lang="en-US" baseline="30000" dirty="0"/>
              <a:t>rd</a:t>
            </a:r>
            <a:r>
              <a:rPr lang="en-US" dirty="0"/>
              <a:t> Estate</a:t>
            </a:r>
          </a:p>
          <a:p>
            <a:pPr lvl="8">
              <a:buFont typeface="Arial"/>
              <a:buNone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049713" y="3894138"/>
            <a:ext cx="12700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400425" y="5137150"/>
            <a:ext cx="2554288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7230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772400" cy="47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27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E2751D"/>
                </a:solidFill>
              </a:rPr>
              <a:t>Next…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200" dirty="0"/>
              <a:t>You will move to be with other members of your class</a:t>
            </a:r>
          </a:p>
          <a:p>
            <a:pPr eaLnBrk="1" hangingPunct="1"/>
            <a:r>
              <a:rPr lang="en-US" sz="2200" dirty="0"/>
              <a:t>I, the King, will distribute your annual income</a:t>
            </a:r>
          </a:p>
          <a:p>
            <a:pPr lvl="1" eaLnBrk="1" hangingPunct="1"/>
            <a:r>
              <a:rPr lang="en-US" sz="2200" dirty="0"/>
              <a:t>This is how much you have made on your own in the past year</a:t>
            </a:r>
          </a:p>
          <a:p>
            <a:pPr lvl="1" eaLnBrk="1" hangingPunct="1"/>
            <a:endParaRPr lang="en-US" sz="2200" dirty="0"/>
          </a:p>
          <a:p>
            <a:pPr lvl="1" eaLnBrk="1" hangingPunct="1"/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Estate: 8</a:t>
            </a:r>
          </a:p>
          <a:p>
            <a:pPr lvl="1" eaLnBrk="1" hangingPunct="1"/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Estate: 8</a:t>
            </a:r>
          </a:p>
          <a:p>
            <a:pPr lvl="1" eaLnBrk="1" hangingPunct="1"/>
            <a:r>
              <a:rPr lang="en-US" sz="2200" dirty="0"/>
              <a:t>3</a:t>
            </a:r>
            <a:r>
              <a:rPr lang="en-US" sz="2200" baseline="30000" dirty="0"/>
              <a:t>rd</a:t>
            </a:r>
            <a:r>
              <a:rPr lang="en-US" sz="2200" dirty="0"/>
              <a:t> Estate: 4</a:t>
            </a:r>
          </a:p>
        </p:txBody>
      </p:sp>
    </p:spTree>
    <p:extLst>
      <p:ext uri="{BB962C8B-B14F-4D97-AF65-F5344CB8AC3E}">
        <p14:creationId xmlns:p14="http://schemas.microsoft.com/office/powerpoint/2010/main" val="2422822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E2751D"/>
                </a:solidFill>
              </a:rPr>
              <a:t>1</a:t>
            </a:r>
            <a:r>
              <a:rPr lang="en-US" baseline="30000">
                <a:solidFill>
                  <a:srgbClr val="E2751D"/>
                </a:solidFill>
              </a:rPr>
              <a:t>st</a:t>
            </a:r>
            <a:r>
              <a:rPr lang="en-US">
                <a:solidFill>
                  <a:srgbClr val="E2751D"/>
                </a:solidFill>
              </a:rPr>
              <a:t> Round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048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/>
              <a:t>Time to collect taxes</a:t>
            </a:r>
          </a:p>
          <a:p>
            <a:pPr eaLnBrk="1" hangingPunct="1"/>
            <a:r>
              <a:rPr lang="en-US" sz="2000" dirty="0"/>
              <a:t>The 3</a:t>
            </a:r>
            <a:r>
              <a:rPr lang="en-US" sz="2000" baseline="30000" dirty="0"/>
              <a:t>rd</a:t>
            </a:r>
            <a:r>
              <a:rPr lang="en-US" sz="2000" dirty="0"/>
              <a:t> Estate is the only social class that pays taxes</a:t>
            </a:r>
          </a:p>
          <a:p>
            <a:pPr eaLnBrk="1" hangingPunct="1"/>
            <a:r>
              <a:rPr lang="en-US" sz="2000" dirty="0"/>
              <a:t>The 3</a:t>
            </a:r>
            <a:r>
              <a:rPr lang="en-US" sz="2000" baseline="30000" dirty="0"/>
              <a:t>rd</a:t>
            </a:r>
            <a:r>
              <a:rPr lang="en-US" sz="2000" dirty="0"/>
              <a:t> Estate will pay the King 50% of their annual income for taxes</a:t>
            </a:r>
          </a:p>
        </p:txBody>
      </p:sp>
    </p:spTree>
    <p:extLst>
      <p:ext uri="{BB962C8B-B14F-4D97-AF65-F5344CB8AC3E}">
        <p14:creationId xmlns:p14="http://schemas.microsoft.com/office/powerpoint/2010/main" val="3961965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sz="3300" b="1" dirty="0"/>
              <a:t>Where are the taxes going</a:t>
            </a:r>
            <a:r>
              <a:rPr lang="en-US" sz="3300" dirty="0"/>
              <a:t>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228600" y="1946275"/>
            <a:ext cx="8694738" cy="4835525"/>
            <a:chOff x="139" y="816"/>
            <a:chExt cx="5477" cy="3046"/>
          </a:xfrm>
        </p:grpSpPr>
        <p:graphicFrame>
          <p:nvGraphicFramePr>
            <p:cNvPr id="6149" name="Object 3"/>
            <p:cNvGraphicFramePr>
              <a:graphicFrameLocks noChangeAspect="1"/>
            </p:cNvGraphicFramePr>
            <p:nvPr/>
          </p:nvGraphicFramePr>
          <p:xfrm>
            <a:off x="139" y="816"/>
            <a:ext cx="5477" cy="3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Chart" r:id="rId3" imgW="8772567" imgH="5086260" progId="MSGraph.Chart.8">
                    <p:embed followColorScheme="full"/>
                  </p:oleObj>
                </mc:Choice>
                <mc:Fallback>
                  <p:oleObj name="Chart" r:id="rId3" imgW="8772567" imgH="508626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 l="7819" t="5676" b="5989"/>
                        <a:stretch>
                          <a:fillRect/>
                        </a:stretch>
                      </p:blipFill>
                      <p:spPr bwMode="auto">
                        <a:xfrm>
                          <a:off x="139" y="816"/>
                          <a:ext cx="5477" cy="3046"/>
                        </a:xfrm>
                        <a:prstGeom prst="rect">
                          <a:avLst/>
                        </a:prstGeom>
                        <a:solidFill>
                          <a:srgbClr val="EBE1EB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2208" y="2179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50%</a:t>
              </a:r>
            </a:p>
          </p:txBody>
        </p:sp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672" y="2889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25%</a:t>
              </a:r>
            </a:p>
          </p:txBody>
        </p:sp>
        <p:sp>
          <p:nvSpPr>
            <p:cNvPr id="6152" name="Text Box 6"/>
            <p:cNvSpPr txBox="1">
              <a:spLocks noChangeArrowheads="1"/>
            </p:cNvSpPr>
            <p:nvPr/>
          </p:nvSpPr>
          <p:spPr bwMode="auto">
            <a:xfrm>
              <a:off x="480" y="174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19%</a:t>
              </a:r>
            </a:p>
          </p:txBody>
        </p:sp>
        <p:sp>
          <p:nvSpPr>
            <p:cNvPr id="6153" name="Text Box 7"/>
            <p:cNvSpPr txBox="1">
              <a:spLocks noChangeArrowheads="1"/>
            </p:cNvSpPr>
            <p:nvPr/>
          </p:nvSpPr>
          <p:spPr bwMode="auto">
            <a:xfrm>
              <a:off x="1200" y="1027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90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400" dirty="0">
                <a:solidFill>
                  <a:srgbClr val="E2751D"/>
                </a:solidFill>
              </a:rPr>
              <a:t>Dilemma!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048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/>
              <a:t>It seems that the government is running out of money – …………..we have a deficit…</a:t>
            </a:r>
          </a:p>
        </p:txBody>
      </p:sp>
    </p:spTree>
    <p:extLst>
      <p:ext uri="{BB962C8B-B14F-4D97-AF65-F5344CB8AC3E}">
        <p14:creationId xmlns:p14="http://schemas.microsoft.com/office/powerpoint/2010/main" val="374219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Why Absolutism Made People Angry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ln>
            <a:miter lim="800000"/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>
                <a:ea typeface="+mn-ea"/>
                <a:cs typeface="+mn-cs"/>
              </a:rPr>
              <a:t>Stage 1: Incubation</a:t>
            </a:r>
          </a:p>
        </p:txBody>
      </p:sp>
    </p:spTree>
    <p:extLst>
      <p:ext uri="{BB962C8B-B14F-4D97-AF65-F5344CB8AC3E}">
        <p14:creationId xmlns:p14="http://schemas.microsoft.com/office/powerpoint/2010/main" val="2628517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E2751D"/>
                </a:solidFill>
              </a:rPr>
              <a:t>What should we do?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543800" cy="3200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/>
              <a:t>Reduce spending or raise taxes?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1</a:t>
            </a:r>
            <a:r>
              <a:rPr lang="en-US" sz="3000" baseline="30000" dirty="0"/>
              <a:t>st</a:t>
            </a:r>
            <a:r>
              <a:rPr lang="en-US" sz="3000" dirty="0"/>
              <a:t> Estate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Would you benefit from reducing government spending?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How would you benefit from raising taxes?  Would you suffer at all?</a:t>
            </a:r>
          </a:p>
          <a:p>
            <a:pPr marL="514350" lvl="1" indent="0" eaLnBrk="1" hangingPunct="1">
              <a:lnSpc>
                <a:spcPct val="80000"/>
              </a:lnSpc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2</a:t>
            </a:r>
            <a:r>
              <a:rPr lang="en-US" sz="3000" baseline="30000" dirty="0"/>
              <a:t>nd</a:t>
            </a:r>
            <a:r>
              <a:rPr lang="en-US" sz="3000" dirty="0"/>
              <a:t> Estate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 Would you benefit from reducing government spending?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How would you benefit from raising taxes?  Would you suffer at all?</a:t>
            </a:r>
          </a:p>
          <a:p>
            <a:pPr eaLnBrk="1" hangingPunct="1">
              <a:lnSpc>
                <a:spcPct val="8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8784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E2751D"/>
                </a:solidFill>
              </a:rPr>
              <a:t>What should we do?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Estate</a:t>
            </a:r>
          </a:p>
          <a:p>
            <a:pPr lvl="1" eaLnBrk="1" hangingPunct="1"/>
            <a:r>
              <a:rPr lang="en-US" sz="2400" dirty="0"/>
              <a:t>What would you prefer?  Reducing government spending or raising taxes?  Why?</a:t>
            </a:r>
          </a:p>
        </p:txBody>
      </p:sp>
    </p:spTree>
    <p:extLst>
      <p:ext uri="{BB962C8B-B14F-4D97-AF65-F5344CB8AC3E}">
        <p14:creationId xmlns:p14="http://schemas.microsoft.com/office/powerpoint/2010/main" val="2565150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E2751D"/>
                </a:solidFill>
              </a:rPr>
              <a:t>Lets take a vote…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467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We need to vote on raising taxes to fix our deficit</a:t>
            </a:r>
          </a:p>
        </p:txBody>
      </p:sp>
    </p:spTree>
    <p:extLst>
      <p:ext uri="{BB962C8B-B14F-4D97-AF65-F5344CB8AC3E}">
        <p14:creationId xmlns:p14="http://schemas.microsoft.com/office/powerpoint/2010/main" val="1819722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E2751D"/>
                </a:solidFill>
              </a:rPr>
              <a:t>How do you feel?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Were the results of the vote fair?  </a:t>
            </a:r>
          </a:p>
        </p:txBody>
      </p:sp>
      <p:pic>
        <p:nvPicPr>
          <p:cNvPr id="2050" name="Picture 2" descr="http://relay-of-revolutions.wikispaces.com/file/view/320px-3estates.jpg/159038863/320px-3e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62" y="2819399"/>
            <a:ext cx="6560163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71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162800" cy="304800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Third estate!  What should we do?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140233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726" y="1050925"/>
            <a:ext cx="6400800" cy="1295400"/>
          </a:xfrm>
        </p:spPr>
        <p:txBody>
          <a:bodyPr/>
          <a:lstStyle/>
          <a:p>
            <a:r>
              <a:rPr lang="en-US" u="sng" dirty="0"/>
              <a:t>Causes of the French Revolution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48768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Essential Question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524795"/>
            <a:ext cx="7467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What are the causes of the French Revolution?</a:t>
            </a:r>
          </a:p>
        </p:txBody>
      </p:sp>
    </p:spTree>
    <p:extLst>
      <p:ext uri="{BB962C8B-B14F-4D97-AF65-F5344CB8AC3E}">
        <p14:creationId xmlns:p14="http://schemas.microsoft.com/office/powerpoint/2010/main" val="971351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599"/>
            <a:ext cx="7467600" cy="3048001"/>
          </a:xfrm>
        </p:spPr>
        <p:txBody>
          <a:bodyPr>
            <a:noAutofit/>
          </a:bodyPr>
          <a:lstStyle/>
          <a:p>
            <a:r>
              <a:rPr lang="en-US" sz="2400" dirty="0"/>
              <a:t>France – richest and most powerful nation in Europe</a:t>
            </a:r>
          </a:p>
          <a:p>
            <a:r>
              <a:rPr lang="en-US" sz="2400" dirty="0"/>
              <a:t>Minority had all the wealth (nobles and clergy)</a:t>
            </a:r>
          </a:p>
          <a:p>
            <a:r>
              <a:rPr lang="en-US" sz="2400" dirty="0"/>
              <a:t>Working men and women with few rights want a better life</a:t>
            </a:r>
          </a:p>
          <a:p>
            <a:r>
              <a:rPr lang="en-US" sz="2400" dirty="0"/>
              <a:t>Class system – everyone belonged to one of the three “estates”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27560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55675"/>
            <a:ext cx="2780211" cy="685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543800" cy="3810000"/>
          </a:xfrm>
        </p:spPr>
        <p:txBody>
          <a:bodyPr>
            <a:noAutofit/>
          </a:bodyPr>
          <a:lstStyle/>
          <a:p>
            <a:r>
              <a:rPr lang="en-US" sz="2200" u="sng" dirty="0"/>
              <a:t>Enlightenment Ideas</a:t>
            </a:r>
          </a:p>
          <a:p>
            <a:pPr lvl="1"/>
            <a:r>
              <a:rPr lang="en-US" sz="1800" dirty="0"/>
              <a:t>New views about power and authority</a:t>
            </a:r>
          </a:p>
          <a:p>
            <a:pPr lvl="1"/>
            <a:r>
              <a:rPr lang="en-US" sz="1800" dirty="0"/>
              <a:t>American Rev is a sign of hope – ideas put into action</a:t>
            </a:r>
          </a:p>
          <a:p>
            <a:pPr lvl="1"/>
            <a:r>
              <a:rPr lang="en-US" sz="1800" dirty="0"/>
              <a:t>Equality, Liberty, Democracy</a:t>
            </a:r>
          </a:p>
          <a:p>
            <a:r>
              <a:rPr lang="en-US" sz="2200" u="sng" dirty="0"/>
              <a:t>Economic Failure</a:t>
            </a:r>
          </a:p>
          <a:p>
            <a:pPr lvl="1"/>
            <a:r>
              <a:rPr lang="en-US" sz="1800" dirty="0"/>
              <a:t>Increase in population = decrease in resources/food = starvation</a:t>
            </a:r>
          </a:p>
          <a:p>
            <a:pPr lvl="1"/>
            <a:r>
              <a:rPr lang="en-US" sz="1800" dirty="0"/>
              <a:t>Kings put France in debt – war, extravagant lifestyle</a:t>
            </a:r>
          </a:p>
          <a:p>
            <a:pPr lvl="1"/>
            <a:r>
              <a:rPr lang="en-US" sz="1800" dirty="0"/>
              <a:t>Crop failure = bread shortages</a:t>
            </a:r>
          </a:p>
          <a:p>
            <a:pPr lvl="1"/>
            <a:r>
              <a:rPr lang="en-US" sz="1800" dirty="0"/>
              <a:t>Supported the American Rev</a:t>
            </a:r>
          </a:p>
          <a:p>
            <a:r>
              <a:rPr lang="en-US" sz="2200" u="sng" dirty="0"/>
              <a:t>Weak Leader</a:t>
            </a:r>
          </a:p>
          <a:p>
            <a:pPr lvl="1"/>
            <a:r>
              <a:rPr lang="en-US" sz="1800" dirty="0"/>
              <a:t>Louis XVI is indecisive and lets Marie Antoinette spend what she wants</a:t>
            </a:r>
          </a:p>
          <a:p>
            <a:pPr lvl="1"/>
            <a:r>
              <a:rPr lang="en-US" sz="1800" dirty="0"/>
              <a:t>People resent King’s power  - everyone wants more political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19390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en-US" u="sng" dirty="0"/>
              <a:t>Louis </a:t>
            </a:r>
            <a:r>
              <a:rPr lang="en-US" u="sng" dirty="0" err="1"/>
              <a:t>xVI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581400" y="2286000"/>
            <a:ext cx="4724400" cy="3429000"/>
          </a:xfrm>
        </p:spPr>
        <p:txBody>
          <a:bodyPr>
            <a:normAutofit/>
          </a:bodyPr>
          <a:lstStyle/>
          <a:p>
            <a:r>
              <a:rPr lang="en-US" sz="2000" dirty="0"/>
              <a:t>Very indecisive</a:t>
            </a:r>
          </a:p>
          <a:p>
            <a:r>
              <a:rPr lang="en-US" sz="2000" dirty="0"/>
              <a:t>Paid little attention to his advisors and didn’t really like governing</a:t>
            </a:r>
          </a:p>
          <a:p>
            <a:r>
              <a:rPr lang="en-US" sz="2000" dirty="0"/>
              <a:t>Put off dealing with France’s problems</a:t>
            </a:r>
          </a:p>
          <a:p>
            <a:r>
              <a:rPr lang="en-US" sz="2000" dirty="0"/>
              <a:t>Solution was to impose taxes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652596" cy="360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68084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67200" y="2286000"/>
            <a:ext cx="4038600" cy="3124200"/>
          </a:xfrm>
        </p:spPr>
        <p:txBody>
          <a:bodyPr>
            <a:noAutofit/>
          </a:bodyPr>
          <a:lstStyle/>
          <a:p>
            <a:r>
              <a:rPr lang="en-US" dirty="0"/>
              <a:t>What do you notice about the cartoon?</a:t>
            </a:r>
          </a:p>
          <a:p>
            <a:r>
              <a:rPr lang="en-US" dirty="0"/>
              <a:t>What do the different people represent?</a:t>
            </a:r>
          </a:p>
          <a:p>
            <a:r>
              <a:rPr lang="en-US" dirty="0"/>
              <a:t>How did these different groups feel about the Enlightenment?</a:t>
            </a:r>
          </a:p>
          <a:p>
            <a:r>
              <a:rPr lang="en-US" dirty="0"/>
              <a:t>What do you think is the artist’s opinion of the peasants, the clergy, and the nobles?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140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781800" cy="365125"/>
          </a:xfrm>
        </p:spPr>
        <p:txBody>
          <a:bodyPr/>
          <a:lstStyle/>
          <a:p>
            <a:r>
              <a:rPr lang="en-US" dirty="0"/>
              <a:t>I will successfully be able to analyze the political cartoon and draw conclusions on what it models for France</a:t>
            </a:r>
          </a:p>
        </p:txBody>
      </p:sp>
    </p:spTree>
    <p:extLst>
      <p:ext uri="{BB962C8B-B14F-4D97-AF65-F5344CB8AC3E}">
        <p14:creationId xmlns:p14="http://schemas.microsoft.com/office/powerpoint/2010/main" val="146858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did Louis XIV and Louis XVI do to upset the people of France?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2500902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1371600"/>
            <a:ext cx="3352800" cy="6858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Marie Antoinette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191000" y="2345788"/>
            <a:ext cx="4267200" cy="3124200"/>
          </a:xfrm>
        </p:spPr>
        <p:txBody>
          <a:bodyPr>
            <a:normAutofit/>
          </a:bodyPr>
          <a:lstStyle/>
          <a:p>
            <a:r>
              <a:rPr lang="en-US" sz="1700" dirty="0"/>
              <a:t>Austrian (France’s long time enemy) nobility</a:t>
            </a:r>
          </a:p>
          <a:p>
            <a:r>
              <a:rPr lang="en-US" sz="1700" dirty="0"/>
              <a:t>Gave Louis poor advice</a:t>
            </a:r>
          </a:p>
          <a:p>
            <a:r>
              <a:rPr lang="en-US" sz="1700" dirty="0"/>
              <a:t>Gambled away money playing cards- called “Madame Deficit”</a:t>
            </a:r>
          </a:p>
          <a:p>
            <a:r>
              <a:rPr lang="en-US" sz="1700" dirty="0"/>
              <a:t>Did not want to wear the fashions of the day-insulted many French nobles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114800" cy="47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 will be able to recall factors that led to the French Revolution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1740" y="53734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/>
              </a:rPr>
              <a:t>https://www.youtube.com/watch?v=dHHp6xqEc8c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5914" y="5004137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French Revolution Wife Swap</a:t>
            </a:r>
          </a:p>
        </p:txBody>
      </p:sp>
    </p:spTree>
    <p:extLst>
      <p:ext uri="{BB962C8B-B14F-4D97-AF65-F5344CB8AC3E}">
        <p14:creationId xmlns:p14="http://schemas.microsoft.com/office/powerpoint/2010/main" val="2293569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225550"/>
            <a:ext cx="6400800" cy="685800"/>
          </a:xfrm>
        </p:spPr>
        <p:txBody>
          <a:bodyPr/>
          <a:lstStyle/>
          <a:p>
            <a:r>
              <a:rPr lang="en-US" u="sng" dirty="0"/>
              <a:t>Major 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Estates-General called (1</a:t>
            </a:r>
            <a:r>
              <a:rPr lang="en-US" sz="2400" baseline="30000" dirty="0"/>
              <a:t>st</a:t>
            </a:r>
            <a:r>
              <a:rPr lang="en-US" sz="2400" dirty="0"/>
              <a:t> time in 175 years)</a:t>
            </a:r>
          </a:p>
          <a:p>
            <a:pPr lvl="1"/>
            <a:r>
              <a:rPr lang="en-US" sz="2000" dirty="0"/>
              <a:t>King needed $$, wants to tax other classes, 1</a:t>
            </a:r>
            <a:r>
              <a:rPr lang="en-US" sz="2000" baseline="30000" dirty="0"/>
              <a:t>st</a:t>
            </a:r>
            <a:r>
              <a:rPr lang="en-US" sz="2000" dirty="0"/>
              <a:t> and 2</a:t>
            </a:r>
            <a:r>
              <a:rPr lang="en-US" sz="2000" baseline="30000" dirty="0"/>
              <a:t>nd</a:t>
            </a:r>
            <a:r>
              <a:rPr lang="en-US" sz="2000" dirty="0"/>
              <a:t> estates refuse</a:t>
            </a:r>
          </a:p>
          <a:p>
            <a:pPr lvl="1"/>
            <a:r>
              <a:rPr lang="en-US" sz="2000" dirty="0"/>
              <a:t>Estates called together to pass new taxes</a:t>
            </a:r>
          </a:p>
          <a:p>
            <a:pPr lvl="2"/>
            <a:r>
              <a:rPr lang="en-US" sz="1800" dirty="0"/>
              <a:t>Made up of delegates representing each estate</a:t>
            </a:r>
          </a:p>
          <a:p>
            <a:pPr lvl="2"/>
            <a:r>
              <a:rPr lang="en-US" sz="1800" dirty="0"/>
              <a:t>One estate – one vote = 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 usually overrule 3</a:t>
            </a:r>
            <a:r>
              <a:rPr lang="en-US" sz="1800" baseline="30000" dirty="0"/>
              <a:t>rd</a:t>
            </a:r>
            <a:endParaRPr lang="en-US" sz="1800" dirty="0"/>
          </a:p>
          <a:p>
            <a:pPr lvl="2"/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estate refuses plan – should have more say</a:t>
            </a:r>
          </a:p>
          <a:p>
            <a:pPr lvl="3"/>
            <a:r>
              <a:rPr lang="en-US" sz="1800" dirty="0"/>
              <a:t>Want “one man – one vote”</a:t>
            </a:r>
          </a:p>
          <a:p>
            <a:pPr lvl="2"/>
            <a:r>
              <a:rPr lang="en-US" sz="1800" dirty="0"/>
              <a:t>Estates-General deadlocked</a:t>
            </a:r>
          </a:p>
          <a:p>
            <a:pPr lvl="1"/>
            <a:r>
              <a:rPr lang="en-US" sz="2000" dirty="0"/>
              <a:t>If you were a member of the 3</a:t>
            </a:r>
            <a:r>
              <a:rPr lang="en-US" sz="2000" baseline="30000" dirty="0"/>
              <a:t>rd</a:t>
            </a:r>
            <a:r>
              <a:rPr lang="en-US" sz="2000" dirty="0"/>
              <a:t> estate how would you try to make your voice heard?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638800" cy="365125"/>
          </a:xfrm>
        </p:spPr>
        <p:txBody>
          <a:bodyPr/>
          <a:lstStyle/>
          <a:p>
            <a:r>
              <a:rPr lang="en-US" dirty="0"/>
              <a:t>I will identify early events of the French Revolution and their importance</a:t>
            </a:r>
          </a:p>
        </p:txBody>
      </p:sp>
    </p:spTree>
    <p:extLst>
      <p:ext uri="{BB962C8B-B14F-4D97-AF65-F5344CB8AC3E}">
        <p14:creationId xmlns:p14="http://schemas.microsoft.com/office/powerpoint/2010/main" val="3807087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12800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30"/>
          <p:cNvSpPr txBox="1">
            <a:spLocks noChangeArrowheads="1"/>
          </p:cNvSpPr>
          <p:nvPr/>
        </p:nvSpPr>
        <p:spPr bwMode="auto">
          <a:xfrm>
            <a:off x="0" y="61722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Estates-General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5658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0147"/>
            <a:ext cx="3048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7467600" cy="2895600"/>
          </a:xfrm>
        </p:spPr>
        <p:txBody>
          <a:bodyPr>
            <a:normAutofit/>
          </a:bodyPr>
          <a:lstStyle/>
          <a:p>
            <a:r>
              <a:rPr lang="en-US" sz="2400" dirty="0"/>
              <a:t>Tennis Court Oath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estate renames itself “National Assembly” and decides to draw up a new constitution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estate arrives at EG – locked out</a:t>
            </a:r>
          </a:p>
          <a:p>
            <a:pPr lvl="1"/>
            <a:r>
              <a:rPr lang="en-US" sz="2000" dirty="0"/>
              <a:t>Gathered at nearby indoor tennis court – take oath</a:t>
            </a:r>
          </a:p>
          <a:p>
            <a:pPr lvl="2"/>
            <a:r>
              <a:rPr lang="en-US" sz="1800" dirty="0"/>
              <a:t>Won’t disband until a new constitution is written for France</a:t>
            </a:r>
          </a:p>
          <a:p>
            <a:pPr lvl="1"/>
            <a:r>
              <a:rPr lang="en-US" sz="2000" dirty="0"/>
              <a:t>What impact do you think this could have?</a:t>
            </a:r>
          </a:p>
          <a:p>
            <a:pPr lvl="1"/>
            <a:endParaRPr lang="en-US" sz="20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638800" cy="365125"/>
          </a:xfrm>
        </p:spPr>
        <p:txBody>
          <a:bodyPr/>
          <a:lstStyle/>
          <a:p>
            <a:r>
              <a:rPr lang="en-US" dirty="0"/>
              <a:t>I will identify early events of the French Revolution and their importance</a:t>
            </a:r>
          </a:p>
        </p:txBody>
      </p:sp>
      <p:pic>
        <p:nvPicPr>
          <p:cNvPr id="5" name="Picture 6" descr="slide0002_imag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85" y="0"/>
            <a:ext cx="52894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10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79" y="1066799"/>
            <a:ext cx="7180321" cy="47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784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667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91" y="3962400"/>
            <a:ext cx="7467600" cy="1845760"/>
          </a:xfrm>
        </p:spPr>
        <p:txBody>
          <a:bodyPr>
            <a:normAutofit/>
          </a:bodyPr>
          <a:lstStyle/>
          <a:p>
            <a:r>
              <a:rPr lang="en-US" sz="2400" dirty="0"/>
              <a:t>A Call to Revolt</a:t>
            </a:r>
          </a:p>
          <a:p>
            <a:pPr lvl="1"/>
            <a:r>
              <a:rPr lang="en-US" sz="2000" dirty="0"/>
              <a:t>King senses danger of new constitution</a:t>
            </a:r>
          </a:p>
          <a:p>
            <a:pPr lvl="1"/>
            <a:r>
              <a:rPr lang="en-US" sz="2000" dirty="0"/>
              <a:t>Orders 1</a:t>
            </a:r>
            <a:r>
              <a:rPr lang="en-US" sz="2000" baseline="30000" dirty="0"/>
              <a:t>st</a:t>
            </a:r>
            <a:r>
              <a:rPr lang="en-US" sz="2000" dirty="0"/>
              <a:t> and 2</a:t>
            </a:r>
            <a:r>
              <a:rPr lang="en-US" sz="2000" baseline="30000" dirty="0"/>
              <a:t>nd</a:t>
            </a:r>
            <a:r>
              <a:rPr lang="en-US" sz="2000" dirty="0"/>
              <a:t> estates to join National Assembly – make them come to the senses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638800" cy="365125"/>
          </a:xfrm>
        </p:spPr>
        <p:txBody>
          <a:bodyPr/>
          <a:lstStyle/>
          <a:p>
            <a:r>
              <a:rPr lang="en-US" dirty="0"/>
              <a:t>I will identify early events of the French Revolution and their importance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5" y="0"/>
            <a:ext cx="58646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8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25504"/>
            <a:ext cx="6934200" cy="823912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The Moderate Phase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5105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National Assembly (1789)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Voted to end their privileges (3)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Wrote the Declaration of Rights of Man and of the Citizen- (3)</a:t>
            </a:r>
          </a:p>
          <a:p>
            <a:pPr lvl="1"/>
            <a:r>
              <a:rPr lang="en-US" sz="2000" b="1" dirty="0"/>
              <a:t>Called troops to concentrate around Paris</a:t>
            </a:r>
          </a:p>
          <a:p>
            <a:pPr lvl="1"/>
            <a:r>
              <a:rPr lang="en-US" sz="2000" b="1" dirty="0"/>
              <a:t>People are afraid the new reforms would stop and that the King would dissolve the National Assembly</a:t>
            </a:r>
          </a:p>
          <a:p>
            <a:pPr indent="0">
              <a:lnSpc>
                <a:spcPct val="90000"/>
              </a:lnSpc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19461" name="Picture 5" descr="slide0018_imag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07" y="1936376"/>
            <a:ext cx="3430693" cy="45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9144000" y="5962650"/>
            <a:ext cx="2209800" cy="1790700"/>
            <a:chOff x="0" y="0"/>
            <a:chExt cx="5378" cy="1824"/>
          </a:xfrm>
        </p:grpSpPr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378" cy="1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378" cy="1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n-US" i="0"/>
                <a:t>  </a:t>
              </a:r>
              <a:r>
                <a:rPr lang="en-US" altLang="en-US" sz="18400" i="0"/>
                <a:t> </a:t>
              </a:r>
              <a:r>
                <a:rPr lang="en-US" altLang="en-US" i="0"/>
                <a:t>                                                             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0261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1981200" cy="685800"/>
          </a:xfrm>
        </p:spPr>
        <p:txBody>
          <a:bodyPr>
            <a:noAutofit/>
          </a:bodyPr>
          <a:lstStyle/>
          <a:p>
            <a:r>
              <a:rPr lang="en-US" sz="2800" b="1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199"/>
            <a:ext cx="7924800" cy="3048001"/>
          </a:xfrm>
        </p:spPr>
        <p:txBody>
          <a:bodyPr>
            <a:normAutofit/>
          </a:bodyPr>
          <a:lstStyle/>
          <a:p>
            <a:r>
              <a:rPr lang="en-US" sz="2400" u="sng" dirty="0"/>
              <a:t>Fall of the Bastille (infamous prison and royal armory)</a:t>
            </a:r>
          </a:p>
          <a:p>
            <a:pPr lvl="1"/>
            <a:r>
              <a:rPr lang="en-US" sz="1800" dirty="0"/>
              <a:t>Symbolizes injustices of monarchy</a:t>
            </a:r>
          </a:p>
          <a:p>
            <a:pPr lvl="1"/>
            <a:r>
              <a:rPr lang="en-US" sz="1800" dirty="0"/>
              <a:t>Mob surrounds prison on July 14, 1789 to steal weapons to defend themselves</a:t>
            </a:r>
          </a:p>
          <a:p>
            <a:pPr lvl="1"/>
            <a:r>
              <a:rPr lang="en-US" sz="1800" dirty="0"/>
              <a:t>Overtake the prison and kill the guards</a:t>
            </a:r>
          </a:p>
          <a:p>
            <a:pPr lvl="1"/>
            <a:r>
              <a:rPr lang="en-US" sz="1800" dirty="0"/>
              <a:t>Celebration begins but not for long</a:t>
            </a:r>
          </a:p>
          <a:p>
            <a:pPr lvl="1"/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wave of the Revolution has come!</a:t>
            </a:r>
          </a:p>
        </p:txBody>
      </p:sp>
      <p:pic>
        <p:nvPicPr>
          <p:cNvPr id="6" name="Picture 11" descr="Bast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60" y="0"/>
            <a:ext cx="65088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80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81601"/>
            <a:ext cx="5562600" cy="60959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https://www.youtube.com/watch?v=I6rctsSef7U</a:t>
            </a:r>
            <a:r>
              <a:rPr lang="en-US" dirty="0"/>
              <a:t> </a:t>
            </a: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9447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43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2057400"/>
            <a:ext cx="4190999" cy="3124200"/>
          </a:xfrm>
        </p:spPr>
        <p:txBody>
          <a:bodyPr>
            <a:normAutofit/>
          </a:bodyPr>
          <a:lstStyle/>
          <a:p>
            <a:r>
              <a:rPr lang="en-US" sz="2000" dirty="0"/>
              <a:t>Great Fear</a:t>
            </a:r>
          </a:p>
          <a:p>
            <a:pPr lvl="1"/>
            <a:r>
              <a:rPr lang="en-US" sz="1800" dirty="0"/>
              <a:t>Rumors that nobles had hired criminals to kill peasants &amp; take property</a:t>
            </a:r>
          </a:p>
          <a:p>
            <a:pPr lvl="1"/>
            <a:r>
              <a:rPr lang="en-US" sz="1800" dirty="0"/>
              <a:t>Fear turns to violence</a:t>
            </a:r>
          </a:p>
          <a:p>
            <a:pPr lvl="1"/>
            <a:r>
              <a:rPr lang="en-US" sz="1800" dirty="0"/>
              <a:t>Peasants break into houses – rob &amp; destroy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events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091155"/>
            <a:ext cx="4210309" cy="408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638800" cy="365125"/>
          </a:xfrm>
        </p:spPr>
        <p:txBody>
          <a:bodyPr/>
          <a:lstStyle/>
          <a:p>
            <a:r>
              <a:rPr lang="en-US" dirty="0"/>
              <a:t>I will identify early events of the French Revolution and their importance</a:t>
            </a:r>
          </a:p>
        </p:txBody>
      </p:sp>
    </p:spTree>
    <p:extLst>
      <p:ext uri="{BB962C8B-B14F-4D97-AF65-F5344CB8AC3E}">
        <p14:creationId xmlns:p14="http://schemas.microsoft.com/office/powerpoint/2010/main" val="366323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Louis XIV of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0" y="2209800"/>
            <a:ext cx="47244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Called himself the Sun King because </a:t>
            </a:r>
            <a:r>
              <a:rPr lang="en-US" sz="2400" u="sng" dirty="0"/>
              <a:t>he saw himself as the source of light for all of his people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does this say about his personality &amp; how he may have treated the people of lower social status?</a:t>
            </a:r>
          </a:p>
        </p:txBody>
      </p:sp>
      <p:pic>
        <p:nvPicPr>
          <p:cNvPr id="15364" name="Picture 5" descr="louis-xiv-of-f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65941"/>
            <a:ext cx="3657600" cy="519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024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048001"/>
          </a:xfrm>
        </p:spPr>
        <p:txBody>
          <a:bodyPr>
            <a:normAutofit/>
          </a:bodyPr>
          <a:lstStyle/>
          <a:p>
            <a:r>
              <a:rPr lang="en-US" sz="2000" u="sng" dirty="0"/>
              <a:t>March to Versailles</a:t>
            </a:r>
          </a:p>
          <a:p>
            <a:pPr lvl="1"/>
            <a:r>
              <a:rPr lang="en-US" sz="1800" dirty="0"/>
              <a:t>October 1789 – Parisian women riot over rising prices of bread (Why would people do that?)</a:t>
            </a:r>
          </a:p>
          <a:p>
            <a:pPr lvl="1"/>
            <a:r>
              <a:rPr lang="en-US" sz="1800" dirty="0"/>
              <a:t>Broke into Palace of Versailles</a:t>
            </a:r>
          </a:p>
          <a:p>
            <a:pPr lvl="1"/>
            <a:r>
              <a:rPr lang="en-US" sz="1800" dirty="0"/>
              <a:t>Demand Louis and Marie Antoinette return to Paris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858158"/>
            <a:ext cx="5638800" cy="299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02242"/>
            <a:ext cx="1905000" cy="555758"/>
          </a:xfrm>
        </p:spPr>
        <p:txBody>
          <a:bodyPr/>
          <a:lstStyle/>
          <a:p>
            <a:r>
              <a:rPr lang="en-US" dirty="0"/>
              <a:t>I will identify early events of the French Revolution and their importance</a:t>
            </a:r>
          </a:p>
        </p:txBody>
      </p:sp>
    </p:spTree>
    <p:extLst>
      <p:ext uri="{BB962C8B-B14F-4D97-AF65-F5344CB8AC3E}">
        <p14:creationId xmlns:p14="http://schemas.microsoft.com/office/powerpoint/2010/main" val="4130340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543800" cy="3048001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What struggles do you predict France going through after these early events? What do you think was the most important factor that led to Revolution in France?</a:t>
            </a:r>
          </a:p>
        </p:txBody>
      </p:sp>
    </p:spTree>
    <p:extLst>
      <p:ext uri="{BB962C8B-B14F-4D97-AF65-F5344CB8AC3E}">
        <p14:creationId xmlns:p14="http://schemas.microsoft.com/office/powerpoint/2010/main" val="110699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7188"/>
            <a:ext cx="7770813" cy="14716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Louis Builds a Home</a:t>
            </a: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685800" y="3813175"/>
            <a:ext cx="7770813" cy="17557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A little place called Versailles</a:t>
            </a:r>
          </a:p>
        </p:txBody>
      </p:sp>
    </p:spTree>
    <p:extLst>
      <p:ext uri="{BB962C8B-B14F-4D97-AF65-F5344CB8AC3E}">
        <p14:creationId xmlns:p14="http://schemas.microsoft.com/office/powerpoint/2010/main" val="307643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Versailles</a:t>
            </a:r>
          </a:p>
        </p:txBody>
      </p:sp>
      <p:pic>
        <p:nvPicPr>
          <p:cNvPr id="18435" name="Picture 4" descr="Versaill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1" y="1655230"/>
            <a:ext cx="8023959" cy="51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0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ecomte-versailles-17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6" y="298436"/>
            <a:ext cx="8688044" cy="63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5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Versailles</a:t>
            </a:r>
          </a:p>
        </p:txBody>
      </p:sp>
      <p:pic>
        <p:nvPicPr>
          <p:cNvPr id="20483" name="Picture 2" descr="043-VersaillesCourHonne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3788"/>
            <a:ext cx="91440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1513</TotalTime>
  <Words>1571</Words>
  <Application>Microsoft Office PowerPoint</Application>
  <PresentationFormat>On-screen Show (4:3)</PresentationFormat>
  <Paragraphs>218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ＭＳ Ｐゴシック</vt:lpstr>
      <vt:lpstr>Arial</vt:lpstr>
      <vt:lpstr>Arial Black</vt:lpstr>
      <vt:lpstr>Calibri</vt:lpstr>
      <vt:lpstr>Calisto MT</vt:lpstr>
      <vt:lpstr>Garamond</vt:lpstr>
      <vt:lpstr>Verdana</vt:lpstr>
      <vt:lpstr>Wingdings</vt:lpstr>
      <vt:lpstr>Couture</vt:lpstr>
      <vt:lpstr>Chart</vt:lpstr>
      <vt:lpstr>French Revolution to Napoleon</vt:lpstr>
      <vt:lpstr>  How did the French           Revolution alter           society in Europe? </vt:lpstr>
      <vt:lpstr>Why Absolutism Made People Angry</vt:lpstr>
      <vt:lpstr>Essential Question</vt:lpstr>
      <vt:lpstr>Louis XIV of France</vt:lpstr>
      <vt:lpstr>Louis Builds a Home</vt:lpstr>
      <vt:lpstr>Versailles</vt:lpstr>
      <vt:lpstr>PowerPoint Presentation</vt:lpstr>
      <vt:lpstr>Versailles</vt:lpstr>
      <vt:lpstr>The Hall of Mirrors</vt:lpstr>
      <vt:lpstr>The King’s Bedroom</vt:lpstr>
      <vt:lpstr>The Queen’s Bedroom</vt:lpstr>
      <vt:lpstr>The 3 Purposes of Versailles</vt:lpstr>
      <vt:lpstr>Threat to Louis’s Power</vt:lpstr>
      <vt:lpstr>Other Issues with Absolutism</vt:lpstr>
      <vt:lpstr>Gaining Power  Through War</vt:lpstr>
      <vt:lpstr>Where does a government get its money?</vt:lpstr>
      <vt:lpstr>Surplus or Deficit?</vt:lpstr>
      <vt:lpstr>Other Issues with Absolutism</vt:lpstr>
      <vt:lpstr>The Deficit Builds</vt:lpstr>
      <vt:lpstr>What are two ways to “cure” a deficit?</vt:lpstr>
      <vt:lpstr>  You guessed right!  It’s time to come to the table to vote on our taxes</vt:lpstr>
      <vt:lpstr>Taxation under the Old Regime</vt:lpstr>
      <vt:lpstr>First…</vt:lpstr>
      <vt:lpstr>PowerPoint Presentation</vt:lpstr>
      <vt:lpstr>Next…</vt:lpstr>
      <vt:lpstr>1st Round</vt:lpstr>
      <vt:lpstr>  Where are the taxes going?</vt:lpstr>
      <vt:lpstr>Dilemma!</vt:lpstr>
      <vt:lpstr>What should we do?</vt:lpstr>
      <vt:lpstr>What should we do?</vt:lpstr>
      <vt:lpstr>Lets take a vote…</vt:lpstr>
      <vt:lpstr>How do you feel?</vt:lpstr>
      <vt:lpstr>PowerPoint Presentation</vt:lpstr>
      <vt:lpstr>Causes of the French Revolution</vt:lpstr>
      <vt:lpstr>background</vt:lpstr>
      <vt:lpstr>Causes</vt:lpstr>
      <vt:lpstr>Louis xVI</vt:lpstr>
      <vt:lpstr>PowerPoint Presentation</vt:lpstr>
      <vt:lpstr>Marie Antoinette</vt:lpstr>
      <vt:lpstr>Major Events</vt:lpstr>
      <vt:lpstr>PowerPoint Presentation</vt:lpstr>
      <vt:lpstr>Major Events</vt:lpstr>
      <vt:lpstr>PowerPoint Presentation</vt:lpstr>
      <vt:lpstr>Major Events</vt:lpstr>
      <vt:lpstr>The Moderate Phase</vt:lpstr>
      <vt:lpstr>Major events</vt:lpstr>
      <vt:lpstr>PowerPoint Presentation</vt:lpstr>
      <vt:lpstr>Major events</vt:lpstr>
      <vt:lpstr>Major events</vt:lpstr>
      <vt:lpstr>Closer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JENNIFER E. ASH</dc:creator>
  <cp:lastModifiedBy>Mark &amp; Lori Johnson</cp:lastModifiedBy>
  <cp:revision>113</cp:revision>
  <dcterms:created xsi:type="dcterms:W3CDTF">2011-10-20T12:54:40Z</dcterms:created>
  <dcterms:modified xsi:type="dcterms:W3CDTF">2016-12-06T02:04:04Z</dcterms:modified>
</cp:coreProperties>
</file>