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58" r:id="rId3"/>
    <p:sldId id="257" r:id="rId4"/>
    <p:sldId id="260" r:id="rId5"/>
    <p:sldId id="259" r:id="rId6"/>
    <p:sldId id="261" r:id="rId7"/>
    <p:sldId id="263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62" r:id="rId17"/>
    <p:sldId id="267" r:id="rId18"/>
    <p:sldId id="26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3B7D-AB70-4476-B394-67E4C50EB85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AAA5-1936-4212-8DB5-7E773922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E141-1291-49E6-997C-5E3391761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885A-A29E-4733-A987-15C5A9D2030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9412-5B34-4E3A-8DE4-E5482B30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1eaubatLGc&amp;feature=relate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0ahUKEwi5m__KuOjJAhXHbiYKHUo8B40QjRwIBw&amp;url=http://www.amazon.com/American-Terrorist-Timothy-McVeigh-Oklahoma/dp/0060394072&amp;psig=AFQjCNGMFURCpvV1oLX_mbpkT84BPH0cWw&amp;ust=14506322946992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m-Qy_Ti9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wvp7ZtejJAhVETCYKHU2zB60QjRwIBw&amp;url=http://www.rand.org/pubs/periodicals/rand-review/issues/2012/fall/leadership/resurgence-of-al-qaeda.html&amp;psig=AFQjCNFAHrlpBYCjurThRECeQU68NZrmug&amp;ust=1450631512363824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videos/tv/2015/11/14/paris-under-attack-cm-orig.cnn/video/playlists/paris-shooting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077200" cy="426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Terrorism!</a:t>
            </a:r>
            <a:endParaRPr lang="en-US" sz="17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52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algn="ctr" eaLnBrk="1" hangingPunct="1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u="sng" dirty="0">
                <a:latin typeface="+mn-lt"/>
                <a:ea typeface="+mn-ea"/>
              </a:rPr>
              <a:t>Terrorism by individuals and organizations</a:t>
            </a:r>
          </a:p>
          <a:p>
            <a:pPr marL="547688" lvl="1" indent="-200025" eaLnBrk="1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r>
              <a:rPr lang="en-US" sz="2400" dirty="0">
                <a:latin typeface="+mn-lt"/>
                <a:ea typeface="+mn-ea"/>
              </a:rPr>
              <a:t>American terrorists</a:t>
            </a:r>
          </a:p>
          <a:p>
            <a:pPr marL="547688" lvl="1" indent="-200025" eaLnBrk="1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r>
              <a:rPr lang="en-US" sz="2400" dirty="0">
                <a:latin typeface="+mn-lt"/>
                <a:ea typeface="+mn-ea"/>
              </a:rPr>
              <a:t>September 11, 2001, attacks</a:t>
            </a:r>
          </a:p>
          <a:p>
            <a:pPr marL="547688" lvl="1" indent="-200025" eaLnBrk="1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r>
              <a:rPr lang="en-US" sz="2400" dirty="0">
                <a:latin typeface="+mn-lt"/>
                <a:ea typeface="+mn-ea"/>
              </a:rPr>
              <a:t>Al-Qaeda </a:t>
            </a:r>
          </a:p>
          <a:p>
            <a:pPr marL="785813" lvl="2" indent="-182563" eaLnBrk="1" hangingPunct="1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400" dirty="0">
                <a:latin typeface="+mn-lt"/>
                <a:ea typeface="+mn-ea"/>
              </a:rPr>
              <a:t>Jihad</a:t>
            </a:r>
          </a:p>
          <a:p>
            <a:pPr marL="785813" lvl="2" indent="-182563" eaLnBrk="1" hangingPunct="1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endParaRPr lang="en-US" sz="2200" dirty="0">
              <a:latin typeface="+mn-lt"/>
              <a:ea typeface="+mn-ea"/>
            </a:endParaRPr>
          </a:p>
        </p:txBody>
      </p:sp>
      <p:pic>
        <p:nvPicPr>
          <p:cNvPr id="38917" name="Picture 5" descr="http://img.ibtimes.com/www/data/images/full/2011/09/05/154962-hijacked-united-airlines-flight-175-l-flies-toward-the-world-trade-c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0" y="1731998"/>
            <a:ext cx="5429250" cy="41354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81000" y="61976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http://www.youtube.com/watch?v=21eaubatLGc&amp;feature=related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5122" name="Picture 2" descr="http://ecx.images-amazon.com/images/I/51SQ117GX4L._SY344_BO1,204,203,200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1749"/>
            <a:ext cx="22098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762000"/>
            <a:ext cx="7772400" cy="3963988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Ikonos satellite images of the World Trade Center June 30, 2000, before the attack</a:t>
            </a:r>
            <a:r>
              <a:rPr lang="en-US" altLang="en-US" sz="1800">
                <a:latin typeface="ArialMT" charset="0"/>
              </a:rPr>
              <a:t>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1200"/>
            <a:ext cx="8183563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World Trade Center</a:t>
            </a:r>
          </a:p>
        </p:txBody>
      </p:sp>
    </p:spTree>
    <p:extLst>
      <p:ext uri="{BB962C8B-B14F-4D97-AF65-F5344CB8AC3E}">
        <p14:creationId xmlns:p14="http://schemas.microsoft.com/office/powerpoint/2010/main" val="36059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8183563" cy="4171950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8025" y="6316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Ikonos satellite images of the World Trade Center September 15, 2001, after the attack</a:t>
            </a:r>
            <a:r>
              <a:rPr lang="en-US" altLang="en-US" sz="1800">
                <a:latin typeface="ArialMT" charset="0"/>
              </a:rPr>
              <a:t>.</a:t>
            </a:r>
            <a:endParaRPr lang="en-US" altLang="en-US" sz="18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9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World Trade Center Site September 15, 2001</a:t>
            </a:r>
          </a:p>
        </p:txBody>
      </p:sp>
    </p:spTree>
    <p:extLst>
      <p:ext uri="{BB962C8B-B14F-4D97-AF65-F5344CB8AC3E}">
        <p14:creationId xmlns:p14="http://schemas.microsoft.com/office/powerpoint/2010/main" val="27384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TCL_10e_Figure_08_23–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724650" cy="47196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563" cy="1050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 smtClean="0">
                <a:solidFill>
                  <a:schemeClr val="accent1"/>
                </a:solidFill>
                <a:ea typeface="+mj-ea"/>
                <a:cs typeface="+mj-cs"/>
              </a:rPr>
              <a:t>Aftermath of World Trade Center Attack</a:t>
            </a:r>
            <a:endParaRPr lang="en-US" sz="28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09600" y="49530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/>
              <a:t>8 days after the attack, laser technology was used to create a topographic map of the WTC</a:t>
            </a:r>
          </a:p>
        </p:txBody>
      </p:sp>
    </p:spTree>
    <p:extLst>
      <p:ext uri="{BB962C8B-B14F-4D97-AF65-F5344CB8AC3E}">
        <p14:creationId xmlns:p14="http://schemas.microsoft.com/office/powerpoint/2010/main" val="24917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478155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WTC</a:t>
            </a:r>
            <a:br>
              <a:rPr lang="en-US" sz="2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9-11 Memorial -</a:t>
            </a:r>
            <a:br>
              <a:rPr lang="en-US" sz="2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Has this become a sacred place?</a:t>
            </a:r>
          </a:p>
        </p:txBody>
      </p:sp>
      <p:pic>
        <p:nvPicPr>
          <p:cNvPr id="111620" name="Picture 4" descr="http://bucultureshock.com/wp-content/uploads/2011/12/wtc-memorial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962400"/>
            <a:ext cx="4286250" cy="23812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2" descr="http://bucultureshock.com/wp-content/uploads/2011/12/Memorial-Poo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24600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7696200" y="63246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/>
              <a:t>9-11-11</a:t>
            </a:r>
          </a:p>
        </p:txBody>
      </p:sp>
    </p:spTree>
    <p:extLst>
      <p:ext uri="{BB962C8B-B14F-4D97-AF65-F5344CB8AC3E}">
        <p14:creationId xmlns:p14="http://schemas.microsoft.com/office/powerpoint/2010/main" val="34596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84137"/>
            <a:ext cx="8183563" cy="9064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Why Has Terrorism Increased?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838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u="sng" dirty="0">
                <a:latin typeface="+mn-lt"/>
                <a:ea typeface="+mn-ea"/>
              </a:rPr>
              <a:t>State support for terrorism</a:t>
            </a:r>
          </a:p>
          <a:p>
            <a:pPr marL="547688" lvl="1" indent="-200025" eaLnBrk="1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r>
              <a:rPr lang="en-US" sz="2800" dirty="0">
                <a:latin typeface="+mn-lt"/>
                <a:ea typeface="+mn-ea"/>
              </a:rPr>
              <a:t>Three increasing levels of involvement</a:t>
            </a:r>
          </a:p>
          <a:p>
            <a:pPr marL="785813" lvl="2" indent="-182563" eaLnBrk="1" hangingPunct="1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400" dirty="0">
                <a:latin typeface="+mn-lt"/>
                <a:ea typeface="+mn-ea"/>
              </a:rPr>
              <a:t>Providing </a:t>
            </a:r>
            <a:r>
              <a:rPr lang="en-US" sz="2400" dirty="0" smtClean="0">
                <a:latin typeface="+mn-lt"/>
                <a:ea typeface="+mn-ea"/>
              </a:rPr>
              <a:t>sanctuary (Example – Afghanistan / Taliban / Al-Qaeda)</a:t>
            </a:r>
            <a:endParaRPr lang="en-US" sz="2400" dirty="0">
              <a:latin typeface="+mn-lt"/>
              <a:ea typeface="+mn-ea"/>
            </a:endParaRP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400" dirty="0">
                <a:latin typeface="+mn-lt"/>
                <a:ea typeface="+mn-ea"/>
              </a:rPr>
              <a:t>Supplying weapons, money, and intelligence to </a:t>
            </a:r>
            <a:r>
              <a:rPr lang="en-US" sz="2400" dirty="0" smtClean="0">
                <a:latin typeface="+mn-lt"/>
                <a:ea typeface="+mn-ea"/>
              </a:rPr>
              <a:t>terrorists           </a:t>
            </a:r>
            <a:r>
              <a:rPr lang="en-US" sz="2400" dirty="0">
                <a:solidFill>
                  <a:prstClr val="black"/>
                </a:solidFill>
              </a:rPr>
              <a:t>(Iran – Yemen </a:t>
            </a:r>
            <a:r>
              <a:rPr lang="en-US" sz="2400" dirty="0" err="1">
                <a:solidFill>
                  <a:prstClr val="black"/>
                </a:solidFill>
              </a:rPr>
              <a:t>Houthi</a:t>
            </a:r>
            <a:r>
              <a:rPr lang="en-US" sz="2400" dirty="0">
                <a:solidFill>
                  <a:prstClr val="black"/>
                </a:solidFill>
              </a:rPr>
              <a:t> Rebels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latin typeface="+mn-lt"/>
              <a:ea typeface="+mn-ea"/>
            </a:endParaRPr>
          </a:p>
          <a:p>
            <a:pPr marL="785813" lvl="2" indent="-182563" eaLnBrk="1" hangingPunct="1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400" dirty="0">
                <a:latin typeface="+mn-lt"/>
                <a:ea typeface="+mn-ea"/>
              </a:rPr>
              <a:t>Using terrorists to plan </a:t>
            </a:r>
            <a:r>
              <a:rPr lang="en-US" sz="2400" dirty="0" smtClean="0">
                <a:latin typeface="+mn-lt"/>
                <a:ea typeface="+mn-ea"/>
              </a:rPr>
              <a:t>attacks (ISIS / Europe)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559" y="3657600"/>
            <a:ext cx="259080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1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r>
              <a:rPr lang="en-US" sz="2400" dirty="0" smtClean="0"/>
              <a:t>Examples</a:t>
            </a:r>
            <a:endParaRPr lang="en-US" sz="2400" dirty="0"/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Libya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Iraq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Afghanistan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Iran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Pakistan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Sudan</a:t>
            </a:r>
          </a:p>
          <a:p>
            <a:pPr marL="785813" lvl="2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200" dirty="0"/>
              <a:t>Others?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58674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www.youtube.com/watch?v=hdm-Qy_Ti9U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u="sng" dirty="0" smtClean="0"/>
              <a:t>Responses to Terrorism?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latin typeface="Cambria" pitchFamily="18" charset="0"/>
              </a:rPr>
              <a:t>Reduce the causes of terrorism </a:t>
            </a:r>
            <a:r>
              <a:rPr lang="en-US" sz="3800" dirty="0" smtClean="0">
                <a:solidFill>
                  <a:srgbClr val="0070C0"/>
                </a:solidFill>
                <a:latin typeface="Cambria" pitchFamily="18" charset="0"/>
              </a:rPr>
              <a:t>(Devolution)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latin typeface="Cambria" pitchFamily="18" charset="0"/>
              </a:rPr>
              <a:t>Increase international cooperation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latin typeface="Cambria" pitchFamily="18" charset="0"/>
              </a:rPr>
              <a:t>Increase </a:t>
            </a:r>
            <a:r>
              <a:rPr lang="en-US" sz="3800" b="1" dirty="0" smtClean="0">
                <a:solidFill>
                  <a:schemeClr val="accent2"/>
                </a:solidFill>
                <a:latin typeface="Cambria" pitchFamily="18" charset="0"/>
              </a:rPr>
              <a:t>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>
                <a:latin typeface="Cambria" pitchFamily="18" charset="0"/>
              </a:rPr>
              <a:t>Use </a:t>
            </a:r>
            <a:r>
              <a:rPr lang="en-US" sz="3800" b="1" dirty="0" smtClean="0">
                <a:solidFill>
                  <a:srgbClr val="FF0000"/>
                </a:solidFill>
                <a:latin typeface="Cambria" pitchFamily="18" charset="0"/>
              </a:rPr>
              <a:t>military</a:t>
            </a:r>
            <a:r>
              <a:rPr lang="en-US" sz="3800" dirty="0" smtClean="0">
                <a:latin typeface="Cambria" pitchFamily="18" charset="0"/>
              </a:rPr>
              <a:t> (unilateral or multilateral)</a:t>
            </a:r>
            <a:endParaRPr lang="en-US" sz="3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else is important about your article we all should know?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5814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In Iraq, the US initially focused on Al-Qaeda, but then switched to State Sponsored Terrorism.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Al-Qaeda is all over the world. Over 20,000 people.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Terrorism can cause migration: Chechnya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Nearly every country has experienced some form of terrorism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2" descr="GEORGIA'S FIGHT WITH THE RUSSIAN 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908" y="1143000"/>
            <a:ext cx="3674692" cy="24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rand.org/content/dam/rand/www/external/publications/randreview/issues/2012/fall/alqaedama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50"/>
            <a:ext cx="54959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think about…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Why doesn’t Russia just give Chechnya its independence?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Does Terrorism work?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Why do people resort to terrorism?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Does Bin Laden really matter?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29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How are WMD’s related to terrorism?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Is “regime change” legal?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One man’s terrorist is another man’s freedom fighter!</a:t>
            </a:r>
          </a:p>
        </p:txBody>
      </p:sp>
    </p:spTree>
    <p:extLst>
      <p:ext uri="{BB962C8B-B14F-4D97-AF65-F5344CB8AC3E}">
        <p14:creationId xmlns:p14="http://schemas.microsoft.com/office/powerpoint/2010/main" val="39650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73675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9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Terrorism – is any area safe?...</a:t>
            </a:r>
            <a:br>
              <a:rPr lang="en-US" sz="29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sz="29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Think about it…</a:t>
            </a:r>
          </a:p>
        </p:txBody>
      </p:sp>
      <p:pic>
        <p:nvPicPr>
          <p:cNvPr id="3" name="Picture 2" descr="http://school.discovery.com/clipart/images/thinkingcapwhoa.gif"/>
          <p:cNvPicPr>
            <a:picLocks noChangeAspect="1" noChangeArrowheads="1"/>
          </p:cNvPicPr>
          <p:nvPr/>
        </p:nvPicPr>
        <p:blipFill>
          <a:blip r:embed="rId2"/>
          <a:srcRect r="2545" b="1235"/>
          <a:stretch>
            <a:fillRect/>
          </a:stretch>
        </p:blipFill>
        <p:spPr>
          <a:xfrm>
            <a:off x="2590800" y="609600"/>
            <a:ext cx="3833813" cy="4578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9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/>
              <a:t>Terrorism 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://www.cnn.com/videos/tv/2015/11/14/paris-under-attack-cm-orig.cnn/video/playlists/paris-shootings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Watch the video about the terrorist attack in Paris on November 13, 2015.</a:t>
            </a:r>
          </a:p>
          <a:p>
            <a:endParaRPr lang="en-US" dirty="0"/>
          </a:p>
          <a:p>
            <a:r>
              <a:rPr lang="en-US" dirty="0" smtClean="0"/>
              <a:t>What should be done (by the US or other countries) to address the issue of terrorism in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The Origins and Evolution of Terrorism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have experts struggled to agree on a definition of terrorism?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was the hostage crisis at the Munich Olympics in 1972 a turning point in terrorism?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past twenty years have seen a sharp rise in religious terrorism.  What motivates these terrorists?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657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 </a:t>
            </a:r>
            <a:r>
              <a:rPr lang="en-US" sz="4000" u="sng" dirty="0" smtClean="0"/>
              <a:t>What is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  <a:r>
              <a:rPr lang="en-US" sz="4000" u="sng" dirty="0" smtClean="0"/>
              <a:t> and why does it occur?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1437"/>
            <a:ext cx="5334000" cy="55165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Calculated use of violent acts against civilians and symbolic targets to intimidate or coerce a civilian population or affect the conduct of government.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buFont typeface="Arial"/>
              <a:buChar char="•"/>
              <a:defRPr/>
            </a:pPr>
            <a:r>
              <a:rPr lang="en-US" dirty="0"/>
              <a:t>From the Latin word meaning “to frighten</a:t>
            </a:r>
            <a:r>
              <a:rPr lang="en-US" dirty="0" smtClean="0"/>
              <a:t>”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6600CC"/>
                </a:solidFill>
              </a:rPr>
              <a:t>Use of bombing, kidnapping, hijacking, and murder to instill fear and anxiety in a population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Violence used to extreme measures. Claimed as holy wars.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341437"/>
            <a:ext cx="3657600" cy="51355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900" dirty="0" smtClean="0">
                <a:solidFill>
                  <a:srgbClr val="00B050"/>
                </a:solidFill>
                <a:latin typeface="Arial Narrow" pitchFamily="34" charset="0"/>
              </a:rPr>
              <a:t>Why?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History of hatred toward group…(minority).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Occurs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because of resistance to power, loss of rights, cultural / social differences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5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Terrorism!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581400"/>
            <a:ext cx="9144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700" dirty="0"/>
              <a:t>2</a:t>
            </a:r>
            <a:r>
              <a:rPr lang="en-US" sz="2700" dirty="0" smtClean="0"/>
              <a:t>. </a:t>
            </a:r>
            <a:r>
              <a:rPr lang="en-US" sz="2700" dirty="0"/>
              <a:t>How does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 </a:t>
            </a:r>
            <a:r>
              <a:rPr lang="en-US" sz="2700" dirty="0" smtClean="0"/>
              <a:t>connect </a:t>
            </a:r>
            <a:r>
              <a:rPr lang="en-US" sz="2700" dirty="0"/>
              <a:t>to the Political Geography Unit?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1. What </a:t>
            </a:r>
            <a:r>
              <a:rPr lang="en-US" sz="2700" dirty="0"/>
              <a:t>are some examples of Terrorism?</a:t>
            </a:r>
          </a:p>
        </p:txBody>
      </p:sp>
    </p:spTree>
    <p:extLst>
      <p:ext uri="{BB962C8B-B14F-4D97-AF65-F5344CB8AC3E}">
        <p14:creationId xmlns:p14="http://schemas.microsoft.com/office/powerpoint/2010/main" val="37676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Different Types of Terrorism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 International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vs.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   Domestic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States Sponsored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vs.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  Subnational</a:t>
            </a:r>
          </a:p>
        </p:txBody>
      </p:sp>
    </p:spTree>
    <p:extLst>
      <p:ext uri="{BB962C8B-B14F-4D97-AF65-F5344CB8AC3E}">
        <p14:creationId xmlns:p14="http://schemas.microsoft.com/office/powerpoint/2010/main" val="12254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What are same examples of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  <a:r>
              <a:rPr lang="en-US" sz="3600" u="sng" dirty="0" smtClean="0"/>
              <a:t>?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04093"/>
            <a:ext cx="42672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USS Cole: Al-Qaeda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Romans sack Carthage, burn it to ground, spread salt on soil.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ISIS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Soviets in Chechnya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Madrid Train: Al-Qaeda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Abduction of Canadian Officials by FLQ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London Bombings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LOCKERBIE SCOTLAND  Pan Am 103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3434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Palestinian bombings in Israel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Taliban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9/11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Tokyo Subway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Stalin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Pol</a:t>
            </a:r>
            <a:r>
              <a:rPr lang="en-US" dirty="0" smtClean="0"/>
              <a:t> Pot in Cambodia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Oklahoma City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Al-Qaeda in Indonesia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Saddam Hussein Genocide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Paris Attacks (2015)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San </a:t>
            </a:r>
            <a:r>
              <a:rPr lang="en-US" dirty="0" err="1" smtClean="0"/>
              <a:t>Bernadino</a:t>
            </a:r>
            <a:r>
              <a:rPr lang="en-US" dirty="0" smtClean="0"/>
              <a:t>, </a:t>
            </a:r>
            <a:r>
              <a:rPr lang="en-US" dirty="0" smtClean="0"/>
              <a:t>CA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Pakistanian</a:t>
            </a:r>
            <a:r>
              <a:rPr lang="en-US" dirty="0" smtClean="0"/>
              <a:t> </a:t>
            </a:r>
            <a:r>
              <a:rPr lang="en-US" dirty="0" err="1" smtClean="0"/>
              <a:t>Insugents</a:t>
            </a:r>
            <a:r>
              <a:rPr lang="en-US" dirty="0" smtClean="0"/>
              <a:t> in Mumbai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Syrian Civil War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58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12" y="3657598"/>
            <a:ext cx="4673388" cy="32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Image result for tokyo subway sarin attac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Image result for tokyo subway sarin attack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3657599"/>
            <a:ext cx="44658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04"/>
            <a:ext cx="9143999" cy="637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  <a:r>
              <a:rPr lang="en-US" dirty="0" smtClean="0"/>
              <a:t> connect to the Political Geography Unit?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1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Terrorist groups take over land and resources for their own benefit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Romans destroyed Carthage.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Terrorist can be state funded and often occur due to political or religious conflicts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government  can back terrorist.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Subnational</a:t>
            </a:r>
            <a:r>
              <a:rPr lang="en-US" dirty="0" smtClean="0"/>
              <a:t> terrorism came about with the rise of the nation-state because ethnicities feel threatened by government.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Terrorism occurs over borders and can result in devolution.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Terrorism is a world centrifugal force and can cause revolts against supranational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699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Terrorism!</vt:lpstr>
      <vt:lpstr>Terrorism Introduction</vt:lpstr>
      <vt:lpstr>The Origins and Evolution of Terrorism</vt:lpstr>
      <vt:lpstr> What is Terrorism and why does it occur? </vt:lpstr>
      <vt:lpstr>Terrorism!</vt:lpstr>
      <vt:lpstr>Different Types of Terrorism</vt:lpstr>
      <vt:lpstr>What are same examples of Terrorism?</vt:lpstr>
      <vt:lpstr>PowerPoint Presentation</vt:lpstr>
      <vt:lpstr>How does Terrorism connect to the Political Geography Unit?</vt:lpstr>
      <vt:lpstr>PowerPoint Presentation</vt:lpstr>
      <vt:lpstr>World Trade Center</vt:lpstr>
      <vt:lpstr>World Trade Center Site September 15, 2001</vt:lpstr>
      <vt:lpstr>Aftermath of World Trade Center Attack</vt:lpstr>
      <vt:lpstr>WTC 9-11 Memorial - Has this become a sacred place?</vt:lpstr>
      <vt:lpstr>Why Has Terrorism Increased?</vt:lpstr>
      <vt:lpstr>Responses to Terrorism?</vt:lpstr>
      <vt:lpstr>What else is important about your article we all should know? </vt:lpstr>
      <vt:lpstr>Things to think about…</vt:lpstr>
      <vt:lpstr>Terrorism – is any area safe?... Think about it…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00, 00</dc:creator>
  <cp:lastModifiedBy>00, 00</cp:lastModifiedBy>
  <cp:revision>20</cp:revision>
  <dcterms:created xsi:type="dcterms:W3CDTF">2015-01-25T19:28:21Z</dcterms:created>
  <dcterms:modified xsi:type="dcterms:W3CDTF">2016-12-14T22:40:01Z</dcterms:modified>
</cp:coreProperties>
</file>